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6" r:id="rId2"/>
    <p:sldId id="258" r:id="rId3"/>
    <p:sldId id="269" r:id="rId4"/>
    <p:sldId id="260" r:id="rId5"/>
    <p:sldId id="279" r:id="rId6"/>
    <p:sldId id="261" r:id="rId7"/>
    <p:sldId id="262" r:id="rId8"/>
    <p:sldId id="263" r:id="rId9"/>
    <p:sldId id="265" r:id="rId10"/>
    <p:sldId id="271" r:id="rId11"/>
    <p:sldId id="270" r:id="rId12"/>
    <p:sldId id="273" r:id="rId13"/>
    <p:sldId id="274" r:id="rId14"/>
    <p:sldId id="267" r:id="rId15"/>
    <p:sldId id="272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34587" autoAdjust="0"/>
    <p:restoredTop sz="30605" autoAdjust="0"/>
  </p:normalViewPr>
  <p:slideViewPr>
    <p:cSldViewPr>
      <p:cViewPr>
        <p:scale>
          <a:sx n="80" d="100"/>
          <a:sy n="80" d="100"/>
        </p:scale>
        <p:origin x="-768" y="210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6450"/>
    </p:cViewPr>
  </p:outlineViewPr>
  <p:notesTextViewPr>
    <p:cViewPr>
      <p:scale>
        <a:sx n="100" d="100"/>
        <a:sy n="100" d="100"/>
      </p:scale>
      <p:origin x="0" y="57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B18D9-FD33-4B95-95E7-184A6AED28A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3C3E-E30A-4B87-9DAF-5F2836F8B4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5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skgu.ru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ant.ru/products/ipo/prime/doc/71254376/#5128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garant.ru/products/ipo/prime/doc/71254376/#51281" TargetMode="External"/><Relationship Id="rId4" Type="http://schemas.openxmlformats.org/officeDocument/2006/relationships/hyperlink" Target="http://www.garant.ru/products/ipo/prime/doc/71254376/#51284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Реальная работа образовательной организации зависит от региональной политики, особенностей социальной ситуации в регионе.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организации образовательного процесса воспитанников МДДИ была создана следующая модель: КОГОБУ ШИ ОВЗ пгт Опарино было создано структурное подразделение на базе МДДИ.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7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1.Комплектация класса 6 обучающихся,  у которых имеются  двигательные  нарушения.  По анализу психолого-педагогических данных дети относятся к 1 группе особых потребностей.  Обучение проходит по СИПР.                                   </a:t>
            </a:r>
          </a:p>
          <a:p>
            <a:r>
              <a:rPr lang="ru-RU" dirty="0" smtClean="0"/>
              <a:t>По заключению ПМПК    прописан неполный  учебный день.  Рекомендована работа со специалистами: психолог, дефектолог.</a:t>
            </a:r>
          </a:p>
          <a:p>
            <a:r>
              <a:rPr lang="ru-RU" dirty="0" smtClean="0"/>
              <a:t>По ИПРА 3 степень ограничений основных категорий жизнедеятельности.</a:t>
            </a:r>
          </a:p>
          <a:p>
            <a:r>
              <a:rPr lang="ru-RU" dirty="0" smtClean="0"/>
              <a:t>Составляется СИПР совместно с педагогом-психологом, учителем-дефектологом, с учётом потребностей и возможностей ребёнка, что позволяет рационально и оптимально организовать целостный  процесс обучения. </a:t>
            </a:r>
          </a:p>
          <a:p>
            <a:r>
              <a:rPr lang="ru-RU" dirty="0" smtClean="0"/>
              <a:t>Сформированы группы по схожим задачам СИПР.</a:t>
            </a:r>
          </a:p>
          <a:p>
            <a:r>
              <a:rPr lang="ru-RU" dirty="0" smtClean="0"/>
              <a:t>2. Базовые учебные действия  обучающихся, направлены на формирование готовности в овладению содержанием СИПР. На первоначальном этапе формируем такие базовые действия, как установление зрительного  контакта, принятие помощи, эмоциональное восприятие.</a:t>
            </a:r>
          </a:p>
          <a:p>
            <a:r>
              <a:rPr lang="ru-RU" dirty="0" smtClean="0"/>
              <a:t> Составляется  индивидуальный учебный план, в котором определён индивидуальный набор учебных предметов из образовательных областей и коррекционных занятий. </a:t>
            </a:r>
          </a:p>
          <a:p>
            <a:r>
              <a:rPr lang="ru-RU" dirty="0" smtClean="0"/>
              <a:t> Приоритетными областями являются: двигательное развитие, сенсорное развитие.</a:t>
            </a:r>
          </a:p>
          <a:p>
            <a:r>
              <a:rPr lang="ru-RU" dirty="0" smtClean="0"/>
              <a:t>Для детей с тяжёлыми нарушениями развития образовательные потребности, которые не позволяют осваивать предметы основной части АООП вариант 2, включаем занятия коррекционной направленности. Увеличивается количество часов коррекционных курсов в пределах максимально допустимой нагрузки.</a:t>
            </a:r>
          </a:p>
          <a:p>
            <a:r>
              <a:rPr lang="ru-RU" dirty="0" smtClean="0"/>
              <a:t>Список учебных предметов, коррекционных курсов и временное пребывание ребёнка в классе может варьироваться.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94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3.(Индивидуальный учебный план)</a:t>
            </a:r>
          </a:p>
          <a:p>
            <a:r>
              <a:rPr lang="ru-RU" dirty="0" smtClean="0"/>
              <a:t>Речь и альтернативную коммуникацию, адаптивную физкультуру заменяем на коррекционный курс «Альтернативная коммуникация», «Двигательное развитие». Общая нагрузка ребёнка 20 часов.</a:t>
            </a:r>
          </a:p>
          <a:p>
            <a:r>
              <a:rPr lang="ru-RU" dirty="0" smtClean="0"/>
              <a:t>Обучение строится в совместной деятельности и общении с педагогом.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824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4.Составлено индивидуальное расписание.</a:t>
            </a:r>
          </a:p>
          <a:p>
            <a:r>
              <a:rPr lang="ru-RU" dirty="0" smtClean="0"/>
              <a:t>Продолжительность занятий до 25 минут.</a:t>
            </a:r>
          </a:p>
          <a:p>
            <a:r>
              <a:rPr lang="ru-RU" dirty="0" smtClean="0"/>
              <a:t> 5.Вместе с законным представителем (воспитатель группы), составляем график ухода и присмотра.</a:t>
            </a:r>
          </a:p>
          <a:p>
            <a:r>
              <a:rPr lang="ru-RU" dirty="0" smtClean="0"/>
              <a:t>6. На уроках используются принципы наглядности, коррекции, доступности. Каждый урок построен, так чтобы доставить ребёнку радость познания и вызвать желание повторной встречи с учителем. </a:t>
            </a:r>
          </a:p>
          <a:p>
            <a:r>
              <a:rPr lang="ru-RU" dirty="0" smtClean="0"/>
              <a:t> Коррекционно-развивающие занятия  строятся на основе предметно- практической деятельности детей, осуществляются учителем через систему специальных упражнений и адаптационно-компенсаторных технологий, включают большое количество игровых и занимательных моментов.</a:t>
            </a:r>
          </a:p>
          <a:p>
            <a:endParaRPr lang="ru-RU" dirty="0" smtClean="0"/>
          </a:p>
          <a:p>
            <a:r>
              <a:rPr lang="ru-RU" dirty="0" smtClean="0"/>
              <a:t>7. Направления нравственного развития: осмысление ценности жизни (своей и окружающих). Развитие способности замечать и запоминать происходящее, радоваться новому дню, замечая какие события, встречи, изменения происходят в жизни; на доступном уровне осознавать значимость этих событий для каждого по отдельности и для всех людей.</a:t>
            </a:r>
          </a:p>
          <a:p>
            <a:r>
              <a:rPr lang="ru-RU" dirty="0" smtClean="0"/>
              <a:t> Программа формирования экологической  культуры нацелена на познавательный интерес к  окружающей природе.</a:t>
            </a:r>
          </a:p>
          <a:p>
            <a:r>
              <a:rPr lang="ru-RU" dirty="0" smtClean="0"/>
              <a:t>8 Внеурочная деятельность должна способствовать социальной интеграции ребёнка,  предусмотрена совместная деятельность. Для результативного процесса интеграции в ходе внеурочных мероприятий важно обеспечить условия, благоприятствующие  успешной совместной деятельности. При организации внеурочной деятельности используются возможности сетевого взаимодействия. (Посещение концертных программ, волонтёрские встречи, именины)</a:t>
            </a:r>
          </a:p>
          <a:p>
            <a:r>
              <a:rPr lang="ru-RU" dirty="0" smtClean="0"/>
              <a:t>9. Программа работы с семьёй (законными представителями) предполагает работу с воспитателями  групп, где проживают  обучающиеся. Основными моментами программы работы с семьёй взаимодействия по реализации СИПР: консультирование учителя и специалистов сопровождения, консультирования по </a:t>
            </a:r>
            <a:r>
              <a:rPr lang="ru-RU" dirty="0" err="1" smtClean="0"/>
              <a:t>позицианированию</a:t>
            </a:r>
            <a:r>
              <a:rPr lang="ru-RU" dirty="0" smtClean="0"/>
              <a:t>, сенсорному развитию.                                                                                                                                                                                            10.Перечень необходимых технических средств:  средство передвижения кресло-коляска с фиксацией тела, стол-парта одноместная для колясочников.  </a:t>
            </a:r>
          </a:p>
          <a:p>
            <a:r>
              <a:rPr lang="ru-RU" dirty="0" smtClean="0"/>
              <a:t>Дидактический материал подобран индивидуально.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089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10. Мониторинг проводятся в начале, середине и конце учебного года. </a:t>
            </a:r>
          </a:p>
          <a:p>
            <a:r>
              <a:rPr lang="ru-RU" dirty="0" smtClean="0"/>
              <a:t>Оценка выявленных результатов обучения, осуществляется в оценочных показателях, основанных на качественных критериях по итогам выполняемых практических действий. (Таблица)</a:t>
            </a:r>
          </a:p>
          <a:p>
            <a:endParaRPr lang="ru-RU" dirty="0" smtClean="0"/>
          </a:p>
          <a:p>
            <a:r>
              <a:rPr lang="ru-RU" b="1" dirty="0" smtClean="0"/>
              <a:t>Заключение.</a:t>
            </a:r>
            <a:r>
              <a:rPr lang="ru-RU" dirty="0" smtClean="0"/>
              <a:t> По окончанию учебного года пишется характеристика с участием всех специалистов и составляется СИПР на новый учебный год.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8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В классе 6 человек.</a:t>
            </a:r>
          </a:p>
          <a:p>
            <a:r>
              <a:rPr lang="ru-RU" dirty="0" smtClean="0"/>
              <a:t>В данном классе есть ребёнок, который относится ко 2 группе по образовательным потребностям. Мальчику 16 лет, 1 год обучения.</a:t>
            </a:r>
          </a:p>
          <a:p>
            <a:r>
              <a:rPr lang="ru-RU" dirty="0" smtClean="0"/>
              <a:t>По заключению ПМПК рекомендовано  СИПР, полный день обучения. </a:t>
            </a:r>
          </a:p>
          <a:p>
            <a:r>
              <a:rPr lang="ru-RU" dirty="0" smtClean="0"/>
              <a:t>Данный вариант предполагает планомерное введение обучающегося в более сложную социальную среду, дозированное расширение повседневного жизненного опыта и социальных контактов обучающегося в доступных для него пределах, в том числе работа по организации регулярных контактов  со сверстниками и взрослыми. Обязательной является специальная организация среды для реализации особых образовательных потребностей обучающегося, развитие его жизненной компетенции в разных социальных сферах.</a:t>
            </a:r>
          </a:p>
          <a:p>
            <a:r>
              <a:rPr lang="ru-RU" dirty="0" smtClean="0"/>
              <a:t>Направления коррекционной работы рекомендованы педагог-психолог, учитель-дефектолог.</a:t>
            </a:r>
          </a:p>
          <a:p>
            <a:r>
              <a:rPr lang="ru-RU" dirty="0" smtClean="0"/>
              <a:t> По ИПРА способность к самообслуживанию с  помощью других лиц, не способен к ориентации  и нуждается в постоянной помощи, неспособен к общению, неспособен контролировать свое поведение.</a:t>
            </a:r>
          </a:p>
          <a:p>
            <a:r>
              <a:rPr lang="ru-RU" dirty="0" smtClean="0"/>
              <a:t>Приоритетными областями являются: альтернативная коммуникация, сенсорное развитие, предметно-практическая деятельность.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6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Составлен индивидуальный учебный план: меняем некоторые предметы на коррекционные курсы.</a:t>
            </a:r>
          </a:p>
          <a:p>
            <a:r>
              <a:rPr lang="ru-RU" dirty="0" smtClean="0"/>
              <a:t>Индивидуальный учебный план отличается от учебного плана АООП 2 вариант.</a:t>
            </a:r>
          </a:p>
          <a:p>
            <a:r>
              <a:rPr lang="ru-RU" dirty="0" smtClean="0"/>
              <a:t>Список предметов, коррекционных курсов и временное пребывание ребёнка в классе может варьироваться.</a:t>
            </a:r>
          </a:p>
          <a:p>
            <a:r>
              <a:rPr lang="ru-RU" dirty="0" smtClean="0"/>
              <a:t>  Базовые учебные действия</a:t>
            </a:r>
          </a:p>
          <a:p>
            <a:r>
              <a:rPr lang="ru-RU" dirty="0" smtClean="0"/>
              <a:t> - Спокойное пребывание в новой среде</a:t>
            </a:r>
          </a:p>
          <a:p>
            <a:r>
              <a:rPr lang="ru-RU" dirty="0" smtClean="0"/>
              <a:t>- Перемещение в новой среде без проявлений дискомфорта </a:t>
            </a:r>
          </a:p>
          <a:p>
            <a:r>
              <a:rPr lang="ru-RU" dirty="0" smtClean="0"/>
              <a:t>- Установление контакта с педагогом и другими взрослыми, участвующими в организации учебного процесса </a:t>
            </a:r>
          </a:p>
          <a:p>
            <a:r>
              <a:rPr lang="ru-RU" dirty="0" smtClean="0"/>
              <a:t> - Коррекция проблемного поведения:	</a:t>
            </a:r>
          </a:p>
          <a:p>
            <a:r>
              <a:rPr lang="ru-RU" dirty="0" smtClean="0"/>
              <a:t>- Невыполнение инструкций, направленных на прерывание социально неприемлемого поведения</a:t>
            </a:r>
          </a:p>
          <a:p>
            <a:endParaRPr lang="ru-RU" dirty="0" smtClean="0"/>
          </a:p>
          <a:p>
            <a:r>
              <a:rPr lang="ru-RU" dirty="0" smtClean="0"/>
              <a:t> Индивидуальный учебный план на 2018-2019 учебный год (таблица)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48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СИПР включена программа коррекции поведения </a:t>
            </a:r>
          </a:p>
          <a:p>
            <a:r>
              <a:rPr lang="ru-RU" dirty="0" smtClean="0"/>
              <a:t>На этапе формирования базовых учебных действий необходимо приложить максимальные усилия для коррекции проблемного поведения </a:t>
            </a:r>
          </a:p>
          <a:p>
            <a:r>
              <a:rPr lang="ru-RU" dirty="0" smtClean="0"/>
              <a:t>Результаты оценки проблемного поведения фиксируется в таблице.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710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Во время учебного процесса </a:t>
            </a:r>
            <a:r>
              <a:rPr lang="ru-RU" dirty="0" err="1" smtClean="0"/>
              <a:t>тьютором</a:t>
            </a:r>
            <a:r>
              <a:rPr lang="ru-RU" dirty="0" smtClean="0"/>
              <a:t> ведётся дневник психолого-педагогического сопровождения. </a:t>
            </a:r>
          </a:p>
          <a:p>
            <a:endParaRPr lang="ru-RU" dirty="0" smtClean="0"/>
          </a:p>
          <a:p>
            <a:r>
              <a:rPr lang="ru-RU" dirty="0" smtClean="0"/>
              <a:t>Реализация СИПР  идёт во взаимодействии со всеми специалистами и законным представителем (воспитателем).</a:t>
            </a:r>
          </a:p>
          <a:p>
            <a:r>
              <a:rPr lang="ru-RU" dirty="0" smtClean="0"/>
              <a:t>Ежедневная работа по коррекции поведения ведётся в качестве бесед и консультаций воспитателя педагогом-психологом, учителем на единые требования к этому ребёнку.</a:t>
            </a:r>
          </a:p>
          <a:p>
            <a:r>
              <a:rPr lang="ru-RU" dirty="0" smtClean="0"/>
              <a:t>В работе используется чёткий последовательный алгоритм занятия. В течении диагностического периода подобран индивидуальный дидактический материал .</a:t>
            </a:r>
          </a:p>
          <a:p>
            <a:r>
              <a:rPr lang="ru-RU" dirty="0" smtClean="0"/>
              <a:t>Внеурочная деятельность так же отличается от общей программы внеурочной деятельности на весь год и включает только присутствие данного ребёнка в общешкольный мероприятиях.</a:t>
            </a:r>
          </a:p>
          <a:p>
            <a:endParaRPr lang="ru-RU" dirty="0" smtClean="0"/>
          </a:p>
          <a:p>
            <a:r>
              <a:rPr lang="ru-RU" dirty="0" smtClean="0"/>
              <a:t>По окончанию учебного года в составлении характеристики участвуют все специалисты работающие по данному СИПР.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98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разработке и реализации СИПР мы используем: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1.Учебно-методический комплекс по разработке и реализации СИПР. Поскольку ФГОС образования детей с выраженными нарушениями развития не предполагает учебников, специалисты ЦЛП Псков совместно с коллегами 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Псковского государственного университета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 заданию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разработали учебно-методический комплекс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(УМК) с целью оказания помощи педагогам и родителям в разработке и реализации СИПР). Особенность нового УМК в том, что это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виртуальный ресурс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 помощью которого педагоги смогут наполнить содержанием разделы СИПР, а также выбрать оптимальные материалы для проведения урока. Ещё одна особенность ресурса –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программа-«конструктор»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 помощью которого педагог сможет собрать выбранное содержание в программу и сохранить её в текстовом формате.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Электронное издание содержит методические рекомендации по обучению и воспитанию детей с интеллектуальными нарушениями, тяжелыми и множественными нарушениями развития и является практическим пособием для педагогов.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данных методических материалов – помочь педагогу, во-первых, наполнить содержанием именно этот раздел СИПР, во-вторых, выбрать средства – возможные приемы, методы – для решения поставленных образовательных задач в процессе обучения и воспитания особого ребёнка.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3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Реальная работа образовательной организации зависит от региональной политики, особенностей социальной ситуации в регионе.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организации образовательного процесса воспитанников МДДИ была создана следующая модель: КОГОБУ ШИ ОВЗ пгт Опарино было создано структурное подразделение на базе МДДИ.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4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На карте видно географическое расположение, отдаленность школы от филиала.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Заключен 3-х сторонний договор о сетевой форме реализации образовательных программ, где школа ведет обучающий процесс, реализует АООП вар 2 , используя основные материально- технические ресурсы ДДИ, ИРО Кировской области обеспечивает информационно методическую поддержку,  и по дополнительному соглашению о сотрудничестве в обучении и воспитании детей МДДИ выступает в качестве законного представителя обучающихся.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сегодняшний день в филиале обучается 63 воспитанника МДДИ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них 30 – проходят обучение в подготовленных учебных помещениях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 – обучаются в условиях проживания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2018-2019 учебный год скомплектовано 10 классов: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– 1 дополнительные,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1 -1 класс,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– 2х класса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4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комплектации необходимо учитывать особенности психофизического развития детей и степень их ухода и присмотра, помощи, учитывать нарушения разной этиологии и степени тяжести. Состав обучающихся в классах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д.б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смешанным. Сбалансированная комплектация позволяет рационально распределить нагрузку персонала класса, связанную с уходом за детьми и обеспечение безопасности. Конечно же наполняемость не должна превышать 5-6 человек.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 и объединение двух классов в одном помещении, но при наличии педагогических кадров (не менее 4 взрослых на 10 детей).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Условно по анализу психолого-педагогических данных выделяют 3 типологические группы обучающихся с умеренной, тяжелой, глубокой у/о, ТМНР: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1) дети с тяжелыми нарушениями опорно-двигательных функций, не передвигающиеся самостоятельно (вследствие сложных форм ДЦП со спастическим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тетрапарезом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гиперкинезами и т.д.), нуждающиеся в физической помощи, в уходе (в переносе, передвижении коляски, при одевании и раздевании, туалете, приеме пищи и т.д.);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дети с выраженными проблемами поведения, у которых может присутствовать агрессия,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самоагрессия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крик, стереотипии, полевое поведение и другие проявления деструктивного характера. В связи с этим они нуждаются в постоянном присмотре и сопровождении;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дети с умеренной или тяжелой умственной отсталостью, без вышеперечисленных сопутствующих нарушений или с ними, но в менее выраженной степени, не требующие постоянной помощи и контроля со стороны персонала.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63 обучающихся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– к 1 группе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– 2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– 3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Возраст обучающихся в филиале от 7 до 18 лет.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состав классов смешанный и разновозрастной.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сегодняшний день в штат филиала входят: 5 учителей, педагог-психолог,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учитель – логопед, учителя-дефектологи, воспитатель. Переподготовку кадров проводит ИРО Кировской области.</a:t>
            </a:r>
          </a:p>
          <a:p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организации образовательного процесса мы руководствуемся Письмом Министерства образования и науки РФ от 11.03.2016 № ВК-452/07 «О введении ФГОС ОВЗ », где представлены методические рекомендации, возможные варианты деятельности образовательных организаций.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2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учебного процесса имеет свои особенности в связи с требованием к индивидуализации образования.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Прием в образовательную организацию, реализующую АООП для обучающихся с умственной отсталостью (интеллектуальными нарушениями), вариант 2 осуществляется на основании заявления родителей (законных представителей), рекомендаций </a:t>
            </a:r>
            <a:r>
              <a:rPr lang="ru-RU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ПМПК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 </a:t>
            </a:r>
            <a:r>
              <a:rPr lang="ru-RU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ИПРА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(для детей с инвалидностью).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поступлении ребенка специалисты проводят психолого-педагогическое обследование с целью последующей разработки 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СИПР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 создания оптимальных условий ее реализации.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основе анализа результатов психолого-педагогического обследования ребенка экспертной группой образовательной организации разрабатывается специальная индивидуальная программа развития (СИПР).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организации работы по СИПР  необходим ряд локальных актов, которые разрабатывает организация самостоятельно: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-Положение об экспертной группе, которая вырабатывает согласованную оценку достижений ребёнка в сфере жизненных компетенций, анализирует результаты обучения ребёнка, динамику развития его личности.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-Положение 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ПМПк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регулирует взаимодействие специалистов для обеспечения эффективного психолого-педагогического сопровождения обучающихся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 о классе с ТМНР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регулирует деятельность  класса, группы для обучающихся с умеренной,  тяжелой и глубокой  умственной отсталостью, тяжелыми и множественными нарушениями развития.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-Положение о реализации ИПРА в части психолого-педагогической реабилитации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абилитации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-Положение о разработке и реализации СИПР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 регламентируют порядок разработки и реализации данных программ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являются фундаментом для организации работы с детьми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тмнр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СИПР.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43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 Алгоритм разработки СИПР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1.Сбор и анализ данных диагностического периода, изучение документов, предоставленных родителем (ЗП) (заключение ПМПК, ИПРА и др.)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2.Обсуждение результатов анализа данных и определение приоритетных направлений развития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3.Разработка  ИУП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Рекомендуем руководствоваться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Письмо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 от 15.03.2018 № ТС-728/07 «Об организации работы по СИПР»  Учебный план АООП относится к АООП в целом, но не к СИПР. 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ИУП включает индивидуальный набор учебных предметов и коррекционных курсов, выбранных из общего учебного плана АООП, с учетом индивидуальных образовательных потребностей, возможностей и особенностей развития конкретного обучающегося,  В случае необоснованного переноса всех предметов и часов из учебного плана АООП в ИУП, создается риск нарушения требований ФГОС, что может привести к нарушению права обучающегося на доступное образование.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4.Определение содержания образования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5.Составление плана-графика по уходу и присмотру совместно с родителем (ЗП)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6.Разработка программы внеурочной деятельности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7.Разработка программы сотрудничества семьи и специалистов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8.Утверждение и согласование документов с родителем (ЗП)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38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Структура СИПР представлена в п 2.9.1Приложения ФГОС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оо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у/о (ИН)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1.Общие сведения персональные данные ребенка и его родителях;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характеристика ребенка, составленная на основе результатов психолого-педагогического обследования, проведенного специалистами образовательной организации, с целью оценки актуального состояния развития обучающегося и определения зоны его ближайшего развития (структуру и содержание см. ниже),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индивидуальный учебный план, отражающий доступные для обучающегося приоритетные предметные области, учебные предметы, коррекционные курсы, внеурочную деятельность и устанавливающий объем недельной нагрузки на обучающегося;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содержание актуальных для образования конкретного обучающегося учебных предметов, коррекционных занятий и других программ (формирования базовых учебных действий; нравственного воспитания; формирования экологической культуры, здорового и безопасного образа жизни обучающихся;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5. условия реализации потребности в уходе (кормление, одевание/раздевание, совершение гигиенических процедур, передвижение) и в присмотре (при необходимости);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внеурочная деятельность обучающегося перечень возможных рабочих программ и мероприятий внеурочной деятельности, в реализации которых он принимает участие;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7. перечень специалистов, участвующих в разработке и реализации СИПР;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8. программа сотрудничества специалистов с семьей обучающегося, содержащая перечень возможных задач, мероприятий и форм сотрудничества организации и семьи обучающегося;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9. перечень необходимых технических средств общего и индивидуального назначения, дидактических материалов, индивидуальных средств реабилитации, необходимых для реализации СИПР;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средства мониторинга и оценки динамики обучения.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338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Взаимодействие участников реализации СИПР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разработке СИПР участвуют все специалисты, которые в дальнейшем и реализуют программу.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Схематично показано взаимодействие всех специалистов, участвующих в разработке и реализации СИПР ребенка во взаимодействии с родителем, законным представителем, а регулирует процесс взаимодействия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сопровождения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ПМПконсилиум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Сейчас мы работаем над созданием единой электронной базы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сопровождения обучающихся филиала.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3C3E-E30A-4B87-9DAF-5F2836F8B4A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4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84;&#1082;&#1089;&#1080;&#1087;&#1088;.&#1088;&#1092;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357167"/>
            <a:ext cx="7243786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sz="3600" dirty="0" smtClean="0">
                <a:solidFill>
                  <a:srgbClr val="002060"/>
                </a:solidFill>
              </a:rPr>
              <a:t>«Об организации образования обучающихся с умственной отсталостью (интеллектуальными нарушениями) по специальной индивидуальной программе развития  (СИПР)».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57620" y="4221162"/>
            <a:ext cx="5143536" cy="2208233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из опыта работы филиала </a:t>
            </a:r>
          </a:p>
          <a:p>
            <a:pPr>
              <a:lnSpc>
                <a:spcPct val="120000"/>
              </a:lnSpc>
            </a:pPr>
            <a:r>
              <a:rPr lang="ru-RU" b="1" dirty="0" err="1" smtClean="0">
                <a:solidFill>
                  <a:srgbClr val="0070C0"/>
                </a:solidFill>
              </a:rPr>
              <a:t>Мурыгинский</a:t>
            </a:r>
            <a:r>
              <a:rPr lang="ru-RU" b="1" dirty="0" smtClean="0">
                <a:solidFill>
                  <a:srgbClr val="0070C0"/>
                </a:solidFill>
              </a:rPr>
              <a:t> детский дом-интернат для умственно отсталых детей «Родник» КОГОБУ ШИ ОВЗ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пгт</a:t>
            </a:r>
            <a:r>
              <a:rPr lang="ru-RU" b="1" dirty="0" smtClean="0">
                <a:solidFill>
                  <a:srgbClr val="0070C0"/>
                </a:solidFill>
              </a:rPr>
              <a:t> Опарино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00109"/>
            <a:ext cx="7498080" cy="157163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Реализация СИПР ребенка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 группа (особые потребности) - 1</a:t>
            </a:r>
            <a:endParaRPr lang="ru-RU" dirty="0"/>
          </a:p>
        </p:txBody>
      </p:sp>
      <p:pic>
        <p:nvPicPr>
          <p:cNvPr id="4" name="Содержимое 3" descr="disabled-sig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29256" y="3141663"/>
            <a:ext cx="3071834" cy="3106737"/>
          </a:xfrm>
        </p:spPr>
      </p:pic>
    </p:spTree>
    <p:extLst>
      <p:ext uri="{BB962C8B-B14F-4D97-AF65-F5344CB8AC3E}">
        <p14:creationId xmlns:p14="http://schemas.microsoft.com/office/powerpoint/2010/main" val="25585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88641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Индивидуальный учебный план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97228"/>
              </p:ext>
            </p:extLst>
          </p:nvPr>
        </p:nvGraphicFramePr>
        <p:xfrm>
          <a:off x="1187623" y="764697"/>
          <a:ext cx="7593736" cy="4981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968"/>
                <a:gridCol w="953801"/>
                <a:gridCol w="1539571"/>
                <a:gridCol w="1468984"/>
                <a:gridCol w="974615"/>
                <a:gridCol w="285079"/>
                <a:gridCol w="446718"/>
              </a:tblGrid>
              <a:tr h="29486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Предметы/коррекционные курсы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</a:t>
                      </a: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 / специалисты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Учитель-логопед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и альтернативная (дополнительная) коммуникация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Математические представления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природный мир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социальный мир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57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79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Адаптивная физкультура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708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 и движение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0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Изобразительная деятельность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396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Коррекционно- развивающие занятия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0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94867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Коррекционные курсы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Сенсорное развитие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79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Предметно-практические действия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Альтернативная коммуникация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Двигательное развитие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20</a:t>
                      </a:r>
                      <a:endParaRPr lang="ru-RU" sz="900" kern="10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19346" marR="19346" marT="19346" marB="193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01272"/>
              </p:ext>
            </p:extLst>
          </p:nvPr>
        </p:nvGraphicFramePr>
        <p:xfrm>
          <a:off x="1475657" y="1484784"/>
          <a:ext cx="7344816" cy="47127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440159"/>
                <a:gridCol w="1416260"/>
                <a:gridCol w="1356798"/>
                <a:gridCol w="1549881"/>
                <a:gridCol w="1581718"/>
              </a:tblGrid>
              <a:tr h="786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8.30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(педагог-психолог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инд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занятие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 1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Милосердие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8.30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(педагог-психолог) инд. занятие,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 1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Милосердие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(учитель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занятие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10.30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(учитель)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занятие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(учитель)гр.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занятие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(учитель) гр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занятие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(учитель) гр.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занятие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№5</a:t>
                      </a:r>
                      <a:endParaRPr lang="ru-RU" sz="12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Индивидуальное расписание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6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1261"/>
              </p:ext>
            </p:extLst>
          </p:nvPr>
        </p:nvGraphicFramePr>
        <p:xfrm>
          <a:off x="2195737" y="836711"/>
          <a:ext cx="6118000" cy="4675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54"/>
                <a:gridCol w="3835313"/>
                <a:gridCol w="2039333"/>
              </a:tblGrid>
              <a:tr h="584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самостоятельности обучающегося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Оценочные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буквах и баллах)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4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не выполняет  (ученик пассивен, позволяет что –либо с ним делать)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 (0 баллов)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4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Выполняет действие со значительной физической помощью взрослого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(1 балл)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выполняется ребенком с частичной помощью взрослого;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Выполняет действие по образцу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(2 балла)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(3 балла)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4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Выполняет действие по инструкции (вербальной и невербальной)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(4 балла)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3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Выполняет действие самостоятельно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(5 баллов)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5918" y="26064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Средства мониторинга и оценки динамики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2976" y="1357298"/>
            <a:ext cx="7858180" cy="25003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Реализация СИПР ребенка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группа (особые потребности) -2</a:t>
            </a:r>
            <a:endParaRPr lang="ru-RU" dirty="0"/>
          </a:p>
        </p:txBody>
      </p:sp>
      <p:pic>
        <p:nvPicPr>
          <p:cNvPr id="4" name="Picture 2" descr="http://www.vashaibolit.ru/uploads/posts/2011-07/1310037388_ranniy-detskiy-autizm-simptomy-i-leche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000504"/>
            <a:ext cx="2928958" cy="2428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63257"/>
              </p:ext>
            </p:extLst>
          </p:nvPr>
        </p:nvGraphicFramePr>
        <p:xfrm>
          <a:off x="1187624" y="1214421"/>
          <a:ext cx="7704858" cy="5616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1948"/>
                <a:gridCol w="552291"/>
                <a:gridCol w="552291"/>
                <a:gridCol w="552291"/>
                <a:gridCol w="552291"/>
                <a:gridCol w="552291"/>
                <a:gridCol w="552291"/>
                <a:gridCol w="552291"/>
                <a:gridCol w="552291"/>
                <a:gridCol w="552291"/>
                <a:gridCol w="552291"/>
              </a:tblGrid>
              <a:tr h="169518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Учебные предметы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Учитель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Тьютор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Учитель-логопед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Учитель-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дефектолог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Педагог- </a:t>
                      </a:r>
                      <a:r>
                        <a:rPr lang="ru-RU" sz="1100" dirty="0">
                          <a:effectLst/>
                        </a:rPr>
                        <a:t>психолог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401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Речь и альтернативная (дополнительная) коммуникация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Математические представления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Окружающий природный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Окружающий социальный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Адаптивная физкультура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Музыка и движение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Изобразительная деятельность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Домоводство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Профильный труд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325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Коррекционно-развивающие занятия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</a:rPr>
                        <a:t>Сенсорное 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Предметно-практич. 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Двигательное развитие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37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Альтернативная и дополнительная коммуникация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5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Внеурочная деятельность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  <a:tr h="2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effectLst/>
                        </a:rPr>
                        <a:t>Всего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07" marR="38507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7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8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6320"/>
              </p:ext>
            </p:extLst>
          </p:nvPr>
        </p:nvGraphicFramePr>
        <p:xfrm>
          <a:off x="1331640" y="1124744"/>
          <a:ext cx="7363097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665"/>
                <a:gridCol w="1877886"/>
                <a:gridCol w="1503773"/>
                <a:gridCol w="1503773"/>
              </a:tblGrid>
              <a:tr h="10374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Проблемы поведения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Способы и методы коррекции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полугодие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полугодие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желание заходить в класс, неадекватный крик</a:t>
                      </a:r>
                      <a:r>
                        <a:rPr lang="ru-RU" sz="1200" dirty="0" smtClean="0">
                          <a:effectLst/>
                        </a:rPr>
                        <a:t>,  </a:t>
                      </a:r>
                      <a:r>
                        <a:rPr lang="ru-RU" sz="1200" dirty="0" err="1" smtClean="0">
                          <a:effectLst/>
                        </a:rPr>
                        <a:t>самоагрессия</a:t>
                      </a:r>
                      <a:r>
                        <a:rPr lang="ru-RU" sz="1200" dirty="0" smtClean="0">
                          <a:effectLst/>
                        </a:rPr>
                        <a:t>.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Ежедневное наблюдение дома и в школе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ведение дневника </a:t>
                      </a:r>
                      <a:r>
                        <a:rPr lang="ru-RU" sz="1200" dirty="0" smtClean="0">
                          <a:effectLst/>
                        </a:rPr>
                        <a:t>наблюдения родителями,</a:t>
                      </a:r>
                      <a:r>
                        <a:rPr lang="ru-RU" sz="1200" baseline="0" dirty="0" smtClean="0">
                          <a:effectLst/>
                        </a:rPr>
                        <a:t> ведение дневника психолого-педагогического сопровождения </a:t>
                      </a:r>
                      <a:r>
                        <a:rPr lang="ru-RU" sz="1200" baseline="0" dirty="0" err="1" smtClean="0">
                          <a:effectLst/>
                        </a:rPr>
                        <a:t>тьютором</a:t>
                      </a:r>
                      <a:r>
                        <a:rPr lang="ru-RU" sz="1200" baseline="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Прерывание </a:t>
                      </a:r>
                      <a:r>
                        <a:rPr lang="ru-RU" sz="1200" dirty="0">
                          <a:effectLst/>
                        </a:rPr>
                        <a:t>ситуации, переключение на другие действия 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Снижение агрессии, в конце полугодия заходит в класс с определёнными ритуалами, сидит на одном и том же месте, может находиться с другими детьми </a:t>
                      </a:r>
                      <a:r>
                        <a:rPr lang="ru-RU" sz="1200" dirty="0" smtClean="0">
                          <a:effectLst/>
                        </a:rPr>
                        <a:t> 10 минут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476672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коррекции поведения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714357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Дневник психолого-педагогического сопровождения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01710"/>
              </p:ext>
            </p:extLst>
          </p:nvPr>
        </p:nvGraphicFramePr>
        <p:xfrm>
          <a:off x="1763688" y="1556792"/>
          <a:ext cx="6840760" cy="4176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204"/>
                <a:gridCol w="1418756"/>
                <a:gridCol w="1421615"/>
                <a:gridCol w="1661766"/>
                <a:gridCol w="1339419"/>
              </a:tblGrid>
              <a:tr h="1633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    Адаптация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Базовые учебные 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Коммуникативные навыки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Нарушения поведения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сопровождении  воспитателя приходит в класс, не заходит, кричит, начинается самоагресси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Выбор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определённого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места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 классе привыкает к учебному месту, не встает. Инструкции не слышит и не выполняет.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контакт самостоятельно  с учителем и одноклассниками не входит.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поведении пассивен, не проявляет желания выполнять какие-либо действия.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помощь педагогу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1547664" y="3735316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Авторы-составители: А.В. Антонова, А.В. Васильев, А.А. Васильева, Е.А. Виноградова,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М.В.Давалис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Р.А. Иванов, Т.П.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Гырина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И.А. Комиссарова, Е.И.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Пашкович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Е.А. Рудакова,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О.Н. Суворова, О.Ю. Сухарева, О.В. Хохлова, А.М. Царёв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Научный редактор: А.М. Царёв  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Федеральный ресурсный центр по развитию системы комплексного сопровождения детей с интеллектуальными нарушениями, с тяжелыми и множественными нарушениями развития.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Псков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980729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1.Учебно-методический комплекс по разработке и реализации специальной индивидуальной программы развития (СИПР).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умксипр.рф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издание: Методические рекомендации по обучению и воспитанию детей с интеллектуальными нарушениями, с тяжелыми и множественными нарушениями развития на основе требований ФГОС образования обучающихся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нарушениями (вариант 2 АООП)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3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714488"/>
            <a:ext cx="7498080" cy="35719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Модель организации обучения воспитанников ДДИ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3429000"/>
            <a:ext cx="2993516" cy="114300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КОГБУСО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Мурыгинский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детский дом-интернат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Мурыгино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697163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КОГОБУ ШИ ОВЗ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Опарино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F:\Вебинар\gambar-sekoila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500570"/>
            <a:ext cx="3357586" cy="2357430"/>
          </a:xfrm>
          <a:prstGeom prst="rect">
            <a:avLst/>
          </a:prstGeom>
          <a:noFill/>
        </p:spPr>
      </p:pic>
      <p:pic>
        <p:nvPicPr>
          <p:cNvPr id="10" name="Picture 3" descr="F:\Вебинар\kak-narisovat-shkolu-uchitelya-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357430"/>
            <a:ext cx="3571900" cy="21431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rot="10800000" flipV="1">
            <a:off x="5220072" y="4812127"/>
            <a:ext cx="988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Филиал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4" descr="F:\Вебинар\School-House-for-College-Student-Coloring-Pa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7904" y="5286388"/>
            <a:ext cx="3528392" cy="1357322"/>
          </a:xfrm>
          <a:prstGeom prst="rect">
            <a:avLst/>
          </a:prstGeom>
          <a:noFill/>
        </p:spPr>
      </p:pic>
      <p:sp>
        <p:nvSpPr>
          <p:cNvPr id="2" name="Стрелка вниз 1"/>
          <p:cNvSpPr/>
          <p:nvPr/>
        </p:nvSpPr>
        <p:spPr>
          <a:xfrm>
            <a:off x="6286512" y="3714752"/>
            <a:ext cx="196561" cy="1629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 descr="11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1"/>
          <a:stretch>
            <a:fillRect/>
          </a:stretch>
        </p:blipFill>
        <p:spPr bwMode="auto">
          <a:xfrm>
            <a:off x="1393739" y="332656"/>
            <a:ext cx="749228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трелка вниз 13"/>
          <p:cNvSpPr/>
          <p:nvPr/>
        </p:nvSpPr>
        <p:spPr>
          <a:xfrm rot="19231027">
            <a:off x="3990449" y="1598904"/>
            <a:ext cx="258129" cy="981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                 </a:t>
            </a:r>
            <a:r>
              <a:rPr lang="ru-RU" sz="3200" b="1" dirty="0" smtClean="0">
                <a:solidFill>
                  <a:schemeClr val="accent1"/>
                </a:solidFill>
              </a:rPr>
              <a:t>Договор о сетевой форме реализации образовательных программ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4357694"/>
            <a:ext cx="414340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КОГОАУ ДПО 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ИНСТИТУТ РАЗВИТИЯ ОБРАЗОВАНИЯ КИРОВСКОЙ ОБЛАСТИ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Информационно-методическое обеспечение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2000240"/>
            <a:ext cx="328614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КОГОБУ ШИ ОВЗ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Опарино</a:t>
            </a: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Обучающий процесс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1714489"/>
            <a:ext cx="3286148" cy="2506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КОГБУСО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Мурыгинский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детский дом-интернат для умственно отсталых детей «Родник»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Дополнительный договор о сотрудничестве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Законный представитель, участник в реализации СИПР</a:t>
            </a:r>
          </a:p>
        </p:txBody>
      </p:sp>
      <p:sp>
        <p:nvSpPr>
          <p:cNvPr id="14" name="Стрелка вниз 13"/>
          <p:cNvSpPr/>
          <p:nvPr/>
        </p:nvSpPr>
        <p:spPr>
          <a:xfrm rot="10641894">
            <a:off x="3428992" y="3643314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714876" y="2643182"/>
            <a:ext cx="78581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14876" y="2214554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1052736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11 марта 2016 г. № ВК-452/07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введении ФГОС ОВЗ"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98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98080" cy="16430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Основные локальные акты, регламентирующие организацию                          работы по СИПР </a:t>
            </a:r>
            <a:endParaRPr lang="ru-RU" sz="32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053747"/>
          <a:ext cx="7858180" cy="362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3374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4425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</a:t>
                      </a:r>
                      <a:r>
                        <a:rPr kumimoji="0"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Положение об экспертной группе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000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2.</a:t>
                      </a:r>
                      <a:r>
                        <a:rPr kumimoji="0"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Положение о </a:t>
                      </a:r>
                      <a:r>
                        <a:rPr kumimoji="0"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ПМПк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22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Положение о классе с ТМНР 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0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4.</a:t>
                      </a:r>
                      <a:r>
                        <a:rPr kumimoji="0"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Положение о реализации ИПРА обучающегося</a:t>
                      </a:r>
                      <a:r>
                        <a:rPr kumimoji="0" lang="ru-RU" sz="28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ребенка-инвалида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535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5.</a:t>
                      </a:r>
                      <a:r>
                        <a:rPr kumimoji="0"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Положение о разработке и реализации СИПР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Алгоритм разработки СИПР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5007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1.Сбор и анализ данных диагностического периода, изучение документов (заключение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ПМПК, ИПРА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2.Обсуждение результатов анализа данных и определение приоритетных направлений развития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3.Разработка  ИУП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Письмо </a:t>
            </a:r>
            <a:r>
              <a:rPr lang="ru-RU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России от 15.03.2018 № ТС-728/07 «Об организации работы по СИПР»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4.Определение содержания 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5.Составление плана-графика по уходу и присмотру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6.Разработка программы внеурочной деятельности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7.Разработка программы сотрудничества специалистов и семьи 8.Утверждение и согласование СИПР на учебный год с родителем (законным представителем)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571604" y="321468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1430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Структура СИПР </a:t>
            </a:r>
            <a:b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редставлена в </a:t>
            </a:r>
            <a:r>
              <a:rPr lang="ru-RU" sz="2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2.9.1Приложения ФГОС образования обучающихся с у/о (ИН)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943476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1.Общие сведения - персональные данные ребенка и его родителей; 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Характеристика ребенка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индивидуальный учебный план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содержание актуальных для образования конкретного обучающегося учебных предметов, коррекционных занятий и других программ (формирования базовых учебных действий; нравственного воспитания; формирования экологической культуры, здорового и безопасного образа жизни обучающихся;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5. Условия реализации потребности в уходе и присмотре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6. Внеурочная деятельность обучающегося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7. Перечень специалистов, участвующих в разработке и реализации СИПР;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8. Программа сотрудничества специалистов с семьей обучающегося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9. Перечень необходимых технических средств общего и индивидуального назначения, дидактических материалов, индивидуальных средств реабилитации, необходимых для реализации СИПР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Средства мониторинга и оценки динамики обучения.</a:t>
            </a:r>
          </a:p>
          <a:p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3681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Взаимодействие участников реализации СИПР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857364"/>
            <a:ext cx="7498080" cy="46053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Создание единой электронной базы школы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      педагогического сопровождения обучающихся.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14612" y="4071942"/>
            <a:ext cx="1643074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86512" y="2857496"/>
            <a:ext cx="12144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Учитель-логопед</a:t>
            </a:r>
            <a:endParaRPr lang="ru-RU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357950" y="3786190"/>
            <a:ext cx="1214446" cy="685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Педагог-психолог</a:t>
            </a:r>
            <a:endParaRPr lang="ru-RU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286512" y="5000636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Учитель-дефектолог</a:t>
            </a:r>
            <a:endParaRPr lang="ru-RU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429124" y="5643578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Воспитатель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786050" y="2786058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Тьютор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857752" y="2714620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Учитель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571604" y="5286388"/>
            <a:ext cx="1714512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Законный представитель</a:t>
            </a:r>
            <a:endParaRPr lang="ru-RU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rot="5400000" flipH="1" flipV="1">
            <a:off x="1607323" y="3964785"/>
            <a:ext cx="1643074" cy="857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3428992" y="3214686"/>
            <a:ext cx="1285884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4429124" y="3286125"/>
            <a:ext cx="1928826" cy="6429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4357686" y="4221164"/>
            <a:ext cx="1928826" cy="65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500562" y="4643446"/>
            <a:ext cx="1428760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0800000">
            <a:off x="4286248" y="5000636"/>
            <a:ext cx="714380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10800000" flipV="1">
            <a:off x="2928926" y="5001430"/>
            <a:ext cx="715174" cy="213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071934" y="2786058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929322" y="2857496"/>
            <a:ext cx="285752" cy="142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49" idx="2"/>
            <a:endCxn id="50" idx="0"/>
          </p:cNvCxnSpPr>
          <p:nvPr/>
        </p:nvCxnSpPr>
        <p:spPr>
          <a:xfrm rot="16200000" flipH="1">
            <a:off x="6786578" y="3607595"/>
            <a:ext cx="28575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6750859" y="4750603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6000760" y="5857892"/>
            <a:ext cx="500066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3428992" y="5857892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4" idx="2"/>
          </p:cNvCxnSpPr>
          <p:nvPr/>
        </p:nvCxnSpPr>
        <p:spPr>
          <a:xfrm rot="5400000">
            <a:off x="3214678" y="3643314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855</TotalTime>
  <Words>2814</Words>
  <Application>Microsoft Office PowerPoint</Application>
  <PresentationFormat>Экран (4:3)</PresentationFormat>
  <Paragraphs>637</Paragraphs>
  <Slides>19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«Об организации образования обучающихся с умственной отсталостью (интеллектуальными нарушениями) по специальной индивидуальной программе развития  (СИПР)».</vt:lpstr>
      <vt:lpstr>Модель организации обучения воспитанников ДДИ</vt:lpstr>
      <vt:lpstr>Презентация PowerPoint</vt:lpstr>
      <vt:lpstr>                  Договор о сетевой форме реализации образовательных программ </vt:lpstr>
      <vt:lpstr>Презентация PowerPoint</vt:lpstr>
      <vt:lpstr>Основные локальные акты, регламентирующие организацию                          работы по СИПР </vt:lpstr>
      <vt:lpstr>Алгоритм разработки СИПР</vt:lpstr>
      <vt:lpstr>                              Структура СИПР  представлена в п 2.9.1Приложения ФГОС образования обучающихся с у/о (ИН) </vt:lpstr>
      <vt:lpstr>               Взаимодействие участников реализации СИПР </vt:lpstr>
      <vt:lpstr>Реализация СИПР ребенка  группа (особые потребности) - 1</vt:lpstr>
      <vt:lpstr>Презентация PowerPoint</vt:lpstr>
      <vt:lpstr>Индивидуальное расписание</vt:lpstr>
      <vt:lpstr>Презентация PowerPoint</vt:lpstr>
      <vt:lpstr> Реализация СИПР ребенка  группа (особые потребности) -2</vt:lpstr>
      <vt:lpstr>Индивидуальный учебный план</vt:lpstr>
      <vt:lpstr>Презентация PowerPoint</vt:lpstr>
      <vt:lpstr>Презентация PowerPoint</vt:lpstr>
      <vt:lpstr>                           В помощь педагогу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работы по специальной индивидуальной программе развития СИПР</dc:title>
  <dc:creator>Лилия</dc:creator>
  <cp:lastModifiedBy>Anny</cp:lastModifiedBy>
  <cp:revision>73</cp:revision>
  <dcterms:created xsi:type="dcterms:W3CDTF">2019-05-12T06:44:39Z</dcterms:created>
  <dcterms:modified xsi:type="dcterms:W3CDTF">2019-05-15T10:27:05Z</dcterms:modified>
</cp:coreProperties>
</file>