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3" r:id="rId4"/>
  </p:sldMasterIdLst>
  <p:sldIdLst>
    <p:sldId id="257" r:id="rId5"/>
    <p:sldId id="264" r:id="rId6"/>
    <p:sldId id="258" r:id="rId7"/>
    <p:sldId id="256" r:id="rId8"/>
    <p:sldId id="259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4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2450" y="-674688"/>
            <a:ext cx="1976438" cy="67214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-674688"/>
            <a:ext cx="5778500" cy="67214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0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6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9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52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631950"/>
            <a:ext cx="3876675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625" y="1631950"/>
            <a:ext cx="3878263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5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8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23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85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9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7551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2450" y="-674688"/>
            <a:ext cx="1976438" cy="67214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-674688"/>
            <a:ext cx="5778500" cy="67214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97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8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0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50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1112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06588"/>
            <a:ext cx="3821113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5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8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71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2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175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2563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3550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55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275" y="139700"/>
            <a:ext cx="1947863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4362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43F64F-D08E-49DC-89C1-86E95C4F5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BA79-5106-4E45-B689-8EF7EA68D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A6D61-DCD3-4B14-B5D4-6B886E38CA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5461C-BEAF-454A-8F48-B06AC3A03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1AB5-4257-4E89-89F4-25E3C8681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1EB17-EEBF-431E-9026-5EA929F55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631950"/>
            <a:ext cx="3876675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625" y="1631950"/>
            <a:ext cx="3878263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6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F412F-B566-47D6-9ED4-AF991D834A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231E4-D29E-4075-8C6A-7390203C0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18221-B13D-4EF2-AE65-093D52116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A8ADB-2A57-4562-8681-BDE6C8CE5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0B8CD-7BD8-4891-AB62-C71138C30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8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6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741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05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-674688"/>
            <a:ext cx="7907338" cy="28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31950"/>
            <a:ext cx="7907338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A452A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A452A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-674688"/>
            <a:ext cx="7907338" cy="28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31950"/>
            <a:ext cx="7907338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A452A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A452A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4625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46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5" y="1412777"/>
            <a:ext cx="8436819" cy="2520279"/>
          </a:xfrm>
        </p:spPr>
        <p:txBody>
          <a:bodyPr/>
          <a:lstStyle/>
          <a:p>
            <a:pPr lvl="0"/>
            <a:r>
              <a:rPr lang="ru-RU" sz="4400" b="1" dirty="0">
                <a:effectLst/>
              </a:rPr>
              <a:t>Итоги ГИА-2017 по русскому языку в Кировской </a:t>
            </a:r>
            <a:r>
              <a:rPr lang="ru-RU" sz="4400" b="1" dirty="0" smtClean="0">
                <a:effectLst/>
              </a:rPr>
              <a:t>области</a:t>
            </a:r>
            <a:endParaRPr lang="ru-RU" sz="4400" b="1" dirty="0">
              <a:effectLst/>
            </a:endParaRPr>
          </a:p>
        </p:txBody>
      </p:sp>
      <p:pic>
        <p:nvPicPr>
          <p:cNvPr id="2050" name="Picture 2" descr="Картинки по запросу ег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5660"/>
            <a:ext cx="3456384" cy="19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ог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612283" cy="17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1638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46635"/>
              </p:ext>
            </p:extLst>
          </p:nvPr>
        </p:nvGraphicFramePr>
        <p:xfrm>
          <a:off x="467544" y="1628800"/>
          <a:ext cx="8136904" cy="420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9659"/>
                <a:gridCol w="1427187"/>
                <a:gridCol w="206005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10356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Максимальный балл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балл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30,92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Средняя отметка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"5"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3854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37,22%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"4"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4069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39,29%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"3"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2383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23,01%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"2"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0,48%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ОГЭ по русскому языку в Кировской области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793453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ЕГЭ по русскому языку  </a:t>
            </a:r>
            <a:r>
              <a:rPr lang="ru-RU" sz="2800" b="1" dirty="0" smtClean="0"/>
              <a:t>в Кировской области в 2017 году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09705"/>
              </p:ext>
            </p:extLst>
          </p:nvPr>
        </p:nvGraphicFramePr>
        <p:xfrm>
          <a:off x="395536" y="1772816"/>
          <a:ext cx="8352927" cy="422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77"/>
                <a:gridCol w="2722420"/>
                <a:gridCol w="1681247"/>
                <a:gridCol w="1728192"/>
                <a:gridCol w="1728191"/>
              </a:tblGrid>
              <a:tr h="70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за 2015 г.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Результаты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 2016 г.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Результаты за 2017 г.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</a:tr>
              <a:tr h="58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участников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6015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5836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</a:tr>
              <a:tr h="70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преодолели минимального балла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</a:tr>
              <a:tr h="1060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участников, получивших от 80 баллов и выше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1461 (24%)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2003 (33%)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1768 (30%)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8783" marR="98783" marT="0" marB="0"/>
                </a:tc>
              </a:tr>
              <a:tr h="70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стобалльников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41 (0,7%)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67 (1,1%)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8783" marR="9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effectLst/>
                        </a:rPr>
                        <a:t>41 (0,7%)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8783" marR="987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19398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56404"/>
              </p:ext>
            </p:extLst>
          </p:nvPr>
        </p:nvGraphicFramePr>
        <p:xfrm>
          <a:off x="467544" y="629635"/>
          <a:ext cx="8064896" cy="537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101"/>
                <a:gridCol w="2022321"/>
                <a:gridCol w="1727943"/>
                <a:gridCol w="1521531"/>
              </a:tblGrid>
              <a:tr h="1560677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Выпускники текущего года, обучающиеся по программам СОО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Выпускники текущего года, обучающиеся по программам СПО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Выпускники прошлых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</a:tr>
              <a:tr h="624271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участников, набравших балл ниже минимального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</a:tr>
              <a:tr h="780338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участников, получивших тестовый балл от минимального балла до 60 баллов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19,19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52,43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48,65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</a:tr>
              <a:tr h="46820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участников, получивших от 61 до 80 баллов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49,71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35,92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40,54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</a:tr>
              <a:tr h="46820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участников, получивших от 81 до 100 баллов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31,05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9,71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10,81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</a:tr>
              <a:tr h="624271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выпускников, получивших 100 баллов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6471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42412"/>
              </p:ext>
            </p:extLst>
          </p:nvPr>
        </p:nvGraphicFramePr>
        <p:xfrm>
          <a:off x="611560" y="404664"/>
          <a:ext cx="8064895" cy="5629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8002"/>
                <a:gridCol w="1506534"/>
                <a:gridCol w="1584176"/>
                <a:gridCol w="1656183"/>
              </a:tblGrid>
              <a:tr h="669566">
                <a:tc>
                  <a:txBody>
                    <a:bodyPr/>
                    <a:lstStyle/>
                    <a:p>
                      <a:pPr marL="457200" indent="-365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Лицеи, гимназии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СОШ с УИОП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796742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участников, набравших балл ниже минимального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99592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участников, получивших тестовый балл от минимального балла до 60 баллов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21,87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8,76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17,69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99592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участников, получивших от 61 до 80 баллов  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52,15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46,46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52,72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99592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участников, получивших от 81 до 100 баллов  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21,87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44,79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29,59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760273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выпускников, получивших 100 баллов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8011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9553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800" dirty="0">
                <a:effectLst/>
              </a:rPr>
              <a:t>М</a:t>
            </a:r>
            <a:r>
              <a:rPr lang="ru-RU" sz="2800" dirty="0" smtClean="0">
                <a:effectLst/>
              </a:rPr>
              <a:t>еры </a:t>
            </a:r>
            <a:r>
              <a:rPr lang="ru-RU" sz="2800" dirty="0">
                <a:effectLst/>
              </a:rPr>
              <a:t>совершенствования образовательного процесса: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</a:rPr>
              <a:t>муниципальной методической службе:</a:t>
            </a:r>
            <a:endParaRPr lang="ru-RU" sz="2900" dirty="0">
              <a:solidFill>
                <a:schemeClr val="tx1"/>
              </a:solidFill>
            </a:endParaRPr>
          </a:p>
          <a:p>
            <a:pPr lvl="0"/>
            <a:r>
              <a:rPr lang="ru-RU" sz="2900" dirty="0">
                <a:solidFill>
                  <a:schemeClr val="tx1"/>
                </a:solidFill>
              </a:rPr>
              <a:t>выявить резервы по совершенствованию профессиональной компетентности педагогов тех муниципалитетов, где имеются проблемы;</a:t>
            </a:r>
          </a:p>
          <a:p>
            <a:pPr lvl="0"/>
            <a:r>
              <a:rPr lang="ru-RU" sz="2900" dirty="0">
                <a:solidFill>
                  <a:schemeClr val="tx1"/>
                </a:solidFill>
              </a:rPr>
              <a:t>изучить в муниципалитете </a:t>
            </a:r>
            <a:r>
              <a:rPr lang="ru-RU" sz="2900">
                <a:solidFill>
                  <a:schemeClr val="tx1"/>
                </a:solidFill>
              </a:rPr>
              <a:t>результаты </a:t>
            </a:r>
            <a:r>
              <a:rPr lang="ru-RU" sz="2900" smtClean="0">
                <a:solidFill>
                  <a:schemeClr val="tx1"/>
                </a:solidFill>
              </a:rPr>
              <a:t>ГИА</a:t>
            </a:r>
            <a:r>
              <a:rPr lang="ru-RU" sz="2900" smtClean="0">
                <a:solidFill>
                  <a:schemeClr val="tx1"/>
                </a:solidFill>
              </a:rPr>
              <a:t> </a:t>
            </a:r>
            <a:r>
              <a:rPr lang="ru-RU" sz="2900" dirty="0">
                <a:solidFill>
                  <a:schemeClr val="tx1"/>
                </a:solidFill>
              </a:rPr>
              <a:t>по русскому языку в 2017 году в Кировской области в целом и в районе (городе) в частности, организовать круглые столы по обмену опытом подготовки обучающихся;</a:t>
            </a:r>
          </a:p>
          <a:p>
            <a:pPr lvl="0"/>
            <a:r>
              <a:rPr lang="ru-RU" sz="2900" dirty="0">
                <a:solidFill>
                  <a:schemeClr val="tx1"/>
                </a:solidFill>
              </a:rPr>
              <a:t>с целью получения оперативной информации по вопросам эффективной подготовки обучающихся к ГИА обеспечить участие учителей муниципалитета в областных </a:t>
            </a:r>
            <a:r>
              <a:rPr lang="ru-RU" sz="2900" dirty="0" smtClean="0">
                <a:solidFill>
                  <a:schemeClr val="tx1"/>
                </a:solidFill>
              </a:rPr>
              <a:t>семинарах-практикумах </a:t>
            </a:r>
            <a:r>
              <a:rPr lang="ru-RU" sz="2900" dirty="0">
                <a:solidFill>
                  <a:schemeClr val="tx1"/>
                </a:solidFill>
              </a:rPr>
              <a:t>по подготовке школьников к </a:t>
            </a:r>
            <a:r>
              <a:rPr lang="ru-RU" sz="2900" dirty="0" smtClean="0">
                <a:solidFill>
                  <a:schemeClr val="tx1"/>
                </a:solidFill>
              </a:rPr>
              <a:t>ГИА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>
                <a:solidFill>
                  <a:schemeClr val="tx1"/>
                </a:solidFill>
              </a:rPr>
              <a:t>по русскому языку;</a:t>
            </a:r>
          </a:p>
          <a:p>
            <a:pPr lvl="0"/>
            <a:r>
              <a:rPr lang="ru-RU" sz="2900" dirty="0">
                <a:solidFill>
                  <a:schemeClr val="tx1"/>
                </a:solidFill>
              </a:rPr>
              <a:t>спланировать методическую работу по сопровождению реализации в практике работы педагога основных направлений Концепции преподавания русского языка и литературы в Российской Федерации как нормативного документа;</a:t>
            </a:r>
          </a:p>
          <a:p>
            <a:pPr lvl="0"/>
            <a:r>
              <a:rPr lang="ru-RU" sz="2900" dirty="0">
                <a:solidFill>
                  <a:schemeClr val="tx1"/>
                </a:solidFill>
              </a:rPr>
              <a:t>создать временные творческие группы учителей по решению актуальных вопросов осуществления новых подходов к обучению в условиях реализации новых требований к результатам освоения основной образовательной программы;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4607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/>
              </a:rPr>
              <a:t>Меры совершенствования образовательного процесса: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i="1" dirty="0">
                <a:solidFill>
                  <a:schemeClr val="tx1"/>
                </a:solidFill>
              </a:rPr>
              <a:t>администрации образовательных организаций</a:t>
            </a:r>
            <a:r>
              <a:rPr lang="ru-RU" sz="2100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обучить на курсах повышения квалификации учителей русского языка и литературы, ученики которых показали низкие результаты по итогам сдачи </a:t>
            </a:r>
            <a:r>
              <a:rPr lang="ru-RU" sz="2100" dirty="0" smtClean="0">
                <a:solidFill>
                  <a:schemeClr val="tx1"/>
                </a:solidFill>
              </a:rPr>
              <a:t>ГИА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по русскому языку (в первую очередь тех образовательных организаций и муниципалитетов, которые перечислены выше в «черном» списке);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выделять дополнительные часы на изучение русского языка, проводить факультативы, использовать формы внеурочной деятельности;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практиковать приглашение ведущих специалистов по предмету, так как методика выполнения экзаменационных заданий имеет свою специфику;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обеспечить участие педагогов в организуемых ИРО Кировской области </a:t>
            </a:r>
            <a:r>
              <a:rPr lang="ru-RU" sz="2100" dirty="0" err="1">
                <a:solidFill>
                  <a:schemeClr val="tx1"/>
                </a:solidFill>
              </a:rPr>
              <a:t>вебинарах</a:t>
            </a:r>
            <a:r>
              <a:rPr lang="ru-RU" sz="2100" dirty="0">
                <a:solidFill>
                  <a:schemeClr val="tx1"/>
                </a:solidFill>
              </a:rPr>
              <a:t>, посвященным специфике подготовки обучающихся к </a:t>
            </a:r>
            <a:r>
              <a:rPr lang="ru-RU" sz="2100" dirty="0" smtClean="0">
                <a:solidFill>
                  <a:schemeClr val="tx1"/>
                </a:solidFill>
              </a:rPr>
              <a:t>ГИА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по русскому языку;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54530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/>
              </a:rPr>
              <a:t>Меры совершенствования образовательного процесса: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100" i="1" dirty="0">
                <a:solidFill>
                  <a:schemeClr val="tx1"/>
                </a:solidFill>
              </a:rPr>
              <a:t>педагогам образовательных организаций всех типов:</a:t>
            </a:r>
            <a:endParaRPr lang="ru-RU" sz="2100" dirty="0">
              <a:solidFill>
                <a:schemeClr val="tx1"/>
              </a:solidFill>
            </a:endParaRP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оперативно знакомиться с нормативными документами и методическими материалами с сайта ФИПИ (</a:t>
            </a:r>
            <a:r>
              <a:rPr lang="en-US" sz="2100" u="sng" dirty="0">
                <a:solidFill>
                  <a:schemeClr val="tx1"/>
                </a:solidFill>
                <a:hlinkClick r:id="rId2"/>
              </a:rPr>
              <a:t>www</a:t>
            </a:r>
            <a:r>
              <a:rPr lang="ru-RU" sz="2100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100" u="sng" dirty="0" err="1">
                <a:solidFill>
                  <a:schemeClr val="tx1"/>
                </a:solidFill>
                <a:hlinkClick r:id="rId2"/>
              </a:rPr>
              <a:t>fipi</a:t>
            </a:r>
            <a:r>
              <a:rPr lang="ru-RU" sz="2100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100" u="sng" dirty="0" err="1">
                <a:solidFill>
                  <a:schemeClr val="tx1"/>
                </a:solidFill>
                <a:hlinkClick r:id="rId2"/>
              </a:rPr>
              <a:t>ru</a:t>
            </a:r>
            <a:r>
              <a:rPr lang="ru-RU" sz="2100" dirty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активно использовать ресурсы Интернет на этапе подготовки школьников к ЕГЭ по русскому языку (сайт «Решу ЕГЭ», материалы учительского сайта «</a:t>
            </a:r>
            <a:r>
              <a:rPr lang="ru-RU" sz="2100" dirty="0" err="1">
                <a:solidFill>
                  <a:schemeClr val="tx1"/>
                </a:solidFill>
              </a:rPr>
              <a:t>Инфоурок</a:t>
            </a:r>
            <a:r>
              <a:rPr lang="ru-RU" sz="2100" dirty="0">
                <a:solidFill>
                  <a:schemeClr val="tx1"/>
                </a:solidFill>
              </a:rPr>
              <a:t>», портал «</a:t>
            </a:r>
            <a:r>
              <a:rPr lang="ru-RU" sz="2100" dirty="0" err="1">
                <a:solidFill>
                  <a:schemeClr val="tx1"/>
                </a:solidFill>
              </a:rPr>
              <a:t>Грамоту.ру</a:t>
            </a:r>
            <a:r>
              <a:rPr lang="ru-RU" sz="2100" dirty="0">
                <a:solidFill>
                  <a:schemeClr val="tx1"/>
                </a:solidFill>
              </a:rPr>
              <a:t>» и др.);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способствовать формированию у обучающихся культуры работы с сетевыми и печатными словарями всех типов, потребности в их использовании в учебной деятельности;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обеспечить прочное усвоение обучающимися тех тем курса русского языка, которые по итогам анализа вызывают у выпускников наибольшие затруднения;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широко использовать современные педагогические и информационные технологии в преподавании русского языка в целях оптимизации процесса обучения и активизации самостоятельной познавательной деятельности обучающихся;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обучающимся с высокой мотивацией к изучению русского языка обеспечить особые условия изучения предмета.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8617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ssandra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ssandra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90</TotalTime>
  <Words>657</Words>
  <Application>Microsoft Office PowerPoint</Application>
  <PresentationFormat>Экран (4:3)</PresentationFormat>
  <Paragraphs>121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Тема6</vt:lpstr>
      <vt:lpstr>Тема Office</vt:lpstr>
      <vt:lpstr>1_Тема Office</vt:lpstr>
      <vt:lpstr>Исполнительная</vt:lpstr>
      <vt:lpstr>Итоги ГИА-2017 по русскому языку в Кировской области</vt:lpstr>
      <vt:lpstr>ОГЭ по русскому языку в Кировской области</vt:lpstr>
      <vt:lpstr>ЕГЭ по русскому языку  в Кировской области в 2017 году </vt:lpstr>
      <vt:lpstr>Презентация PowerPoint</vt:lpstr>
      <vt:lpstr>Презентация PowerPoint</vt:lpstr>
      <vt:lpstr>Меры совершенствования образовательного процесса:  </vt:lpstr>
      <vt:lpstr>Меры совершенствования образовательного процесса: </vt:lpstr>
      <vt:lpstr>Меры совершенствования образовательного процесса: </vt:lpstr>
    </vt:vector>
  </TitlesOfParts>
  <Company>ИРО Кировской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Рылова А.С.</dc:creator>
  <cp:lastModifiedBy>Рылова А.С.</cp:lastModifiedBy>
  <cp:revision>7</cp:revision>
  <dcterms:created xsi:type="dcterms:W3CDTF">2017-10-12T07:13:02Z</dcterms:created>
  <dcterms:modified xsi:type="dcterms:W3CDTF">2017-10-12T09:16:33Z</dcterms:modified>
</cp:coreProperties>
</file>