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59" r:id="rId4"/>
    <p:sldId id="260" r:id="rId5"/>
    <p:sldId id="265" r:id="rId6"/>
    <p:sldId id="267" r:id="rId7"/>
    <p:sldId id="268" r:id="rId8"/>
    <p:sldId id="270" r:id="rId9"/>
    <p:sldId id="269" r:id="rId10"/>
    <p:sldId id="261" r:id="rId11"/>
    <p:sldId id="262" r:id="rId12"/>
    <p:sldId id="266" r:id="rId13"/>
    <p:sldId id="258" r:id="rId14"/>
    <p:sldId id="263" r:id="rId15"/>
    <p:sldId id="264" r:id="rId16"/>
  </p:sldIdLst>
  <p:sldSz cx="9144000" cy="6858000" type="screen4x3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E2A5E-91C1-4743-9071-C54576A44791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8E7BF-6A1E-45FB-ACA2-7899DB7876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111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05FB-B8F1-4BE9-81E3-B458553D384C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D914-9618-4702-86F2-573234963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21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05FB-B8F1-4BE9-81E3-B458553D384C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D914-9618-4702-86F2-573234963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922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05FB-B8F1-4BE9-81E3-B458553D384C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D914-9618-4702-86F2-573234963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68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05FB-B8F1-4BE9-81E3-B458553D384C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D914-9618-4702-86F2-573234963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617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05FB-B8F1-4BE9-81E3-B458553D384C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D914-9618-4702-86F2-573234963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244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05FB-B8F1-4BE9-81E3-B458553D384C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D914-9618-4702-86F2-573234963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212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05FB-B8F1-4BE9-81E3-B458553D384C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D914-9618-4702-86F2-573234963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090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05FB-B8F1-4BE9-81E3-B458553D384C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D914-9618-4702-86F2-573234963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760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05FB-B8F1-4BE9-81E3-B458553D384C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D914-9618-4702-86F2-573234963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80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05FB-B8F1-4BE9-81E3-B458553D384C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D914-9618-4702-86F2-573234963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006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05FB-B8F1-4BE9-81E3-B458553D384C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D914-9618-4702-86F2-573234963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997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205FB-B8F1-4BE9-81E3-B458553D384C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5D914-9618-4702-86F2-573234963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255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175562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Характеристика </a:t>
            </a:r>
            <a:r>
              <a:rPr lang="ru-RU" b="1" dirty="0" err="1" smtClean="0"/>
              <a:t>метапредметной</a:t>
            </a:r>
            <a:r>
              <a:rPr lang="ru-RU" b="1" dirty="0" smtClean="0"/>
              <a:t> работы для 3-х классов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160840" cy="17526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dirty="0" err="1" smtClean="0">
                <a:solidFill>
                  <a:schemeClr val="tx1"/>
                </a:solidFill>
              </a:rPr>
              <a:t>Багина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Ольга Александровна,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ст. преподаватель кафедры дошкольного и начального общего образования ИРО Кировской области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13496" cy="100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693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Содержание работы</a:t>
            </a:r>
            <a:endParaRPr lang="ru-RU" sz="3600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err="1"/>
              <a:t>Метапредметная</a:t>
            </a:r>
            <a:r>
              <a:rPr lang="ru-RU" dirty="0"/>
              <a:t> работа </a:t>
            </a:r>
            <a:r>
              <a:rPr lang="ru-RU" dirty="0" smtClean="0"/>
              <a:t>составлена </a:t>
            </a:r>
            <a:r>
              <a:rPr lang="ru-RU" dirty="0"/>
              <a:t>по </a:t>
            </a:r>
            <a:r>
              <a:rPr lang="ru-RU" dirty="0" smtClean="0"/>
              <a:t>образцу комплексной </a:t>
            </a:r>
            <a:r>
              <a:rPr lang="ru-RU" dirty="0"/>
              <a:t>работы, </a:t>
            </a:r>
            <a:r>
              <a:rPr lang="ru-RU" dirty="0" smtClean="0"/>
              <a:t>но охватывает </a:t>
            </a:r>
            <a:r>
              <a:rPr lang="ru-RU" dirty="0"/>
              <a:t>проверку всех </a:t>
            </a:r>
            <a:r>
              <a:rPr lang="ru-RU" dirty="0" smtClean="0"/>
              <a:t>групп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умений, задания напрямую не связаны с предметным содержанием. </a:t>
            </a:r>
            <a:endParaRPr lang="ru-RU" dirty="0"/>
          </a:p>
          <a:p>
            <a:pPr algn="just"/>
            <a:r>
              <a:rPr lang="ru-RU" dirty="0"/>
              <a:t>Для работы выбран текст краеведческой направленности, так как:</a:t>
            </a:r>
          </a:p>
          <a:p>
            <a:pPr marL="0" indent="0" algn="just">
              <a:buNone/>
            </a:pPr>
            <a:r>
              <a:rPr lang="ru-RU" dirty="0" smtClean="0"/>
              <a:t>      - </a:t>
            </a:r>
            <a:r>
              <a:rPr lang="ru-RU" dirty="0"/>
              <a:t>в заданиях ВПР обучающихся 4-х классов по предмету «Окружающий мир» показал снижение результатов по выполнению заданий краеведческой направленности;</a:t>
            </a:r>
          </a:p>
          <a:p>
            <a:pPr marL="0" indent="0" algn="just">
              <a:buNone/>
            </a:pPr>
            <a:r>
              <a:rPr lang="ru-RU" dirty="0" smtClean="0"/>
              <a:t>       - не во всех УМК </a:t>
            </a:r>
            <a:r>
              <a:rPr lang="ru-RU" dirty="0"/>
              <a:t>начальной школы </a:t>
            </a:r>
            <a:r>
              <a:rPr lang="ru-RU" dirty="0" smtClean="0"/>
              <a:t>предусмотрено обращение к краеведческому материалу. </a:t>
            </a:r>
            <a:endParaRPr lang="ru-RU" dirty="0"/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13496" cy="100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006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Структура, время и условия выполнения работы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/>
              <a:t>Работа состоит из двух частей (с текстом для чтения) и включает в себя 10 заданий (задание 8 делится на 2 части), </a:t>
            </a:r>
            <a:r>
              <a:rPr lang="ru-RU" dirty="0" smtClean="0"/>
              <a:t>представлены разные категории и уровни сложности заданий. </a:t>
            </a:r>
          </a:p>
          <a:p>
            <a:pPr algn="just"/>
            <a:r>
              <a:rPr lang="ru-RU" dirty="0" smtClean="0"/>
              <a:t>На </a:t>
            </a:r>
            <a:r>
              <a:rPr lang="ru-RU" dirty="0"/>
              <a:t>выполнение всей работы отводится 55 минут. Ответы на задания записываются в тексте работы в отведенных для этого </a:t>
            </a:r>
            <a:r>
              <a:rPr lang="ru-RU" dirty="0" smtClean="0"/>
              <a:t>местах. Специальная </a:t>
            </a:r>
            <a:r>
              <a:rPr lang="ru-RU" dirty="0"/>
              <a:t>подготовка к работе не требуется.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13496" cy="100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006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Категории заданий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1) задания с </a:t>
            </a:r>
            <a:r>
              <a:rPr lang="ru-RU" b="1" dirty="0" smtClean="0"/>
              <a:t>выбором</a:t>
            </a:r>
            <a:r>
              <a:rPr lang="ru-RU" dirty="0" smtClean="0"/>
              <a:t> одного или нескольких ответов из предложенных вариантов; </a:t>
            </a:r>
          </a:p>
          <a:p>
            <a:pPr algn="just"/>
            <a:r>
              <a:rPr lang="ru-RU" dirty="0" smtClean="0"/>
              <a:t>2) задания с </a:t>
            </a:r>
            <a:r>
              <a:rPr lang="ru-RU" b="1" dirty="0" smtClean="0"/>
              <a:t>кратким</a:t>
            </a:r>
            <a:r>
              <a:rPr lang="ru-RU" dirty="0" smtClean="0"/>
              <a:t> ответом:</a:t>
            </a:r>
          </a:p>
          <a:p>
            <a:pPr marL="0" indent="0" algn="just">
              <a:buNone/>
            </a:pPr>
            <a:r>
              <a:rPr lang="ru-RU" dirty="0" smtClean="0"/>
              <a:t>- задания, требующие записать ответ в виде слова или словосочетания; </a:t>
            </a:r>
          </a:p>
          <a:p>
            <a:pPr marL="0" indent="0" algn="just">
              <a:buNone/>
            </a:pPr>
            <a:r>
              <a:rPr lang="ru-RU" dirty="0"/>
              <a:t>-</a:t>
            </a:r>
            <a:r>
              <a:rPr lang="ru-RU" dirty="0" smtClean="0"/>
              <a:t> задания, требующие вписать в текст слова (словосочетания, цифры) на месте пропусков;  </a:t>
            </a:r>
          </a:p>
          <a:p>
            <a:pPr algn="just"/>
            <a:r>
              <a:rPr lang="ru-RU" dirty="0"/>
              <a:t>3</a:t>
            </a:r>
            <a:r>
              <a:rPr lang="ru-RU" dirty="0" smtClean="0"/>
              <a:t>) задания, требующие </a:t>
            </a:r>
            <a:r>
              <a:rPr lang="ru-RU" b="1" dirty="0" smtClean="0"/>
              <a:t>развернутого</a:t>
            </a:r>
            <a:r>
              <a:rPr lang="ru-RU" dirty="0" smtClean="0"/>
              <a:t> ответа.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13496" cy="100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188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Блоки планируемых результатов ООП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В работе представлены задания </a:t>
            </a:r>
            <a:r>
              <a:rPr lang="ru-RU" b="1" dirty="0"/>
              <a:t>базового и повышенного</a:t>
            </a:r>
            <a:r>
              <a:rPr lang="ru-RU" dirty="0"/>
              <a:t> уровня сложности в рамках блока </a:t>
            </a:r>
            <a:r>
              <a:rPr lang="ru-RU" b="1" dirty="0"/>
              <a:t>«Выпускник научится</a:t>
            </a:r>
            <a:r>
              <a:rPr lang="ru-RU" b="1" dirty="0" smtClean="0"/>
              <a:t>»</a:t>
            </a:r>
          </a:p>
          <a:p>
            <a:pPr algn="just"/>
            <a:r>
              <a:rPr lang="ru-RU" dirty="0" smtClean="0"/>
              <a:t>нет </a:t>
            </a:r>
            <a:r>
              <a:rPr lang="ru-RU" dirty="0"/>
              <a:t>заданий высокого уровня сложности блока </a:t>
            </a:r>
            <a:r>
              <a:rPr lang="ru-RU" i="1" dirty="0"/>
              <a:t>«Выпускник получит возможность научиться».</a:t>
            </a:r>
            <a:r>
              <a:rPr lang="ru-RU" dirty="0"/>
              <a:t> Данное обстоятельство считаем наиболее целесообразным в условиях апробации подхода. 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13496" cy="100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006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Показатель качества достижения </a:t>
            </a:r>
            <a:r>
              <a:rPr lang="ru-RU" sz="3600" b="1" dirty="0" err="1" smtClean="0"/>
              <a:t>метапредметных</a:t>
            </a:r>
            <a:r>
              <a:rPr lang="ru-RU" sz="3600" b="1" dirty="0" smtClean="0"/>
              <a:t> результатов 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Успешность выполнения работы отражает </a:t>
            </a:r>
            <a:r>
              <a:rPr lang="ru-RU" dirty="0"/>
              <a:t>у</a:t>
            </a:r>
            <a:r>
              <a:rPr lang="ru-RU" dirty="0" smtClean="0"/>
              <a:t>ровень </a:t>
            </a:r>
            <a:r>
              <a:rPr lang="ru-RU" dirty="0"/>
              <a:t>достижения </a:t>
            </a:r>
            <a:r>
              <a:rPr lang="ru-RU" dirty="0" err="1"/>
              <a:t>метапредметных</a:t>
            </a:r>
            <a:r>
              <a:rPr lang="ru-RU" dirty="0"/>
              <a:t> </a:t>
            </a:r>
            <a:r>
              <a:rPr lang="ru-RU" dirty="0" smtClean="0"/>
              <a:t>результатов. </a:t>
            </a:r>
          </a:p>
          <a:p>
            <a:pPr algn="just"/>
            <a:r>
              <a:rPr lang="ru-RU" dirty="0" smtClean="0"/>
              <a:t>Критерием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данных результатов является успешность выполнения работы, равная </a:t>
            </a:r>
            <a:r>
              <a:rPr lang="ru-RU" b="1" u="sng" dirty="0" smtClean="0"/>
              <a:t>55%</a:t>
            </a:r>
            <a:r>
              <a:rPr lang="ru-RU" dirty="0" smtClean="0"/>
              <a:t> всех заданий.</a:t>
            </a:r>
          </a:p>
          <a:p>
            <a:pPr algn="just"/>
            <a:r>
              <a:rPr lang="ru-RU" dirty="0" smtClean="0"/>
              <a:t>Перевод </a:t>
            </a:r>
            <a:r>
              <a:rPr lang="ru-RU" dirty="0"/>
              <a:t>первичных баллов в отметки по пятибалльной шкале не предусмотрен в связи с </a:t>
            </a:r>
            <a:r>
              <a:rPr lang="ru-RU" dirty="0" err="1"/>
              <a:t>метапредметным</a:t>
            </a:r>
            <a:r>
              <a:rPr lang="ru-RU" dirty="0"/>
              <a:t> характером работы. 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13496" cy="100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095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Использование результатов </a:t>
            </a:r>
            <a:r>
              <a:rPr lang="ru-RU" b="1" dirty="0" err="1" smtClean="0"/>
              <a:t>метапредметной</a:t>
            </a:r>
            <a:r>
              <a:rPr lang="ru-RU" b="1" dirty="0" smtClean="0"/>
              <a:t> работы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363272" cy="504056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sz="3400" dirty="0" smtClean="0"/>
              <a:t>       </a:t>
            </a:r>
            <a:r>
              <a:rPr lang="ru-RU" sz="3400" i="1" u="sng" dirty="0" smtClean="0"/>
              <a:t>Количественный анализ </a:t>
            </a:r>
            <a:r>
              <a:rPr lang="ru-RU" sz="3400" dirty="0" smtClean="0"/>
              <a:t>данных представляет информацию о том, на сколько успешно идет процесс формирования </a:t>
            </a:r>
            <a:r>
              <a:rPr lang="ru-RU" sz="3400" dirty="0" err="1" smtClean="0"/>
              <a:t>метапредметных</a:t>
            </a:r>
            <a:r>
              <a:rPr lang="ru-RU" sz="3400" dirty="0" smtClean="0"/>
              <a:t> результатов.</a:t>
            </a:r>
          </a:p>
          <a:p>
            <a:pPr marL="0" indent="0" algn="just">
              <a:buNone/>
            </a:pPr>
            <a:r>
              <a:rPr lang="ru-RU" sz="3400" dirty="0" smtClean="0"/>
              <a:t>       </a:t>
            </a:r>
            <a:r>
              <a:rPr lang="ru-RU" sz="3400" i="1" u="sng" dirty="0" smtClean="0"/>
              <a:t>Качественный </a:t>
            </a:r>
            <a:r>
              <a:rPr lang="ru-RU" sz="3400" i="1" u="sng" dirty="0"/>
              <a:t>анализ </a:t>
            </a:r>
            <a:r>
              <a:rPr lang="ru-RU" sz="3400" dirty="0"/>
              <a:t>полученных </a:t>
            </a:r>
            <a:r>
              <a:rPr lang="ru-RU" sz="3400" dirty="0" smtClean="0"/>
              <a:t>данных позволяет выявить: </a:t>
            </a:r>
          </a:p>
          <a:p>
            <a:pPr algn="just"/>
            <a:r>
              <a:rPr lang="ru-RU" dirty="0" smtClean="0"/>
              <a:t>особенности </a:t>
            </a:r>
            <a:r>
              <a:rPr lang="ru-RU" dirty="0"/>
              <a:t>формирования </a:t>
            </a:r>
            <a:r>
              <a:rPr lang="ru-RU" dirty="0" err="1"/>
              <a:t>метапредметных</a:t>
            </a:r>
            <a:r>
              <a:rPr lang="ru-RU" dirty="0"/>
              <a:t> умений </a:t>
            </a:r>
            <a:endParaRPr lang="ru-RU" dirty="0" smtClean="0"/>
          </a:p>
          <a:p>
            <a:pPr algn="just"/>
            <a:r>
              <a:rPr lang="ru-RU" dirty="0" smtClean="0"/>
              <a:t>выделить </a:t>
            </a:r>
            <a:r>
              <a:rPr lang="ru-RU" dirty="0"/>
              <a:t>направления совершенствования методики формирования и оценки </a:t>
            </a:r>
            <a:r>
              <a:rPr lang="ru-RU" dirty="0" err="1"/>
              <a:t>метапредметных</a:t>
            </a:r>
            <a:r>
              <a:rPr lang="ru-RU" dirty="0"/>
              <a:t> </a:t>
            </a:r>
            <a:r>
              <a:rPr lang="ru-RU" dirty="0" smtClean="0"/>
              <a:t>результатов</a:t>
            </a:r>
          </a:p>
          <a:p>
            <a:pPr algn="just"/>
            <a:r>
              <a:rPr lang="ru-RU" dirty="0" smtClean="0"/>
              <a:t>необходимы ли корректировка </a:t>
            </a:r>
            <a:r>
              <a:rPr lang="ru-RU" dirty="0"/>
              <a:t>программы формирования УУД, рабочих программ по предметам, внесение изменений в систему внутренней оценки качества начального общего образования. </a:t>
            </a:r>
          </a:p>
          <a:p>
            <a:pPr marL="0" indent="0" algn="just">
              <a:buNone/>
            </a:pPr>
            <a:r>
              <a:rPr lang="ru-RU" sz="3400" dirty="0" smtClean="0"/>
              <a:t>      </a:t>
            </a:r>
            <a:r>
              <a:rPr lang="ru-RU" sz="3400" i="1" u="sng" dirty="0" smtClean="0"/>
              <a:t>На </a:t>
            </a:r>
            <a:r>
              <a:rPr lang="ru-RU" sz="3400" i="1" u="sng" dirty="0"/>
              <a:t>уровне региона </a:t>
            </a:r>
            <a:r>
              <a:rPr lang="ru-RU" sz="3400" dirty="0"/>
              <a:t>использование полученных результатов ВОМР позволит </a:t>
            </a:r>
            <a:r>
              <a:rPr lang="ru-RU" sz="3400" dirty="0" smtClean="0"/>
              <a:t>выявить:</a:t>
            </a:r>
          </a:p>
          <a:p>
            <a:pPr algn="just"/>
            <a:r>
              <a:rPr lang="ru-RU" dirty="0" smtClean="0"/>
              <a:t>эффективные </a:t>
            </a:r>
            <a:r>
              <a:rPr lang="ru-RU" dirty="0"/>
              <a:t>педагогические </a:t>
            </a:r>
            <a:r>
              <a:rPr lang="ru-RU" dirty="0" smtClean="0"/>
              <a:t>практики </a:t>
            </a:r>
          </a:p>
          <a:p>
            <a:pPr algn="just"/>
            <a:r>
              <a:rPr lang="ru-RU" dirty="0" smtClean="0"/>
              <a:t>проанализировать </a:t>
            </a:r>
            <a:r>
              <a:rPr lang="ru-RU" dirty="0"/>
              <a:t>затруднения в формировании </a:t>
            </a:r>
            <a:r>
              <a:rPr lang="ru-RU" dirty="0" err="1"/>
              <a:t>метапредметных</a:t>
            </a:r>
            <a:r>
              <a:rPr lang="ru-RU" dirty="0"/>
              <a:t> результатов в конкретных </a:t>
            </a:r>
            <a:r>
              <a:rPr lang="ru-RU" dirty="0" smtClean="0"/>
              <a:t>ОО </a:t>
            </a:r>
          </a:p>
          <a:p>
            <a:pPr algn="just"/>
            <a:r>
              <a:rPr lang="ru-RU" dirty="0" smtClean="0"/>
              <a:t>выстроить </a:t>
            </a:r>
            <a:r>
              <a:rPr lang="ru-RU" dirty="0"/>
              <a:t>систему методического сопровождения реализации ФГОС НОО.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13496" cy="100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704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13496" y="274638"/>
            <a:ext cx="815099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Цель проведения </a:t>
            </a:r>
            <a:r>
              <a:rPr lang="ru-RU" b="1" dirty="0" err="1" smtClean="0"/>
              <a:t>метапредметной</a:t>
            </a:r>
            <a:r>
              <a:rPr lang="ru-RU" b="1" dirty="0" smtClean="0"/>
              <a:t> работы в 3-х классах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осуществление </a:t>
            </a:r>
            <a:r>
              <a:rPr lang="ru-RU" dirty="0"/>
              <a:t>мониторинга качества достижения </a:t>
            </a:r>
            <a:r>
              <a:rPr lang="ru-RU" dirty="0" err="1"/>
              <a:t>метапредметных</a:t>
            </a:r>
            <a:r>
              <a:rPr lang="ru-RU" dirty="0"/>
              <a:t> результатов при реализации ФГОС НОО </a:t>
            </a:r>
            <a:endParaRPr lang="ru-RU" dirty="0" smtClean="0"/>
          </a:p>
          <a:p>
            <a:pPr algn="just"/>
            <a:r>
              <a:rPr lang="ru-RU" dirty="0" smtClean="0"/>
              <a:t>диагностика </a:t>
            </a:r>
            <a:r>
              <a:rPr lang="ru-RU" dirty="0"/>
              <a:t>уровня </a:t>
            </a:r>
            <a:r>
              <a:rPr lang="ru-RU" dirty="0" err="1"/>
              <a:t>сформированности</a:t>
            </a:r>
            <a:r>
              <a:rPr lang="ru-RU" dirty="0"/>
              <a:t> универсальных учебных действий (УУД) и овладения </a:t>
            </a:r>
            <a:r>
              <a:rPr lang="ru-RU" dirty="0" err="1"/>
              <a:t>межпредметными</a:t>
            </a:r>
            <a:r>
              <a:rPr lang="ru-RU" dirty="0"/>
              <a:t> понятиями обучающихся 3-х классов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13496" cy="100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206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08912" cy="1584176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ФГОС НОО: оценка готовности к решению учебно-познавательных и учебно-практических задач</a:t>
            </a:r>
            <a:endParaRPr lang="ru-RU" sz="3600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algn="just"/>
            <a:r>
              <a:rPr lang="ru-RU" dirty="0" smtClean="0"/>
              <a:t>«Необходима </a:t>
            </a:r>
            <a:r>
              <a:rPr lang="ru-RU" dirty="0"/>
              <a:t>разработка принципиально новых видов </a:t>
            </a:r>
            <a:r>
              <a:rPr lang="ru-RU" dirty="0" err="1"/>
              <a:t>КИМов</a:t>
            </a:r>
            <a:r>
              <a:rPr lang="ru-RU" dirty="0"/>
              <a:t>, обладающих возможностью оценить не только репродуктивные виды деятельности, но и полный спектр образовательных достижений младших </a:t>
            </a:r>
            <a:r>
              <a:rPr lang="ru-RU" dirty="0" smtClean="0"/>
              <a:t>школьников» </a:t>
            </a:r>
          </a:p>
          <a:p>
            <a:pPr marL="0" indent="0" algn="r">
              <a:buNone/>
            </a:pPr>
            <a:r>
              <a:rPr lang="ru-RU" dirty="0" smtClean="0"/>
              <a:t>(М.И. Кузнецова)</a:t>
            </a:r>
            <a:endParaRPr lang="ru-RU" dirty="0"/>
          </a:p>
          <a:p>
            <a:pPr algn="just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13496" cy="100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006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Программы формирования УУД </a:t>
            </a:r>
            <a:br>
              <a:rPr lang="ru-RU" sz="3600" b="1" dirty="0" smtClean="0"/>
            </a:br>
            <a:r>
              <a:rPr lang="ru-RU" sz="3600" b="1" dirty="0" smtClean="0"/>
              <a:t>с 1 по 4 класс</a:t>
            </a:r>
            <a:endParaRPr lang="ru-RU" sz="3600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На основе планируемых результатов ФГОС НОО, примерной ООП начального общего образования конкретизированы промежуточные результаты с учетом поэтапного формирования операций в структуре УУД ученика, усложнения предметного материала, приемов рассуждения и учебных средств, степени совместности выполнения: под руководством взрослого, совместно со сверстниками или </a:t>
            </a:r>
            <a:r>
              <a:rPr lang="ru-RU" dirty="0" smtClean="0"/>
              <a:t>индивидуально. </a:t>
            </a:r>
            <a:endParaRPr lang="ru-RU" dirty="0"/>
          </a:p>
          <a:p>
            <a:pPr algn="just"/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13496" cy="100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006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80920" cy="108498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ФГОС НОО: </a:t>
            </a:r>
            <a:r>
              <a:rPr lang="ru-RU" sz="3200" b="1" dirty="0" err="1" smtClean="0"/>
              <a:t>метапредметные</a:t>
            </a:r>
            <a:r>
              <a:rPr lang="ru-RU" sz="3200" b="1" dirty="0" smtClean="0"/>
              <a:t> результаты, на основе которых составлен кодификатор для 3 класса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04056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 smtClean="0"/>
              <a:t>1</a:t>
            </a:r>
            <a:r>
              <a:rPr lang="ru-RU" dirty="0"/>
              <a:t>) овладение способностью принимать и сохранять цели и задачи учебной деятельности, поиска средств ее осуществления; </a:t>
            </a:r>
          </a:p>
          <a:p>
            <a:pPr algn="just"/>
            <a:r>
              <a:rPr lang="ru-RU" dirty="0"/>
              <a:t>2) формирование умения планировать, контролировать и оценивать учебные действия в соответствии с поставленной задачей и условиями ее реализации; определять наиболее эффективные способы достижения результата; </a:t>
            </a:r>
          </a:p>
          <a:p>
            <a:pPr algn="just"/>
            <a:r>
              <a:rPr lang="ru-RU" dirty="0"/>
              <a:t>3) использование знаково-символических средств представления информации для создания моделей изучаемых объектов и процессов, схем решения учебных и практических задач; </a:t>
            </a:r>
          </a:p>
          <a:p>
            <a:pPr algn="just"/>
            <a:r>
              <a:rPr lang="ru-RU" dirty="0"/>
              <a:t>4) овладение навыками смыслового чтения текстов различных стилей и жанров в соответствии с целями и задачами; осознанно строить речевое высказывание в соответствии с задачами коммуникации и составлять тексты в устной и письменной формах; </a:t>
            </a:r>
          </a:p>
          <a:p>
            <a:pPr algn="just"/>
            <a:r>
              <a:rPr lang="ru-RU" dirty="0"/>
              <a:t>5) овладение логическими действиями сравнения, анализа, синтеза, обобщения, классификации по родовидовым признакам, установления аналогий и причинно-следственных связей, построения рассуждений, отнесения к известным понятиям; </a:t>
            </a:r>
          </a:p>
          <a:p>
            <a:pPr algn="just"/>
            <a:r>
              <a:rPr lang="ru-RU" dirty="0"/>
              <a:t>6) готовность слушать собеседника и вести диалог; готовность признавать возможность существования различных точек зрения и права каждого иметь свою; излагать свое мнение и аргументировать свою точку зрения и оценку событий;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13496" cy="100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048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3496" y="274638"/>
            <a:ext cx="7873303" cy="11430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Операционализация</a:t>
            </a:r>
            <a:r>
              <a:rPr lang="ru-RU" b="1" dirty="0" smtClean="0"/>
              <a:t> регулятивных УУД для 2-3 класса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6921991"/>
              </p:ext>
            </p:extLst>
          </p:nvPr>
        </p:nvGraphicFramePr>
        <p:xfrm>
          <a:off x="4139952" y="1484784"/>
          <a:ext cx="4824536" cy="51125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24536"/>
              </a:tblGrid>
              <a:tr h="4088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Удерживать цель деятельности до получения ее результата 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168" marR="64168" marT="0" marB="0"/>
                </a:tc>
              </a:tr>
              <a:tr h="4088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Определять рациональность (нерациональность) способа действия 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168" marR="64168" marT="0" marB="0"/>
                </a:tc>
              </a:tr>
              <a:tr h="4088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Выбирать и использовать целесообразные способы действий 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168" marR="64168" marT="0" marB="0"/>
                </a:tc>
              </a:tr>
              <a:tr h="4088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Описывать последовательность учебных действий, представленных поэтапно 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168" marR="64168" marT="0" marB="0"/>
                </a:tc>
              </a:tr>
              <a:tr h="4088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Восстанавливать нарушенную последовательность учебных действий 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168" marR="64168" marT="0" marB="0"/>
                </a:tc>
              </a:tr>
              <a:tr h="4088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Выбирать этапы алгоритма решения учебной задачи, их упорядочивать 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168" marR="64168" marT="0" marB="0"/>
                </a:tc>
              </a:tr>
              <a:tr h="6137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Осуществлять итоговый контроль деятельности на материале работы другого ученика (взаимоконтроль) 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168" marR="64168" marT="0" marB="0"/>
                </a:tc>
              </a:tr>
              <a:tr h="6137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Осуществлять итоговый самоконтроль – нахождение ошибок в результатах собственной работы 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168" marR="64168" marT="0" marB="0"/>
                </a:tc>
              </a:tr>
              <a:tr h="6137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Сопоставлять выполненные действия с достигнутым результатом, обнаруживать ошибки 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168" marR="64168" marT="0" marB="0"/>
                </a:tc>
              </a:tr>
              <a:tr h="2044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Намечать способы устранения ошибок 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168" marR="64168" marT="0" marB="0"/>
                </a:tc>
              </a:tr>
              <a:tr h="6137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Выполнять адекватную самооценку выполненной работы по данным критериям 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4168" marR="64168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3528" y="2924944"/>
            <a:ext cx="37444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1) овладение способностью принимать и сохранять цели и задачи учебной деятельности, поиска средств ее осуществления; </a:t>
            </a:r>
          </a:p>
          <a:p>
            <a:pPr algn="just"/>
            <a:r>
              <a:rPr lang="ru-RU" dirty="0" smtClean="0"/>
              <a:t>2) формирование умения планировать, контролировать и оценивать учебные действия в соответствии с поставленной задачей и условиями ее реализации; определять наиболее эффективные способы достижения результата;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484784"/>
            <a:ext cx="36724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err="1">
                <a:solidFill>
                  <a:srgbClr val="002060"/>
                </a:solidFill>
              </a:rPr>
              <a:t>Операционализация</a:t>
            </a:r>
            <a:r>
              <a:rPr lang="ru-RU" sz="1400" dirty="0">
                <a:solidFill>
                  <a:srgbClr val="002060"/>
                </a:solidFill>
              </a:rPr>
              <a:t> – </a:t>
            </a:r>
            <a:r>
              <a:rPr lang="ru-RU" sz="1400" b="1" dirty="0">
                <a:solidFill>
                  <a:srgbClr val="002060"/>
                </a:solidFill>
              </a:rPr>
              <a:t>это</a:t>
            </a:r>
            <a:r>
              <a:rPr lang="ru-RU" sz="1400" dirty="0">
                <a:solidFill>
                  <a:srgbClr val="002060"/>
                </a:solidFill>
              </a:rPr>
              <a:t> описание психологического конструкта в терминах действий или операций, которые необходимо произвести, чтобы его измерить.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13496" cy="100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801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3496" y="274638"/>
            <a:ext cx="8078984" cy="11430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Операционализация</a:t>
            </a:r>
            <a:r>
              <a:rPr lang="ru-RU" b="1" dirty="0" smtClean="0"/>
              <a:t> познавательных УУД для 2-3 класса</a:t>
            </a:r>
            <a:endParaRPr lang="ru-RU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13496" cy="100010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3528" y="1484784"/>
            <a:ext cx="3600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3) использование знаково-символических средств представления информации для создания моделей изучаемых объектов и процессов, схем решения учебных и практических задач; </a:t>
            </a:r>
          </a:p>
          <a:p>
            <a:pPr algn="just"/>
            <a:r>
              <a:rPr lang="ru-RU" sz="1600" dirty="0" smtClean="0"/>
              <a:t>4) овладение навыками смыслового чтения текстов различных стилей и жанров в соответствии с целями и задачами; осознанно строить речевое высказывание в соответствии с задачами коммуникации и составлять тексты в устной и письменной формах; </a:t>
            </a:r>
          </a:p>
          <a:p>
            <a:pPr algn="just"/>
            <a:r>
              <a:rPr lang="ru-RU" sz="1600" dirty="0" smtClean="0"/>
              <a:t>5) овладение логическими действиями сравнения, анализа, синтеза, обобщения, классификации по родовидовым признакам, установления аналогий и причинно-следственных связей, построения рассуждений, отнесения к известным понятиям; </a:t>
            </a:r>
            <a:endParaRPr lang="ru-RU" sz="1600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6881545"/>
              </p:ext>
            </p:extLst>
          </p:nvPr>
        </p:nvGraphicFramePr>
        <p:xfrm>
          <a:off x="4139952" y="1557784"/>
          <a:ext cx="4680520" cy="51169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80520"/>
              </a:tblGrid>
              <a:tr h="5169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Находить необходимую информацию в учебнике и предложенных учителем дополнительных источниках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001" marR="55001" marT="0" marB="0"/>
                </a:tc>
              </a:tr>
              <a:tr h="6892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Составлять и использовать простейшие схемы, модели по предметным областям, явлениям и событиям окружающей жизни 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001" marR="55001" marT="0" marB="0"/>
                </a:tc>
              </a:tr>
              <a:tr h="5169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Анализировать объекты с выделением существенных и несущественных признаков 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001" marR="55001" marT="0" marB="0"/>
                </a:tc>
              </a:tr>
              <a:tr h="3446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Осуществлять логическое действие «синтез» 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001" marR="55001" marT="0" marB="0"/>
                </a:tc>
              </a:tr>
              <a:tr h="3446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Выполнять сравнение объектов по заданным признакам 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001" marR="55001" marT="0" marB="0"/>
                </a:tc>
              </a:tr>
              <a:tr h="3446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Делать выводы в результате операции сравнения 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001" marR="55001" marT="0" marB="0"/>
                </a:tc>
              </a:tr>
              <a:tr h="3446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Объединять предметы и явления по их общим и существенным признакам 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001" marR="55001" marT="0" marB="0"/>
                </a:tc>
              </a:tr>
              <a:tr h="5169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Проводить классификацию по самостоятельно выбранному основанию из предложенных 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001" marR="55001" marT="0" marB="0"/>
                </a:tc>
              </a:tr>
              <a:tr h="5169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Устанавливать простейшие причинно-следственные связи в изучаемом круге явлений 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001" marR="55001" marT="0" marB="0"/>
                </a:tc>
              </a:tr>
              <a:tr h="3446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Выделять среди предложенных высказываний истинное и ложное 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001" marR="55001" marT="0" marB="0"/>
                </a:tc>
              </a:tr>
              <a:tr h="3446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Осуществлять простые умозаключения по аналогии 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55001" marR="5500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574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3497" y="188640"/>
            <a:ext cx="8078984" cy="922114"/>
          </a:xfrm>
        </p:spPr>
        <p:txBody>
          <a:bodyPr>
            <a:noAutofit/>
          </a:bodyPr>
          <a:lstStyle/>
          <a:p>
            <a:r>
              <a:rPr lang="ru-RU" sz="3200" b="1" dirty="0" err="1" smtClean="0"/>
              <a:t>Операционализация</a:t>
            </a:r>
            <a:r>
              <a:rPr lang="ru-RU" sz="3200" b="1" dirty="0" smtClean="0"/>
              <a:t> умений из программы «Чтение: работа с текстом» для 2-3 класса</a:t>
            </a:r>
            <a:endParaRPr lang="ru-RU" sz="3200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13496" cy="100010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9512" y="1484783"/>
            <a:ext cx="3600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3) использование знаково-символических средств представления информации для создания моделей изучаемых объектов и процессов, схем решения учебных и практических задач; </a:t>
            </a:r>
          </a:p>
          <a:p>
            <a:pPr algn="just"/>
            <a:r>
              <a:rPr lang="ru-RU" sz="1600" dirty="0" smtClean="0"/>
              <a:t>4) овладение навыками смыслового чтения текстов различных стилей и жанров в соответствии с целями и задачами; осознанно строить речевое высказывание в соответствии с задачами коммуникации и составлять тексты в устной и письменной формах; </a:t>
            </a:r>
          </a:p>
          <a:p>
            <a:pPr algn="just"/>
            <a:r>
              <a:rPr lang="ru-RU" sz="1600" dirty="0" smtClean="0"/>
              <a:t>5) овладение логическими действиями сравнения, анализа, синтеза, обобщения, классификации по родовидовым признакам, установления аналогий и причинно-следственных связей, построения рассуждений, отнесения к известным понятиям; </a:t>
            </a:r>
            <a:endParaRPr lang="ru-RU" sz="1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3882042"/>
              </p:ext>
            </p:extLst>
          </p:nvPr>
        </p:nvGraphicFramePr>
        <p:xfrm>
          <a:off x="3923928" y="1191443"/>
          <a:ext cx="5112568" cy="55356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12568"/>
              </a:tblGrid>
              <a:tr h="2718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1" u="sng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Работа с текстом: поиск информации и понимание прочитанного </a:t>
                      </a:r>
                      <a:r>
                        <a:rPr lang="ru-RU" sz="105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</a:rPr>
                        <a:t>Определять </a:t>
                      </a:r>
                      <a:r>
                        <a:rPr lang="ru-RU" sz="1050" b="1" dirty="0">
                          <a:effectLst/>
                        </a:rPr>
                        <a:t>и формулировать тему текста с помощью предложенных вариантов </a:t>
                      </a:r>
                      <a:endParaRPr lang="ru-RU" sz="105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0527" marR="40527" marT="0" marB="0"/>
                </a:tc>
              </a:tr>
              <a:tr h="271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Определять главную мысль текста и формулировать ее словами текстами </a:t>
                      </a:r>
                      <a:endParaRPr lang="ru-RU" sz="105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0527" marR="40527" marT="0" marB="0"/>
                </a:tc>
              </a:tr>
              <a:tr h="271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Находить в тексте смысловые части по заданному смыслу и (или) количеству </a:t>
                      </a:r>
                      <a:endParaRPr lang="ru-RU" sz="105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0527" marR="40527" marT="0" marB="0"/>
                </a:tc>
              </a:tr>
              <a:tr h="271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Выбирать подходящие заголовки частей текста из предложенных </a:t>
                      </a:r>
                      <a:endParaRPr lang="ru-RU" sz="105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0527" marR="40527" marT="0" marB="0"/>
                </a:tc>
              </a:tr>
              <a:tr h="4077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Устанавливать последовательность описанных в тексте основных событий по заданному началу </a:t>
                      </a:r>
                      <a:endParaRPr lang="ru-RU" sz="105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0527" marR="40527" marT="0" marB="0"/>
                </a:tc>
              </a:tr>
              <a:tr h="271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Упорядочивать информацию по заданному основанию и заданному началу </a:t>
                      </a:r>
                      <a:endParaRPr lang="ru-RU" sz="105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0527" marR="40527" marT="0" marB="0"/>
                </a:tc>
              </a:tr>
              <a:tr h="4077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Сравнивать между собой объекты, описанные в тексте, по 2-3 заданным существенным признакам </a:t>
                      </a:r>
                      <a:endParaRPr lang="ru-RU" sz="105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0527" marR="40527" marT="0" marB="0"/>
                </a:tc>
              </a:tr>
              <a:tr h="4077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Понимать информацию, представленную разными способами: словесно, в виде таблицы, схемы </a:t>
                      </a:r>
                      <a:endParaRPr lang="ru-RU" sz="105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0527" marR="40527" marT="0" marB="0"/>
                </a:tc>
              </a:tr>
              <a:tr h="271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Подбирать информацию, которая соответствует плану, схеме </a:t>
                      </a:r>
                      <a:endParaRPr lang="ru-RU" sz="105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0527" marR="40527" marT="0" marB="0"/>
                </a:tc>
              </a:tr>
              <a:tr h="3711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Использовать различные виды чтения: ознакомительное, изучающее, поисковое </a:t>
                      </a:r>
                      <a:endParaRPr lang="ru-RU" sz="105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0527" marR="40527" marT="0" marB="0"/>
                </a:tc>
              </a:tr>
              <a:tr h="271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 u="sng" dirty="0">
                          <a:effectLst/>
                        </a:rPr>
                        <a:t>Работа с текстом: преобразование и интерпретация информации </a:t>
                      </a:r>
                      <a:endParaRPr lang="ru-RU" sz="1050" b="1" i="1" u="sng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0527" marR="40527" marT="0" marB="0"/>
                </a:tc>
              </a:tr>
              <a:tr h="1795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Подбирать факты к общей идее текста </a:t>
                      </a:r>
                      <a:endParaRPr lang="ru-RU" sz="105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0527" marR="40527" marT="0" marB="0"/>
                </a:tc>
              </a:tr>
              <a:tr h="271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Выбирать из предложенных фактов те, которые соответствуют теме </a:t>
                      </a:r>
                      <a:endParaRPr lang="ru-RU" sz="105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0527" marR="40527" marT="0" marB="0"/>
                </a:tc>
              </a:tr>
              <a:tr h="4077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Устанавливать простые связи, не показанные в тексте напрямую, осуществляя выбор из предложенных </a:t>
                      </a:r>
                      <a:endParaRPr lang="ru-RU" sz="105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0527" marR="40527" marT="0" marB="0"/>
                </a:tc>
              </a:tr>
              <a:tr h="271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Находить в тексте 1-2 аргумента, подтверждающих вывод </a:t>
                      </a:r>
                      <a:endParaRPr lang="ru-RU" sz="105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0527" marR="40527" marT="0" marB="0"/>
                </a:tc>
              </a:tr>
              <a:tr h="1795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 u="sng" dirty="0">
                          <a:effectLst/>
                        </a:rPr>
                        <a:t>Работа с текстом: оценка информации </a:t>
                      </a:r>
                      <a:endParaRPr lang="ru-RU" sz="1050" b="1" i="1" u="sng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0527" marR="40527" marT="0" marB="0"/>
                </a:tc>
              </a:tr>
              <a:tr h="271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</a:rPr>
                        <a:t>Выбирать подходящие оценочные суждения о прочитанном тексте </a:t>
                      </a:r>
                      <a:endParaRPr lang="ru-RU" sz="105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0527" marR="40527" marT="0" marB="0"/>
                </a:tc>
              </a:tr>
              <a:tr h="3711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</a:rPr>
                        <a:t>На основе имеющихся знаний, жизненного опыта обнаруживать пробелы в информации </a:t>
                      </a:r>
                      <a:endParaRPr lang="ru-RU" sz="105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0527" marR="4052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630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439024" cy="1368152"/>
          </a:xfrm>
        </p:spPr>
        <p:txBody>
          <a:bodyPr>
            <a:noAutofit/>
          </a:bodyPr>
          <a:lstStyle/>
          <a:p>
            <a:r>
              <a:rPr lang="ru-RU" sz="3900" b="1" dirty="0" err="1" smtClean="0"/>
              <a:t>Операционализация</a:t>
            </a:r>
            <a:r>
              <a:rPr lang="ru-RU" sz="3900" b="1" dirty="0" smtClean="0"/>
              <a:t> коммуникативных УУД для 2-3 класса</a:t>
            </a:r>
            <a:endParaRPr lang="ru-RU" sz="3900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13496" cy="1000108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078499"/>
              </p:ext>
            </p:extLst>
          </p:nvPr>
        </p:nvGraphicFramePr>
        <p:xfrm>
          <a:off x="3923928" y="1988840"/>
          <a:ext cx="4896544" cy="3312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96544"/>
              </a:tblGrid>
              <a:tr h="658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Обосновывать собственное мнение (точку зрения) 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998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Признавать возможность существования различных точек зрения 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658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Участвовать в диалоге во фронтальной и парной работе 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998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Выполнять функции в рамках определенной роли в групповой работе 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1520" y="2132856"/>
            <a:ext cx="34563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6) готовность слушать собеседника и вести диалог; готовность признавать возможность существования различных точек зрения и права каждого иметь свою; излагать свое мнение и аргументировать свою точку зрения и оценку событий;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04186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1358</Words>
  <Application>Microsoft Office PowerPoint</Application>
  <PresentationFormat>Экран (4:3)</PresentationFormat>
  <Paragraphs>108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Характеристика метапредметной работы для 3-х классов</vt:lpstr>
      <vt:lpstr>Цель проведения метапредметной работы в 3-х классах</vt:lpstr>
      <vt:lpstr>ФГОС НОО: оценка готовности к решению учебно-познавательных и учебно-практических задач</vt:lpstr>
      <vt:lpstr>Программы формирования УУД  с 1 по 4 класс</vt:lpstr>
      <vt:lpstr>ФГОС НОО: метапредметные результаты, на основе которых составлен кодификатор для 3 класса</vt:lpstr>
      <vt:lpstr>Операционализация регулятивных УУД для 2-3 класса</vt:lpstr>
      <vt:lpstr>Операционализация познавательных УУД для 2-3 класса</vt:lpstr>
      <vt:lpstr>Операционализация умений из программы «Чтение: работа с текстом» для 2-3 класса</vt:lpstr>
      <vt:lpstr>Операционализация коммуникативных УУД для 2-3 класса</vt:lpstr>
      <vt:lpstr>Содержание работы</vt:lpstr>
      <vt:lpstr>Структура, время и условия выполнения работы  </vt:lpstr>
      <vt:lpstr>Категории заданий</vt:lpstr>
      <vt:lpstr>Блоки планируемых результатов ООП</vt:lpstr>
      <vt:lpstr>Показатель качества достижения метапредметных результатов </vt:lpstr>
      <vt:lpstr>Использование результатов метапредметной работы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Характеристика метапредметной работы для 3-х классов</dc:title>
  <dc:creator>user</dc:creator>
  <cp:lastModifiedBy>user</cp:lastModifiedBy>
  <cp:revision>68</cp:revision>
  <cp:lastPrinted>2017-12-21T08:51:59Z</cp:lastPrinted>
  <dcterms:created xsi:type="dcterms:W3CDTF">2017-12-21T05:37:41Z</dcterms:created>
  <dcterms:modified xsi:type="dcterms:W3CDTF">2017-12-21T09:37:31Z</dcterms:modified>
</cp:coreProperties>
</file>