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74" r:id="rId6"/>
    <p:sldId id="293" r:id="rId7"/>
    <p:sldId id="323" r:id="rId8"/>
    <p:sldId id="338" r:id="rId9"/>
    <p:sldId id="324" r:id="rId10"/>
    <p:sldId id="327" r:id="rId11"/>
    <p:sldId id="339" r:id="rId12"/>
    <p:sldId id="326" r:id="rId13"/>
    <p:sldId id="325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266" r:id="rId25"/>
  </p:sldIdLst>
  <p:sldSz cx="12192000" cy="6858000"/>
  <p:notesSz cx="6797675" cy="9926638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249" autoAdjust="0"/>
  </p:normalViewPr>
  <p:slideViewPr>
    <p:cSldViewPr snapToGrid="0" showGuides="1">
      <p:cViewPr varScale="1">
        <p:scale>
          <a:sx n="73" d="100"/>
          <a:sy n="73" d="100"/>
        </p:scale>
        <p:origin x="56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26.02.2018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26.02.2018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485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1765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020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7003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8888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9678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30289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4977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66133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97200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722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39343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2095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62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>
            <a:extLst>
              <a:ext uri="{FF2B5EF4-FFF2-40B4-BE49-F238E27FC236}">
                <a16:creationId xmlns:a16="http://schemas.microsoft.com/office/drawing/2014/main" id="{16E9F848-7902-4E3F-9A20-9712074141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>
            <a:extLst>
              <a:ext uri="{FF2B5EF4-FFF2-40B4-BE49-F238E27FC236}">
                <a16:creationId xmlns:a16="http://schemas.microsoft.com/office/drawing/2014/main" id="{07EBA68E-085B-4501-9F2B-E88C7ADB27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Понятие эффективность тесно связано с понятием качество.</a:t>
            </a:r>
          </a:p>
          <a:p>
            <a:r>
              <a:rPr lang="ru-RU" altLang="ru-RU"/>
              <a:t>Качество образования  (качество образовательной услуги + социальный эффект (общественное благо)</a:t>
            </a:r>
          </a:p>
          <a:p>
            <a:r>
              <a:rPr lang="ru-RU" altLang="ru-RU"/>
              <a:t>Эффективность – ключевое слово для всех сфер общества, включая не только материальное производство, но и социальную сферу, государственную систему управления.</a:t>
            </a:r>
          </a:p>
          <a:p>
            <a:r>
              <a:rPr lang="ru-RU" altLang="ru-RU"/>
              <a:t> </a:t>
            </a:r>
          </a:p>
        </p:txBody>
      </p:sp>
      <p:sp>
        <p:nvSpPr>
          <p:cNvPr id="43012" name="Номер слайда 3">
            <a:extLst>
              <a:ext uri="{FF2B5EF4-FFF2-40B4-BE49-F238E27FC236}">
                <a16:creationId xmlns:a16="http://schemas.microsoft.com/office/drawing/2014/main" id="{6BE4F9B9-3798-466C-AC85-20AAC7BA4A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48A4FBD-6522-45D4-821A-6BCCEE7FF87D}" type="slidenum">
              <a:rPr lang="ru-RU" altLang="ru-RU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1940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973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6511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6845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108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4604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227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522B8D-815E-429C-9EC2-505CEC215084}" type="datetime1">
              <a:rPr lang="ru-RU" smtClean="0"/>
              <a:pPr/>
              <a:t>26.02.2018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 10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0E4BC3-C763-48AA-8280-ACE59646066A}" type="datetime1">
              <a:rPr lang="ru-RU" smtClean="0"/>
              <a:pPr/>
              <a:t>26.02.2018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D72474-459C-42C4-A0ED-A9AD89867D22}" type="datetime1">
              <a:rPr lang="ru-RU" smtClean="0"/>
              <a:pPr/>
              <a:t>26.02.2018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/>
              <a:t>09.10.2016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8D2BC5-0E5D-4645-A815-DFCA1A04B5A6}" type="datetime1">
              <a:rPr lang="ru-RU" smtClean="0"/>
              <a:pPr/>
              <a:t>26.02.2018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9" name="Пояснительный текст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ru-RU" sz="1100" b="1" i="1" dirty="0">
                <a:latin typeface="Arial" pitchFamily="34" charset="0"/>
                <a:cs typeface="Arial" pitchFamily="34" charset="0"/>
              </a:rPr>
              <a:t>ПРИМЕЧАНИЕ</a:t>
            </a:r>
            <a:endParaRPr lang="ru-RU" sz="1200" b="1" i="1" dirty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ru-RU" sz="1200" i="1" dirty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"Рисунки" в заполнителе, чтобы вставить изображение.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1" name="Группа 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3049B1-F681-4AF5-B948-A3B940E9215A}" type="datetime1">
              <a:rPr lang="ru-RU" smtClean="0"/>
              <a:pPr/>
              <a:t>26.02.2018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071334-89C1-48F8-8089-E3D6AA3BB79C}" type="datetime1">
              <a:rPr lang="ru-RU" smtClean="0"/>
              <a:pPr/>
              <a:t>26.02.2018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DCDF3F-3D72-4F56-93A1-9DDD55AB6452}" type="datetime1">
              <a:rPr lang="ru-RU" smtClean="0"/>
              <a:pPr/>
              <a:t>26.02.2018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C11A32-C44A-4E32-8FFB-D057369B4F61}" type="datetime1">
              <a:rPr lang="ru-RU" smtClean="0"/>
              <a:pPr/>
              <a:t>26.02.2018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5ECC2E-6DAB-4717-9C53-38589639C202}" type="datetime1">
              <a:rPr lang="ru-RU" smtClean="0"/>
              <a:pPr/>
              <a:t>26.02.2018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0002A-E6EF-4378-B5A3-22E20EA855B1}" type="datetime1">
              <a:rPr lang="ru-RU" smtClean="0"/>
              <a:pPr/>
              <a:t>26.02.2018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  <a:p>
            <a:pPr lvl="5" rtl="0"/>
            <a:r>
              <a:rPr lang="ru-RU" dirty="0"/>
              <a:t>Шестой уровень</a:t>
            </a:r>
          </a:p>
          <a:p>
            <a:pPr lvl="6" rtl="0"/>
            <a:r>
              <a:rPr lang="ru-RU" dirty="0"/>
              <a:t>Седьмой уровень</a:t>
            </a:r>
          </a:p>
          <a:p>
            <a:pPr lvl="7" rtl="0"/>
            <a:r>
              <a:rPr lang="ru-RU" dirty="0"/>
              <a:t>Восьмой уровень</a:t>
            </a:r>
          </a:p>
          <a:p>
            <a:pPr lvl="8" rtl="0"/>
            <a:r>
              <a:rPr lang="ru-RU" dirty="0"/>
              <a:t>Девятый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42E0B6C-3F58-4527-A133-F91FB65EBC2F}" type="datetime1">
              <a:rPr lang="ru-RU" smtClean="0"/>
              <a:pPr/>
              <a:t>26.02.2018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hyperlink" Target="http://vip.1obraz.ru/#/document/97/383888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vip.1obraz.ru/#/document/97/495/" TargetMode="Externa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hyperlink" Target="http://vip.1obraz.ru/#/document/16/37821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gif"/><Relationship Id="rId5" Type="http://schemas.openxmlformats.org/officeDocument/2006/relationships/hyperlink" Target="http://vip.1obraz.ru/#/document/16/38377/" TargetMode="External"/><Relationship Id="rId4" Type="http://schemas.openxmlformats.org/officeDocument/2006/relationships/hyperlink" Target="https://proverki.gov.r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nalog.ru/" TargetMode="External"/><Relationship Id="rId5" Type="http://schemas.openxmlformats.org/officeDocument/2006/relationships/hyperlink" Target="https://www.minfin.ru/ru/" TargetMode="Externa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nalog.ru/" TargetMode="Externa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hyperlink" Target="https://e.rukobr.ru/npd-doc.aspx?npmid=99&amp;npid=420387914" TargetMode="External"/><Relationship Id="rId4" Type="http://schemas.openxmlformats.org/officeDocument/2006/relationships/hyperlink" Target="https://e.rukobr.ru/npd-doc.aspx?npmid=99&amp;npid=42038566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75771" y="2292094"/>
            <a:ext cx="6705291" cy="2219691"/>
          </a:xfrm>
        </p:spPr>
        <p:txBody>
          <a:bodyPr rtlCol="0" anchor="ctr">
            <a:normAutofit fontScale="90000"/>
          </a:bodyPr>
          <a:lstStyle/>
          <a:p>
            <a:r>
              <a:rPr lang="ru-RU" sz="3600" dirty="0"/>
              <a:t>Контрольные точки 2018 года:</a:t>
            </a:r>
            <a:br>
              <a:rPr lang="ru-RU" sz="3600" dirty="0"/>
            </a:br>
            <a:r>
              <a:rPr lang="ru-RU" sz="3600" dirty="0"/>
              <a:t>оценка эффективности директора через оценку результатов школы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112158" y="4956628"/>
            <a:ext cx="5734050" cy="648606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ru-RU" dirty="0"/>
              <a:t>Губанова Елена Владимировна, </a:t>
            </a:r>
          </a:p>
          <a:p>
            <a:pPr rtl="0"/>
            <a:r>
              <a:rPr lang="ru-RU" dirty="0" err="1"/>
              <a:t>к.п.н</a:t>
            </a:r>
            <a:r>
              <a:rPr lang="ru-RU" dirty="0"/>
              <a:t>., доцент</a:t>
            </a:r>
          </a:p>
          <a:p>
            <a:pPr rtl="0"/>
            <a:r>
              <a:rPr lang="en-US" dirty="0"/>
              <a:t>e_gubanova@mail.ru</a:t>
            </a:r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F01956-F885-4BDE-836E-11A1EDCA09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026" name="Picture 2" descr="https://www.topevents.com.ua/static/media/cache/75/5b/755b18ca49d8361ebb203c11eb62f8d2.jpg">
            <a:extLst>
              <a:ext uri="{FF2B5EF4-FFF2-40B4-BE49-F238E27FC236}">
                <a16:creationId xmlns:a16="http://schemas.microsoft.com/office/drawing/2014/main" id="{7A2ADF49-A9F1-4215-84BE-9723E08A7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1062" y="1310656"/>
            <a:ext cx="5210937" cy="429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A94514-BD4D-4560-8EF3-420D16726C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64566"/>
            <a:ext cx="5401994" cy="549343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24C2411-8389-4635-8BBE-F2F5F97546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22" r="3072"/>
          <a:stretch/>
        </p:blipFill>
        <p:spPr>
          <a:xfrm>
            <a:off x="5651695" y="1364566"/>
            <a:ext cx="6540305" cy="5493434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3723EAD-04BF-4E67-9C58-086B9ADED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37624"/>
            <a:ext cx="9980682" cy="83553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ЧТО ЕСТЬ РЕЗУЛЬТАТЫ РАБОТЫ ШКОЛЫ?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1F4BDF51-9572-45F2-B256-8787D6B123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76578" y="1364566"/>
            <a:ext cx="7413674" cy="531758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92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www.clipartsuggest.com/images/293/14-pin-png-free-cliparts-that-you-can-download-to-you-computer-and-use-gOwL7C-clipart.png">
            <a:extLst>
              <a:ext uri="{FF2B5EF4-FFF2-40B4-BE49-F238E27FC236}">
                <a16:creationId xmlns:a16="http://schemas.microsoft.com/office/drawing/2014/main" id="{AA15BD4D-DB0D-415D-9652-12E2587A015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2314" y="5003903"/>
            <a:ext cx="1347538" cy="185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292E0-153D-4001-89F8-D53098AD4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51692"/>
            <a:ext cx="9980682" cy="82147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САМООБСЛЕДОВАНИЕ</a:t>
            </a:r>
            <a:br>
              <a:rPr lang="ru-RU" b="1" dirty="0"/>
            </a:br>
            <a:endParaRPr lang="ru-RU" b="1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CB85FDBE-0E7C-4CA2-847A-6D3F8B7A2F9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21200478"/>
              </p:ext>
            </p:extLst>
          </p:nvPr>
        </p:nvGraphicFramePr>
        <p:xfrm>
          <a:off x="2470484" y="1325753"/>
          <a:ext cx="9355755" cy="39099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8585">
                  <a:extLst>
                    <a:ext uri="{9D8B030D-6E8A-4147-A177-3AD203B41FA5}">
                      <a16:colId xmlns:a16="http://schemas.microsoft.com/office/drawing/2014/main" val="2766374026"/>
                    </a:ext>
                  </a:extLst>
                </a:gridCol>
                <a:gridCol w="3118585">
                  <a:extLst>
                    <a:ext uri="{9D8B030D-6E8A-4147-A177-3AD203B41FA5}">
                      <a16:colId xmlns:a16="http://schemas.microsoft.com/office/drawing/2014/main" val="4164184415"/>
                    </a:ext>
                  </a:extLst>
                </a:gridCol>
                <a:gridCol w="3118585">
                  <a:extLst>
                    <a:ext uri="{9D8B030D-6E8A-4147-A177-3AD203B41FA5}">
                      <a16:colId xmlns:a16="http://schemas.microsoft.com/office/drawing/2014/main" val="3722590415"/>
                    </a:ext>
                  </a:extLst>
                </a:gridCol>
              </a:tblGrid>
              <a:tr h="88492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Что изменилось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9" marR="7369" marT="7369" marB="7369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Как было раньше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9" marR="7369" marT="7369" marB="7369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Что поменять в работе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9" marR="7369" marT="7369" marB="7369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883161"/>
                  </a:ext>
                </a:extLst>
              </a:tr>
              <a:tr h="135060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Отчетный период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9" marR="7369" marT="7369" marB="7369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Школы отчитывались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по состоянию на 1 августа года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9" marR="7369" marT="7369" marB="73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Составлять отчет нужно по итогам календарного года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9" marR="7369" marT="7369" marB="7369" anchor="ctr"/>
                </a:tc>
                <a:extLst>
                  <a:ext uri="{0D108BD9-81ED-4DB2-BD59-A6C34878D82A}">
                    <a16:rowId xmlns:a16="http://schemas.microsoft.com/office/drawing/2014/main" val="1009809019"/>
                  </a:ext>
                </a:extLst>
              </a:tr>
              <a:tr h="167441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Срок размещения на официальном сайте и представления учредителю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9" marR="7369" marT="7369" marB="7369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Отчет размещали на сайте не позднее 1 сентября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9" marR="7369" marT="7369" marB="73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Разместить отчет нужно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до 20 апреля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9" marR="7369" marT="7369" marB="7369" anchor="ctr"/>
                </a:tc>
                <a:extLst>
                  <a:ext uri="{0D108BD9-81ED-4DB2-BD59-A6C34878D82A}">
                    <a16:rowId xmlns:a16="http://schemas.microsoft.com/office/drawing/2014/main" val="2959414914"/>
                  </a:ext>
                </a:extLst>
              </a:tr>
            </a:tbl>
          </a:graphicData>
        </a:graphic>
      </p:graphicFrame>
      <p:pic>
        <p:nvPicPr>
          <p:cNvPr id="66564" name="Picture 4" descr="http://pngimg.com/uploads/number1/number1_PNG14881.png">
            <a:extLst>
              <a:ext uri="{FF2B5EF4-FFF2-40B4-BE49-F238E27FC236}">
                <a16:creationId xmlns:a16="http://schemas.microsoft.com/office/drawing/2014/main" id="{3CB25FB8-6B31-4003-B00B-CC0691F3A5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6336" y="4491789"/>
            <a:ext cx="1026695" cy="201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E607EA-3F0C-49AF-A90F-49E78E9176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8189" y="5270502"/>
            <a:ext cx="9833811" cy="148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5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http://workplaceinsight.net/wp-content/uploads/2013/09/Paper-stack.jpg">
            <a:extLst>
              <a:ext uri="{FF2B5EF4-FFF2-40B4-BE49-F238E27FC236}">
                <a16:creationId xmlns:a16="http://schemas.microsoft.com/office/drawing/2014/main" id="{760E81A4-DBAB-4874-99C3-48E4D2F56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6674" y="17029"/>
            <a:ext cx="4315326" cy="163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2" name="Picture 2" descr="http://www.clipartsuggest.com/images/293/14-pin-png-free-cliparts-that-you-can-download-to-you-computer-and-use-gOwL7C-clipart.png">
            <a:extLst>
              <a:ext uri="{FF2B5EF4-FFF2-40B4-BE49-F238E27FC236}">
                <a16:creationId xmlns:a16="http://schemas.microsoft.com/office/drawing/2014/main" id="{AA15BD4D-DB0D-415D-9652-12E2587A015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6912" y="5237933"/>
            <a:ext cx="1128377" cy="162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6" name="Picture 2" descr="http://www.raskraska.su/tsifry/img/dva_red.gif">
            <a:extLst>
              <a:ext uri="{FF2B5EF4-FFF2-40B4-BE49-F238E27FC236}">
                <a16:creationId xmlns:a16="http://schemas.microsoft.com/office/drawing/2014/main" id="{8A412E01-9562-4D64-9374-44611EDC9A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20" t="6440" r="12336" b="19549"/>
          <a:stretch/>
        </p:blipFill>
        <p:spPr bwMode="auto">
          <a:xfrm>
            <a:off x="104384" y="4954534"/>
            <a:ext cx="963637" cy="162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292E0-153D-4001-89F8-D53098AD4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51692"/>
            <a:ext cx="9980682" cy="82147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ДОКУМЕНТЫ</a:t>
            </a:r>
            <a:br>
              <a:rPr lang="ru-RU" b="1" dirty="0"/>
            </a:br>
            <a:endParaRPr lang="ru-RU" b="1" dirty="0"/>
          </a:p>
        </p:txBody>
      </p:sp>
      <p:graphicFrame>
        <p:nvGraphicFramePr>
          <p:cNvPr id="10" name="Объект 4">
            <a:extLst>
              <a:ext uri="{FF2B5EF4-FFF2-40B4-BE49-F238E27FC236}">
                <a16:creationId xmlns:a16="http://schemas.microsoft.com/office/drawing/2014/main" id="{B878E98E-3BFF-4D44-87B4-51657CB0DAD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6638834"/>
              </p:ext>
            </p:extLst>
          </p:nvPr>
        </p:nvGraphicFramePr>
        <p:xfrm>
          <a:off x="2294181" y="1173162"/>
          <a:ext cx="9793435" cy="5681924"/>
        </p:xfrm>
        <a:graphic>
          <a:graphicData uri="http://schemas.openxmlformats.org/drawingml/2006/table">
            <a:tbl>
              <a:tblPr/>
              <a:tblGrid>
                <a:gridCol w="3833903">
                  <a:extLst>
                    <a:ext uri="{9D8B030D-6E8A-4147-A177-3AD203B41FA5}">
                      <a16:colId xmlns:a16="http://schemas.microsoft.com/office/drawing/2014/main" val="3357329570"/>
                    </a:ext>
                  </a:extLst>
                </a:gridCol>
                <a:gridCol w="2261937">
                  <a:extLst>
                    <a:ext uri="{9D8B030D-6E8A-4147-A177-3AD203B41FA5}">
                      <a16:colId xmlns:a16="http://schemas.microsoft.com/office/drawing/2014/main" val="662418253"/>
                    </a:ext>
                  </a:extLst>
                </a:gridCol>
                <a:gridCol w="2326105">
                  <a:extLst>
                    <a:ext uri="{9D8B030D-6E8A-4147-A177-3AD203B41FA5}">
                      <a16:colId xmlns:a16="http://schemas.microsoft.com/office/drawing/2014/main" val="1074428625"/>
                    </a:ext>
                  </a:extLst>
                </a:gridCol>
                <a:gridCol w="1371490">
                  <a:extLst>
                    <a:ext uri="{9D8B030D-6E8A-4147-A177-3AD203B41FA5}">
                      <a16:colId xmlns:a16="http://schemas.microsoft.com/office/drawing/2014/main" val="4001873255"/>
                    </a:ext>
                  </a:extLst>
                </a:gridCol>
              </a:tblGrid>
              <a:tr h="6749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Что нового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0179" marR="30179" marT="15089" marB="150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Как было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0179" marR="30179" marT="15089" marB="150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Что сделать руководителю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0179" marR="30179" marT="15089" marB="150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С какого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числа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0179" marR="30179" marT="15089" marB="150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34470"/>
                  </a:ext>
                </a:extLst>
              </a:tr>
              <a:tr h="50069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Изменятся правила оформления документов образовательной организации.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Поменяются состав и схемы расположения реквизитов.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Появятся предпочтительные шрифты, отметка об электронной подписи и гриф об ограниченном доступе к документу. На копии в отметке о заверении можно будет указывать, где хранится подлинник</a:t>
                      </a:r>
                    </a:p>
                  </a:txBody>
                  <a:tcPr marL="95250" marR="95250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 июля 2018 года действует </a:t>
                      </a:r>
                      <a:r>
                        <a:rPr kumimoji="0" lang="ru-RU" altLang="ru-RU" sz="18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ГОСТ Р 6.30-2003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 унифицированной системе организационно-распорядительной документации. Потом он утратит силу</a:t>
                      </a:r>
                    </a:p>
                  </a:txBody>
                  <a:tcPr marL="95250" marR="95250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Пользуйтесь новыми видами и образцами бланков. Оформлять их вы сможете на бумажном и электронном носителях. Правила оформления документов ищите в новом </a:t>
                      </a:r>
                      <a:r>
                        <a:rPr kumimoji="0" lang="ru-RU" altLang="ru-RU" sz="18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ГОСТ Р 7.0.97-2016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 июля</a:t>
                      </a:r>
                    </a:p>
                  </a:txBody>
                  <a:tcPr marL="95250" marR="95250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446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645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www.clipartsuggest.com/images/293/14-pin-png-free-cliparts-that-you-can-download-to-you-computer-and-use-gOwL7C-clipart.png">
            <a:extLst>
              <a:ext uri="{FF2B5EF4-FFF2-40B4-BE49-F238E27FC236}">
                <a16:creationId xmlns:a16="http://schemas.microsoft.com/office/drawing/2014/main" id="{AA15BD4D-DB0D-415D-9652-12E2587A015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4900" y="5085347"/>
            <a:ext cx="1328518" cy="177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292E0-153D-4001-89F8-D53098AD4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51692"/>
            <a:ext cx="9980682" cy="82147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ОБРАЗОВАТЕЛЬНЫЙ ПРОЦЕСС</a:t>
            </a:r>
            <a:br>
              <a:rPr lang="ru-RU" b="1" dirty="0"/>
            </a:br>
            <a:endParaRPr lang="ru-RU" b="1" dirty="0"/>
          </a:p>
        </p:txBody>
      </p:sp>
      <p:graphicFrame>
        <p:nvGraphicFramePr>
          <p:cNvPr id="8" name="Объект 4">
            <a:extLst>
              <a:ext uri="{FF2B5EF4-FFF2-40B4-BE49-F238E27FC236}">
                <a16:creationId xmlns:a16="http://schemas.microsoft.com/office/drawing/2014/main" id="{BA5C27E8-7576-4E0E-9E3F-D83DE5B3DFA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26986815"/>
              </p:ext>
            </p:extLst>
          </p:nvPr>
        </p:nvGraphicFramePr>
        <p:xfrm>
          <a:off x="2433418" y="1314450"/>
          <a:ext cx="9758581" cy="5543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87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1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6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83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Что нового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80" marR="30180" marT="15089" marB="15089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Как было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80" marR="30180" marT="15089" marB="1508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Что сделать руководителю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80" marR="30180" marT="15089" marB="1508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С какого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числа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80" marR="30180" marT="15089" marB="1508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9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Январь 2018 года – крайний срок, когда нужно включить астрономию в программу 10–11-х классов с объемом не менее 35 часов. Школа вправе решать, с 10-го или с 11-го класса вводить новый предмет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80" marR="30180" marT="15089" marB="15089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Некоторые школы ввели астрономию с 1 сентября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80" marR="30180" marT="15089" marB="15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Проследите, чтобы </a:t>
                      </a:r>
                      <a:r>
                        <a:rPr lang="ru-RU" sz="1600" u="sng" dirty="0">
                          <a:solidFill>
                            <a:schemeClr val="tx1"/>
                          </a:solidFill>
                          <a:effectLst/>
                          <a:hlinkClick r:id="rId4"/>
                        </a:rPr>
                        <a:t>астрономия была в учебном плане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. Проконтролируйте, чтобы учителя физики проводили проверочные работы по астрономии, поскольку к 2019 году вопросы из курса включат в ЕГЭ по физике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80" marR="30180" marT="15089" marB="15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 1 января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80" marR="30180" marT="15089" marB="1508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59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Заявлено введение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профстандарта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педагога дополнительного образования детей и взрослых. Но велика вероятность, что введение опять отложат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80" marR="30180" marT="15089" marB="15089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Профстандарт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ввели с 1 января 2017 года, но затем срок перенесли на год вперед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80" marR="30180" marT="15089" marB="15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Поэтапно готовьтесь к введению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профстандартов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. Организуйте обучение работников, если необходимо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80" marR="30180" marT="15089" marB="1508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 1 января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80" marR="30180" marT="15089" marB="1508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8610" name="Picture 2" descr="http://pica.nipic.com/2007-12-21/20071221155722890_2.jpg">
            <a:extLst>
              <a:ext uri="{FF2B5EF4-FFF2-40B4-BE49-F238E27FC236}">
                <a16:creationId xmlns:a16="http://schemas.microsoft.com/office/drawing/2014/main" id="{1D924A39-E7C4-4B26-BB80-77E7689774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944059"/>
            <a:ext cx="1104900" cy="156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13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www.clipartsuggest.com/images/293/14-pin-png-free-cliparts-that-you-can-download-to-you-computer-and-use-gOwL7C-clipart.png">
            <a:extLst>
              <a:ext uri="{FF2B5EF4-FFF2-40B4-BE49-F238E27FC236}">
                <a16:creationId xmlns:a16="http://schemas.microsoft.com/office/drawing/2014/main" id="{AA15BD4D-DB0D-415D-9652-12E2587A015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4268" y="4988663"/>
            <a:ext cx="1371571" cy="186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292E0-153D-4001-89F8-D53098AD4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51692"/>
            <a:ext cx="9980682" cy="82147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ПРОВЕРКИ</a:t>
            </a:r>
            <a:br>
              <a:rPr lang="ru-RU" b="1" dirty="0"/>
            </a:br>
            <a:endParaRPr lang="ru-RU" b="1" dirty="0"/>
          </a:p>
        </p:txBody>
      </p:sp>
      <p:graphicFrame>
        <p:nvGraphicFramePr>
          <p:cNvPr id="9" name="Объект 4">
            <a:extLst>
              <a:ext uri="{FF2B5EF4-FFF2-40B4-BE49-F238E27FC236}">
                <a16:creationId xmlns:a16="http://schemas.microsoft.com/office/drawing/2014/main" id="{E77AC604-C78D-4869-99B8-B13A77B3921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32181396"/>
              </p:ext>
            </p:extLst>
          </p:nvPr>
        </p:nvGraphicFramePr>
        <p:xfrm>
          <a:off x="2235839" y="1350498"/>
          <a:ext cx="9956160" cy="5507502"/>
        </p:xfrm>
        <a:graphic>
          <a:graphicData uri="http://schemas.openxmlformats.org/drawingml/2006/table">
            <a:tbl>
              <a:tblPr/>
              <a:tblGrid>
                <a:gridCol w="3150205">
                  <a:extLst>
                    <a:ext uri="{9D8B030D-6E8A-4147-A177-3AD203B41FA5}">
                      <a16:colId xmlns:a16="http://schemas.microsoft.com/office/drawing/2014/main" val="4277307873"/>
                    </a:ext>
                  </a:extLst>
                </a:gridCol>
                <a:gridCol w="2367842">
                  <a:extLst>
                    <a:ext uri="{9D8B030D-6E8A-4147-A177-3AD203B41FA5}">
                      <a16:colId xmlns:a16="http://schemas.microsoft.com/office/drawing/2014/main" val="1484033331"/>
                    </a:ext>
                  </a:extLst>
                </a:gridCol>
                <a:gridCol w="2901651">
                  <a:extLst>
                    <a:ext uri="{9D8B030D-6E8A-4147-A177-3AD203B41FA5}">
                      <a16:colId xmlns:a16="http://schemas.microsoft.com/office/drawing/2014/main" val="2610377535"/>
                    </a:ext>
                  </a:extLst>
                </a:gridCol>
                <a:gridCol w="1536462">
                  <a:extLst>
                    <a:ext uri="{9D8B030D-6E8A-4147-A177-3AD203B41FA5}">
                      <a16:colId xmlns:a16="http://schemas.microsoft.com/office/drawing/2014/main" val="2518476479"/>
                    </a:ext>
                  </a:extLst>
                </a:gridCol>
              </a:tblGrid>
              <a:tr h="8306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Что нового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79" marR="30179" marT="15089" marB="150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Как было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79" marR="30179" marT="15089" marB="150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Что сделать руководителю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79" marR="30179" marT="15089" marB="150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 какого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числа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79" marR="30179" marT="15089" marB="150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256418"/>
                  </a:ext>
                </a:extLst>
              </a:tr>
              <a:tr h="46768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Инспекторы Роспотребнадзора, ГИТ и </a:t>
                      </a:r>
                      <a:r>
                        <a:rPr kumimoji="0" lang="ru-RU" alt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Госпожарнадзора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планово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проверят школы по проверочным листам с перечнем контрольных вопросов</a:t>
                      </a:r>
                    </a:p>
                  </a:txBody>
                  <a:tcPr marL="95250" marR="95250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Роспотребнадзор, ГИТ и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Госпожарнадзор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не использовали при плановых проверках списки вопросов, за рамки которых инспекторы не вправе выходить</a:t>
                      </a:r>
                    </a:p>
                  </a:txBody>
                  <a:tcPr marL="95250" marR="95250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Ищите информацию о плановых проверках на сайте </a:t>
                      </a:r>
                      <a:r>
                        <a:rPr kumimoji="0" lang="ru-RU" altLang="ru-RU" sz="1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proverki.gov.ru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Скачайте проверочные листы на сайтах ведомств и готовьтесь по ним к </a:t>
                      </a:r>
                      <a:r>
                        <a:rPr kumimoji="0" lang="ru-RU" altLang="ru-RU" sz="1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визиту инспектора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С 1 июля</a:t>
                      </a:r>
                    </a:p>
                  </a:txBody>
                  <a:tcPr marL="95250" marR="95250" marT="47625" marB="476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667524"/>
                  </a:ext>
                </a:extLst>
              </a:tr>
            </a:tbl>
          </a:graphicData>
        </a:graphic>
      </p:graphicFrame>
      <p:pic>
        <p:nvPicPr>
          <p:cNvPr id="70658" name="Picture 2" descr="http://www.raskraska.ru/zifra_digital/img/four_red.gif">
            <a:extLst>
              <a:ext uri="{FF2B5EF4-FFF2-40B4-BE49-F238E27FC236}">
                <a16:creationId xmlns:a16="http://schemas.microsoft.com/office/drawing/2014/main" id="{1E59A83A-ACF9-41C0-B3BD-33EF15BF85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90" t="7386" r="8518" b="19692"/>
          <a:stretch/>
        </p:blipFill>
        <p:spPr bwMode="auto">
          <a:xfrm>
            <a:off x="182109" y="4957011"/>
            <a:ext cx="682159" cy="154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65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www.clipartsuggest.com/images/293/14-pin-png-free-cliparts-that-you-can-download-to-you-computer-and-use-gOwL7C-clipart.png">
            <a:extLst>
              <a:ext uri="{FF2B5EF4-FFF2-40B4-BE49-F238E27FC236}">
                <a16:creationId xmlns:a16="http://schemas.microsoft.com/office/drawing/2014/main" id="{AA15BD4D-DB0D-415D-9652-12E2587A015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4900" y="5223824"/>
            <a:ext cx="1430430" cy="164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292E0-153D-4001-89F8-D53098AD4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51692"/>
            <a:ext cx="9980682" cy="82147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ЗДОРОВЬЕ И БЕЗОПАСНОСТЬ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69634" name="Picture 2" descr="https://yt3.ggpht.com/-kmnwErlQGZU/AAAAAAAAAAI/AAAAAAAAAAA/VUgFXp6EPos/s900-c-k-no-mo-rj-c0xffffff/photo.jpg">
            <a:extLst>
              <a:ext uri="{FF2B5EF4-FFF2-40B4-BE49-F238E27FC236}">
                <a16:creationId xmlns:a16="http://schemas.microsoft.com/office/drawing/2014/main" id="{8143EC5B-85B4-40F4-BC44-C2C5CCA3BC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3763" y="4860697"/>
            <a:ext cx="775034" cy="164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6" name="Picture 4" descr="http://allergiu.ru/wp-content/uploads/2017/04/nurse-with-boy-e1493717692759.jpg">
            <a:extLst>
              <a:ext uri="{FF2B5EF4-FFF2-40B4-BE49-F238E27FC236}">
                <a16:creationId xmlns:a16="http://schemas.microsoft.com/office/drawing/2014/main" id="{726FFE24-402C-4A68-9A9A-161431E0E60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8706" y="4125939"/>
            <a:ext cx="4163179" cy="274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907CBBF-553C-436F-B36C-B046484E2DC0}"/>
              </a:ext>
            </a:extLst>
          </p:cNvPr>
          <p:cNvSpPr/>
          <p:nvPr/>
        </p:nvSpPr>
        <p:spPr>
          <a:xfrm>
            <a:off x="2669004" y="4253333"/>
            <a:ext cx="491063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</a:rPr>
              <a:t>Проведение медосмотров обучающихся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</a:rPr>
              <a:t>С 1 января</a:t>
            </a:r>
          </a:p>
          <a:p>
            <a:pPr algn="ctr"/>
            <a:endParaRPr lang="ru-RU" sz="2000" dirty="0">
              <a:solidFill>
                <a:srgbClr val="000000"/>
              </a:solidFill>
            </a:endParaRPr>
          </a:p>
          <a:p>
            <a:r>
              <a:rPr lang="ru-RU" dirty="0">
                <a:solidFill>
                  <a:srgbClr val="000000"/>
                </a:solidFill>
              </a:rPr>
              <a:t>Приказ Минздрава России от 10.08.2017 № 514н «О Порядке проведения профилактических медицинских осмотров несовершеннолетних»</a:t>
            </a:r>
            <a:endParaRPr lang="ru-RU" dirty="0"/>
          </a:p>
        </p:txBody>
      </p:sp>
      <p:pic>
        <p:nvPicPr>
          <p:cNvPr id="69638" name="Picture 6" descr="http://carpng.com/wp-content/uploads/full/yellow-bogdan-bus-7655-0.png">
            <a:extLst>
              <a:ext uri="{FF2B5EF4-FFF2-40B4-BE49-F238E27FC236}">
                <a16:creationId xmlns:a16="http://schemas.microsoft.com/office/drawing/2014/main" id="{DB85E157-73BA-43FC-9C05-4EFBF5BC4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9004" y="1376079"/>
            <a:ext cx="5117432" cy="236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C3168F1-639A-499E-9B86-4038D38593A1}"/>
              </a:ext>
            </a:extLst>
          </p:cNvPr>
          <p:cNvSpPr/>
          <p:nvPr/>
        </p:nvSpPr>
        <p:spPr>
          <a:xfrm>
            <a:off x="7804232" y="1376079"/>
            <a:ext cx="416317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</a:rPr>
              <a:t>Новые требования к перевозке детей автобусами </a:t>
            </a:r>
          </a:p>
          <a:p>
            <a:endParaRPr lang="ru-RU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Правительство РФ ввело </a:t>
            </a:r>
            <a:r>
              <a:rPr lang="ru-RU" dirty="0">
                <a:latin typeface="Arial" panose="020B0604020202020204" pitchFamily="34" charset="0"/>
              </a:rPr>
              <a:t>постановлением от 23 декабря 2017 г. № 1621</a:t>
            </a:r>
            <a:br>
              <a:rPr lang="ru-RU" dirty="0"/>
            </a:b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39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www.clipartsuggest.com/images/293/14-pin-png-free-cliparts-that-you-can-download-to-you-computer-and-use-gOwL7C-clipart.png">
            <a:extLst>
              <a:ext uri="{FF2B5EF4-FFF2-40B4-BE49-F238E27FC236}">
                <a16:creationId xmlns:a16="http://schemas.microsoft.com/office/drawing/2014/main" id="{AA15BD4D-DB0D-415D-9652-12E2587A015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59832" y="4912394"/>
            <a:ext cx="1464491" cy="194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292E0-153D-4001-89F8-D53098AD4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51692"/>
            <a:ext cx="9980682" cy="82147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ГОСЗАДАНИЕ</a:t>
            </a:r>
            <a:br>
              <a:rPr lang="ru-RU" b="1" dirty="0"/>
            </a:br>
            <a:endParaRPr lang="ru-RU" b="1" dirty="0"/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EACD3922-942F-4D39-9093-DCA01A6DF87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00580105"/>
              </p:ext>
            </p:extLst>
          </p:nvPr>
        </p:nvGraphicFramePr>
        <p:xfrm>
          <a:off x="2795986" y="1375609"/>
          <a:ext cx="9396013" cy="3902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1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8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29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02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</a:rPr>
                        <a:t>Что нового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439" marR="71439" marT="35740" marB="3574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</a:rPr>
                        <a:t>Как было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439" marR="71439" marT="35740" marB="3574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</a:rPr>
                        <a:t>Что сделать руководителю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439" marR="71439" marT="35740" marB="3574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С какого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числа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439" marR="71439" marT="35740" marB="3574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19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none" dirty="0">
                          <a:solidFill>
                            <a:schemeClr val="tx1"/>
                          </a:solidFill>
                          <a:effectLst/>
                        </a:rPr>
                        <a:t>Государственное задание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ОО будут составлять по общероссийскому базовому (отраслевому), федеральному и региональному перечням услуг</a:t>
                      </a:r>
                    </a:p>
                  </a:txBody>
                  <a:tcPr marL="71439" marR="71439" marT="35740" marB="3574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Действовали ведомственные перечни, которые отменяют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1" marR="68581" marT="34310" marB="343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Работайте по обновленным формам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госзадания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на 2018–2020 годы.</a:t>
                      </a:r>
                    </a:p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Согласуйте с учредителем, как заполнять отчет за 2017 год: по старой редакции формы или по новой. </a:t>
                      </a:r>
                    </a:p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В предварительном отчете теперь оценивайте, насколько вы достигли плановых показателей годового объема на отчетную дату</a:t>
                      </a:r>
                    </a:p>
                  </a:txBody>
                  <a:tcPr marL="68581" marR="68581" marT="34310" marB="343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С 1 января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1" marR="68581" marT="34310" marB="343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Рисунок 2">
            <a:extLst>
              <a:ext uri="{FF2B5EF4-FFF2-40B4-BE49-F238E27FC236}">
                <a16:creationId xmlns:a16="http://schemas.microsoft.com/office/drawing/2014/main" id="{BA4D38C2-C6AC-4433-A4C8-32F252126A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95986" y="5277853"/>
            <a:ext cx="9396012" cy="158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2" name="Picture 2" descr="https://cdn2.arhivurokov.ru/multiurok/html/2017/11/04/s_59fdfb0cedfad/731611_17.png">
            <a:extLst>
              <a:ext uri="{FF2B5EF4-FFF2-40B4-BE49-F238E27FC236}">
                <a16:creationId xmlns:a16="http://schemas.microsoft.com/office/drawing/2014/main" id="{7840595A-773A-42D4-B7D9-8D5B0DCBA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09947"/>
            <a:ext cx="1636295" cy="194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31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www.clipartsuggest.com/images/293/14-pin-png-free-cliparts-that-you-can-download-to-you-computer-and-use-gOwL7C-clipart.png">
            <a:extLst>
              <a:ext uri="{FF2B5EF4-FFF2-40B4-BE49-F238E27FC236}">
                <a16:creationId xmlns:a16="http://schemas.microsoft.com/office/drawing/2014/main" id="{AA15BD4D-DB0D-415D-9652-12E2587A015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56084" y="4716378"/>
            <a:ext cx="1368239" cy="214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292E0-153D-4001-89F8-D53098AD4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51692"/>
            <a:ext cx="9980682" cy="821470"/>
          </a:xfrm>
        </p:spPr>
        <p:txBody>
          <a:bodyPr>
            <a:normAutofit/>
          </a:bodyPr>
          <a:lstStyle/>
          <a:p>
            <a:r>
              <a:rPr lang="ru-RU" b="1" dirty="0"/>
              <a:t>ГОСЗАКУПКИ</a:t>
            </a:r>
          </a:p>
        </p:txBody>
      </p:sp>
      <p:pic>
        <p:nvPicPr>
          <p:cNvPr id="72706" name="Picture 2" descr="http://clipground.com/images/7-clipart-4.jpg">
            <a:extLst>
              <a:ext uri="{FF2B5EF4-FFF2-40B4-BE49-F238E27FC236}">
                <a16:creationId xmlns:a16="http://schemas.microsoft.com/office/drawing/2014/main" id="{23597BA5-F937-423D-81F2-E8A7172A2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346" y="4716378"/>
            <a:ext cx="944155" cy="178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E2127FF0-4ED6-40DF-87A2-771571ECB75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23225075"/>
              </p:ext>
            </p:extLst>
          </p:nvPr>
        </p:nvGraphicFramePr>
        <p:xfrm>
          <a:off x="2924323" y="1352075"/>
          <a:ext cx="9267677" cy="54951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4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7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0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56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89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Что нового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492" marR="46492" marT="23230" marB="2323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Как было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492" marR="46492" marT="23230" marB="2323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Что сделать руководителю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492" marR="46492" marT="23230" marB="2323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С какого числа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492" marR="46492" marT="23230" marB="2323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47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Изменили требования к банкам, которые вправе выдавать гарантии подрядчикам для исполнения контрактов. На сайте Минфина есть список банков, которые отвечают новым требованиям</a:t>
                      </a:r>
                    </a:p>
                  </a:txBody>
                  <a:tcPr marL="46492" marR="46492" marT="23230" marB="2323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Раньше требования к банкам были менее строгими</a:t>
                      </a:r>
                    </a:p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44632" marR="44632" marT="22302" marB="22302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Проверяйте, есть ли банк в перечне на сайте Минфина </a:t>
                      </a:r>
                      <a:r>
                        <a:rPr lang="ru-RU" sz="1600" u="sng" dirty="0">
                          <a:solidFill>
                            <a:schemeClr val="tx1"/>
                          </a:solidFill>
                          <a:effectLst/>
                          <a:hlinkClick r:id="rId5"/>
                        </a:rPr>
                        <a:t>minfin.ru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, если победитель закупки решил обеспечить контракт банковской гарантией</a:t>
                      </a:r>
                    </a:p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44632" marR="44632" marT="22302" marB="22302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 1 января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44632" marR="44632" marT="22302" marB="22302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19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На сайте ФНС можно будет официально проверить контрагентов по налоговым правонарушениям. Информацию о налогах ФНС будет публиковать ежегодно после 1 июня</a:t>
                      </a:r>
                    </a:p>
                  </a:txBody>
                  <a:tcPr marL="46492" marR="46492" marT="23230" marB="2323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Раньше ФНС размещала на сайте информацию, которая нужна, чтобы проверить добросовестность контрагентов по другим параметрам</a:t>
                      </a:r>
                    </a:p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44632" marR="44632" marT="22302" marB="22302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Проверяйте на сайте ФНС </a:t>
                      </a:r>
                      <a:r>
                        <a:rPr lang="ru-RU" sz="1600" u="sng" dirty="0">
                          <a:solidFill>
                            <a:schemeClr val="tx1"/>
                          </a:solidFill>
                          <a:effectLst/>
                          <a:hlinkClick r:id="rId6"/>
                        </a:rPr>
                        <a:t>nalog.ru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информацию о налоговых нарушениях контрагентов при заключении договоров и контрактов. 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44632" marR="44632" marT="22302" marB="22302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 1 июня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44632" marR="44632" marT="22302" marB="22302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4" descr="Картинки по запросу госзакупки рф">
            <a:extLst>
              <a:ext uri="{FF2B5EF4-FFF2-40B4-BE49-F238E27FC236}">
                <a16:creationId xmlns:a16="http://schemas.microsoft.com/office/drawing/2014/main" id="{49DB7287-822F-4708-BF03-24A6EF8D1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3950" y="0"/>
            <a:ext cx="4718050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46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www.clipartsuggest.com/images/293/14-pin-png-free-cliparts-that-you-can-download-to-you-computer-and-use-gOwL7C-clipart.png">
            <a:extLst>
              <a:ext uri="{FF2B5EF4-FFF2-40B4-BE49-F238E27FC236}">
                <a16:creationId xmlns:a16="http://schemas.microsoft.com/office/drawing/2014/main" id="{AA15BD4D-DB0D-415D-9652-12E2587A015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3573" y="5021178"/>
            <a:ext cx="1819423" cy="183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292E0-153D-4001-89F8-D53098AD4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51692"/>
            <a:ext cx="9980682" cy="821470"/>
          </a:xfrm>
        </p:spPr>
        <p:txBody>
          <a:bodyPr>
            <a:normAutofit/>
          </a:bodyPr>
          <a:lstStyle/>
          <a:p>
            <a:r>
              <a:rPr lang="ru-RU" b="1" dirty="0"/>
              <a:t>ГОСЗАКУПКИ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001C0B-4335-4CD8-A8A1-596E7FE112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 descr="Картинки по запросу госзакупки рф">
            <a:extLst>
              <a:ext uri="{FF2B5EF4-FFF2-40B4-BE49-F238E27FC236}">
                <a16:creationId xmlns:a16="http://schemas.microsoft.com/office/drawing/2014/main" id="{D61DDE23-C927-4803-AF96-028979F24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3950" y="0"/>
            <a:ext cx="4718050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clipground.com/images/7-clipart-4.jpg">
            <a:extLst>
              <a:ext uri="{FF2B5EF4-FFF2-40B4-BE49-F238E27FC236}">
                <a16:creationId xmlns:a16="http://schemas.microsoft.com/office/drawing/2014/main" id="{2B90439C-1E42-459E-B8FD-1C3A52CE7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679" y="4364686"/>
            <a:ext cx="1171074" cy="214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4">
            <a:extLst>
              <a:ext uri="{FF2B5EF4-FFF2-40B4-BE49-F238E27FC236}">
                <a16:creationId xmlns:a16="http://schemas.microsoft.com/office/drawing/2014/main" id="{9E9CC936-A361-4744-9556-7821B9DA2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4652" y="1315452"/>
            <a:ext cx="9657347" cy="554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71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s://png.pngtree.com/element_origin_min_pic/20/16/02/0156af4498e708a.jpg">
            <a:extLst>
              <a:ext uri="{FF2B5EF4-FFF2-40B4-BE49-F238E27FC236}">
                <a16:creationId xmlns:a16="http://schemas.microsoft.com/office/drawing/2014/main" id="{52FA3130-B95E-4CC4-A0EC-C9E54C106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20" y="4714290"/>
            <a:ext cx="1415038" cy="183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2" name="Picture 2" descr="http://www.clipartsuggest.com/images/293/14-pin-png-free-cliparts-that-you-can-download-to-you-computer-and-use-gOwL7C-clipart.png">
            <a:extLst>
              <a:ext uri="{FF2B5EF4-FFF2-40B4-BE49-F238E27FC236}">
                <a16:creationId xmlns:a16="http://schemas.microsoft.com/office/drawing/2014/main" id="{AA15BD4D-DB0D-415D-9652-12E2587A015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15453" y="5071225"/>
            <a:ext cx="1415038" cy="183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292E0-153D-4001-89F8-D53098AD4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51692"/>
            <a:ext cx="9980682" cy="821470"/>
          </a:xfrm>
        </p:spPr>
        <p:txBody>
          <a:bodyPr>
            <a:noAutofit/>
          </a:bodyPr>
          <a:lstStyle/>
          <a:p>
            <a:r>
              <a:rPr lang="ru-RU" altLang="ru-RU" b="1" dirty="0"/>
              <a:t>БУХУЧЕТ И НАЛОГООБЛОЖЕНИЕ</a:t>
            </a:r>
            <a:br>
              <a:rPr lang="ru-RU" altLang="ru-RU" b="1" dirty="0"/>
            </a:br>
            <a:endParaRPr lang="ru-RU" b="1" dirty="0"/>
          </a:p>
        </p:txBody>
      </p:sp>
      <p:graphicFrame>
        <p:nvGraphicFramePr>
          <p:cNvPr id="8" name="Объект 3">
            <a:extLst>
              <a:ext uri="{FF2B5EF4-FFF2-40B4-BE49-F238E27FC236}">
                <a16:creationId xmlns:a16="http://schemas.microsoft.com/office/drawing/2014/main" id="{4887803C-362D-41EA-BB79-092CFD8A026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67317363"/>
              </p:ext>
            </p:extLst>
          </p:nvPr>
        </p:nvGraphicFramePr>
        <p:xfrm>
          <a:off x="2730490" y="1173162"/>
          <a:ext cx="9461508" cy="5684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2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3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5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98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1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Что нового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438" marR="71438" marT="35731" marB="3573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Как было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438" marR="71438" marT="35731" marB="3573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Что сделать руководителю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438" marR="71438" marT="35731" marB="3573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 какого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числа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438" marR="71438" marT="35731" marB="3573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2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Продлили пилотный проект, благодаря которому налоговую и бухгалтерскую отчетность в электронном виде можно подавать через сайт ФНС</a:t>
                      </a:r>
                    </a:p>
                  </a:txBody>
                  <a:tcPr marL="71438" marR="71438" marT="35731" marB="3573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Пилотный проект действует с 2011 года. ФНС информирует пользователей своего сайта, как по этому проекту представлять налоговую и бухгалтерскую отчетность в электронном виде</a:t>
                      </a:r>
                    </a:p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301" marB="3430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Уведомите бухгалтера, что до 1 июля 2018 года он вправе подавать отчетность через сайт ФНС. Следите за новостями на сайте </a:t>
                      </a:r>
                      <a:r>
                        <a:rPr lang="ru-RU" sz="2000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5"/>
                        </a:rPr>
                        <a:t>nalog.ru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301" marB="3430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 1 января по 1 июля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301" marB="3430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762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2">
            <a:extLst>
              <a:ext uri="{FF2B5EF4-FFF2-40B4-BE49-F238E27FC236}">
                <a16:creationId xmlns:a16="http://schemas.microsoft.com/office/drawing/2014/main" id="{A82F4691-A6C4-41F0-AB94-CB141694A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b="1" dirty="0"/>
              <a:t>ЧТО ЕСТЬ ЭФФЕКТИВНОСТЬ?</a:t>
            </a:r>
            <a:br>
              <a:rPr lang="ru-RU" b="1" dirty="0"/>
            </a:b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BCC3732-E667-4A06-8E65-CCBD236CA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3770" y="1400802"/>
            <a:ext cx="4919472" cy="82391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ФОРМУЛА ЭФФЕКТИВНОСТИ</a:t>
            </a:r>
          </a:p>
          <a:p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B7A0E754-6A09-4C9A-B8C0-2F12B75A0A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01881" y="2018150"/>
            <a:ext cx="4283249" cy="1833145"/>
          </a:xfrm>
          <a:prstGeom prst="rect">
            <a:avLst/>
          </a:prstGeom>
        </p:spPr>
      </p:pic>
      <p:sp>
        <p:nvSpPr>
          <p:cNvPr id="9" name="Текст 8">
            <a:extLst>
              <a:ext uri="{FF2B5EF4-FFF2-40B4-BE49-F238E27FC236}">
                <a16:creationId xmlns:a16="http://schemas.microsoft.com/office/drawing/2014/main" id="{1761F756-E46C-42FF-861E-3CBED50F4A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88758" y="1173162"/>
            <a:ext cx="5807242" cy="5491832"/>
          </a:xfrm>
        </p:spPr>
        <p:txBody>
          <a:bodyPr>
            <a:noAutofit/>
          </a:bodyPr>
          <a:lstStyle/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r>
              <a:rPr lang="ru-RU" dirty="0"/>
              <a:t>Эффективность </a:t>
            </a:r>
            <a:r>
              <a:rPr lang="ru-RU" b="0" dirty="0"/>
              <a:t>— это относительный показатель, который характеризует соотношение между достигнутыми или ожидаемыми конечными результатами деятельности, выступающими в виде эффекта, и затратами или ресурсами, необходимыми для его достижения</a:t>
            </a:r>
            <a:r>
              <a:rPr lang="ru-RU" dirty="0"/>
              <a:t>. 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r>
              <a:rPr lang="ru-RU" dirty="0"/>
              <a:t>Эффективность — </a:t>
            </a:r>
            <a:r>
              <a:rPr lang="ru-RU" b="0" dirty="0"/>
              <a:t>это относительный показатель, который характеризует соотношение между достигнутыми или ожидаемыми конечными результатами деятельности, выступающими в виде эффекта, и затратами или ресурсами, необходимыми для его достижения.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6550A731-8591-4190-B871-530B6295D7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301881" y="3994484"/>
            <a:ext cx="4631471" cy="267051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Повышение эффективности означает</a:t>
            </a:r>
            <a:r>
              <a:rPr lang="ru-RU" dirty="0"/>
              <a:t>:  </a:t>
            </a:r>
          </a:p>
          <a:p>
            <a:pPr algn="just"/>
            <a:r>
              <a:rPr lang="ru-RU" dirty="0"/>
              <a:t>получение максимально эффекта при неизменных затратах, </a:t>
            </a:r>
          </a:p>
          <a:p>
            <a:pPr marL="0" indent="0">
              <a:buNone/>
            </a:pPr>
            <a:r>
              <a:rPr lang="ru-RU" dirty="0"/>
              <a:t>либо </a:t>
            </a:r>
          </a:p>
          <a:p>
            <a:pPr algn="just"/>
            <a:r>
              <a:rPr lang="ru-RU" dirty="0"/>
              <a:t>заданного эффекта при минимальных затратах,</a:t>
            </a:r>
          </a:p>
          <a:p>
            <a:pPr marL="0" indent="0">
              <a:buNone/>
            </a:pPr>
            <a:r>
              <a:rPr lang="ru-RU" dirty="0"/>
              <a:t>либо </a:t>
            </a:r>
          </a:p>
          <a:p>
            <a:pPr algn="just"/>
            <a:r>
              <a:rPr lang="ru-RU" dirty="0"/>
              <a:t>максимального эффекта при минимальных затратах</a:t>
            </a:r>
          </a:p>
        </p:txBody>
      </p:sp>
    </p:spTree>
    <p:extLst>
      <p:ext uri="{BB962C8B-B14F-4D97-AF65-F5344CB8AC3E}">
        <p14:creationId xmlns:p14="http://schemas.microsoft.com/office/powerpoint/2010/main" val="425365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www.clipartsuggest.com/images/293/14-pin-png-free-cliparts-that-you-can-download-to-you-computer-and-use-gOwL7C-clipart.png">
            <a:extLst>
              <a:ext uri="{FF2B5EF4-FFF2-40B4-BE49-F238E27FC236}">
                <a16:creationId xmlns:a16="http://schemas.microsoft.com/office/drawing/2014/main" id="{AA15BD4D-DB0D-415D-9652-12E2587A015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92468" y="5253324"/>
            <a:ext cx="1222533" cy="160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292E0-153D-4001-89F8-D53098AD4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659" y="220116"/>
            <a:ext cx="11682681" cy="821470"/>
          </a:xfrm>
        </p:spPr>
        <p:txBody>
          <a:bodyPr>
            <a:noAutofit/>
          </a:bodyPr>
          <a:lstStyle/>
          <a:p>
            <a:br>
              <a:rPr lang="ru-RU" altLang="ru-RU" b="1" dirty="0"/>
            </a:br>
            <a:r>
              <a:rPr lang="ru-RU" altLang="ru-RU" b="1" dirty="0"/>
              <a:t>Первая отчетность образовательной организации и зарплате руководителя, заместителей руководителя и главного бухгалтера</a:t>
            </a:r>
            <a:endParaRPr lang="ru-RU" b="1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122E78-486B-439A-8486-7EF7D4808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6179" y="1315454"/>
            <a:ext cx="4914900" cy="5406188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ru-RU" b="1" dirty="0"/>
              <a:t> За какой год нужно отчитаться?</a:t>
            </a:r>
            <a:r>
              <a:rPr lang="ru-RU" dirty="0"/>
              <a:t> </a:t>
            </a:r>
          </a:p>
          <a:p>
            <a:pPr indent="-214313" algn="just">
              <a:buFont typeface="Wingdings" panose="05000000000000000000" pitchFamily="2" charset="2"/>
              <a:buChar char="Ø"/>
              <a:defRPr/>
            </a:pPr>
            <a:r>
              <a:rPr lang="ru-RU" dirty="0"/>
              <a:t>За 2017 год </a:t>
            </a:r>
          </a:p>
          <a:p>
            <a:pPr indent="-214313" algn="just">
              <a:buFont typeface="Wingdings" panose="05000000000000000000" pitchFamily="2" charset="2"/>
              <a:buChar char="Ø"/>
              <a:defRPr/>
            </a:pPr>
            <a:r>
              <a:rPr lang="ru-RU" dirty="0"/>
              <a:t>Публиковать информацию о зарплате нужно в году, который следует за отчетным, то есть в 2018 году по итогам 2017. </a:t>
            </a:r>
          </a:p>
          <a:p>
            <a:pPr indent="-214313" algn="just">
              <a:buFont typeface="Wingdings" panose="05000000000000000000" pitchFamily="2" charset="2"/>
              <a:buChar char="Ø"/>
              <a:defRPr/>
            </a:pPr>
            <a:r>
              <a:rPr lang="ru-RU" dirty="0"/>
              <a:t>Отчетным считается 2017 год: новые требования к порядку расчета среднемесячной зарплаты директора были введены 1 января 2017 года постановлением Правительства </a:t>
            </a:r>
            <a:r>
              <a:rPr lang="ru-RU" dirty="0">
                <a:hlinkClick r:id="rId4"/>
              </a:rPr>
              <a:t>от 10.12.2016 № 1339</a:t>
            </a:r>
            <a:r>
              <a:rPr lang="ru-RU" dirty="0"/>
              <a:t>. </a:t>
            </a:r>
          </a:p>
          <a:p>
            <a:pPr indent="-214313" algn="just">
              <a:buFont typeface="Wingdings" panose="05000000000000000000" pitchFamily="2" charset="2"/>
              <a:buChar char="Ø"/>
              <a:defRPr/>
            </a:pPr>
            <a:r>
              <a:rPr lang="ru-RU" dirty="0"/>
              <a:t>Действие закона не может распространяться на отношения, возникшие до введения его в действие. </a:t>
            </a:r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B0709C6-A186-488C-88BE-ACE4E78ABA28}"/>
              </a:ext>
            </a:extLst>
          </p:cNvPr>
          <p:cNvSpPr/>
          <p:nvPr/>
        </p:nvSpPr>
        <p:spPr>
          <a:xfrm>
            <a:off x="818146" y="1417655"/>
            <a:ext cx="5871412" cy="2157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/>
              <a:t>Почему информация о средней зарплате директора должна быть публичной? 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ru-RU" sz="2000" dirty="0"/>
              <a:t>Ст. 349.5 ТК РФ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ru-RU" sz="2000" dirty="0"/>
              <a:t>Статья обязывает размещать эту информацию на официальных сайтах госорганов и организаций учредителей.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A089268-1677-4A72-B088-F77AF2A4D74B}"/>
              </a:ext>
            </a:extLst>
          </p:cNvPr>
          <p:cNvSpPr/>
          <p:nvPr/>
        </p:nvSpPr>
        <p:spPr>
          <a:xfrm>
            <a:off x="3143576" y="3951763"/>
            <a:ext cx="378260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/>
              <a:t>До какого числа нужно отчитаться?</a:t>
            </a:r>
            <a:r>
              <a:rPr lang="ru-RU" sz="2000" dirty="0"/>
              <a:t> 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000" dirty="0"/>
              <a:t>Не позднее 15 мая (П</a:t>
            </a:r>
            <a:r>
              <a:rPr lang="ru-RU" sz="2000" dirty="0">
                <a:hlinkClick r:id="rId5"/>
              </a:rPr>
              <a:t>остановление Правительства от 28.12.2016 № 1521</a:t>
            </a:r>
            <a:r>
              <a:rPr lang="ru-RU" sz="2000" dirty="0"/>
              <a:t>.)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000" dirty="0"/>
              <a:t>Региональная власть вправе установить более ранний срок публикации отчета</a:t>
            </a:r>
          </a:p>
        </p:txBody>
      </p:sp>
      <p:pic>
        <p:nvPicPr>
          <p:cNvPr id="75778" name="Picture 2" descr="http://www.svetsamolepiek.sk/fotky9532/fotos/_vyrn_989web.png">
            <a:extLst>
              <a:ext uri="{FF2B5EF4-FFF2-40B4-BE49-F238E27FC236}">
                <a16:creationId xmlns:a16="http://schemas.microsoft.com/office/drawing/2014/main" id="{CD73334D-D8F6-4E42-AA7C-ED3B20AB0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084" y="4734089"/>
            <a:ext cx="836214" cy="141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1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algn="ctr" rtl="0"/>
            <a:endParaRPr lang="ru-RU" sz="2400" b="1" dirty="0"/>
          </a:p>
          <a:p>
            <a:pPr algn="ctr" rtl="0"/>
            <a:endParaRPr lang="ru-RU" sz="2400" b="1" dirty="0"/>
          </a:p>
          <a:p>
            <a:pPr algn="ctr" rtl="0"/>
            <a:endParaRPr lang="ru-RU" sz="2400" b="1" dirty="0"/>
          </a:p>
          <a:p>
            <a:pPr algn="ctr" rtl="0"/>
            <a:endParaRPr lang="ru-RU" sz="2400" b="1" dirty="0"/>
          </a:p>
          <a:p>
            <a:pPr algn="ctr" rtl="0"/>
            <a:r>
              <a:rPr lang="ru-RU" sz="2400" b="1" dirty="0"/>
              <a:t>СПАСИБО ЗА РАБОТУ!</a:t>
            </a:r>
          </a:p>
        </p:txBody>
      </p:sp>
      <p:pic>
        <p:nvPicPr>
          <p:cNvPr id="8194" name="Picture 2" descr="https://sergey-myakunov.ru/wp-content/uploads/2017/07/542195ecca905-1-12_261.jpg">
            <a:extLst>
              <a:ext uri="{FF2B5EF4-FFF2-40B4-BE49-F238E27FC236}">
                <a16:creationId xmlns:a16="http://schemas.microsoft.com/office/drawing/2014/main" id="{BFBCEBDF-4CC4-4896-ABAE-0A5465DB9903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8E47C62D-0CDC-4833-B3C7-3664634AD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571" y="188913"/>
            <a:ext cx="10297886" cy="1212850"/>
          </a:xfrm>
        </p:spPr>
        <p:txBody>
          <a:bodyPr>
            <a:normAutofit/>
          </a:bodyPr>
          <a:lstStyle/>
          <a:p>
            <a:r>
              <a:rPr lang="ru-RU" altLang="ru-RU" b="1" dirty="0"/>
              <a:t>ЭФФЕКТИВНОСТЬ ОБРАЗОВАТЕЛЬНОЙ ОРГАНИЗАЦИИ</a:t>
            </a:r>
            <a:br>
              <a:rPr lang="ru-RU" altLang="ru-RU" b="1" dirty="0"/>
            </a:br>
            <a:r>
              <a:rPr lang="ru-RU" altLang="ru-RU" b="1" dirty="0"/>
              <a:t> </a:t>
            </a:r>
            <a:endParaRPr lang="ru-RU" altLang="ru-RU" dirty="0"/>
          </a:p>
        </p:txBody>
      </p:sp>
      <p:sp>
        <p:nvSpPr>
          <p:cNvPr id="8195" name="Объект 2">
            <a:extLst>
              <a:ext uri="{FF2B5EF4-FFF2-40B4-BE49-F238E27FC236}">
                <a16:creationId xmlns:a16="http://schemas.microsoft.com/office/drawing/2014/main" id="{8EBE2985-CDA1-4853-BE23-08F2D9268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1901" y="1795464"/>
            <a:ext cx="4105275" cy="4497387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400" b="1" dirty="0"/>
              <a:t>Эффективность образовательной организации</a:t>
            </a:r>
          </a:p>
          <a:p>
            <a:pPr marL="0" indent="0" algn="just">
              <a:buNone/>
            </a:pPr>
            <a:endParaRPr lang="ru-RU" altLang="ru-RU" sz="900" dirty="0"/>
          </a:p>
          <a:p>
            <a:pPr marL="0" indent="0" algn="just">
              <a:buNone/>
            </a:pPr>
            <a:r>
              <a:rPr lang="ru-RU" altLang="ru-RU" dirty="0"/>
              <a:t>ЗАТРАТЫ РЕСУРСОВ, ПРОИЗВЕДЕННЫЕ ДЛЯ ПОЛУЧЕНИЯ РЕЗУЛЬТАТОВ (ФИНАНСОВЫЕ, МАТЕРИАЛЬНЫЕ, КАДРОВЫЕ, ВРЕМЕННЫЕ)</a:t>
            </a:r>
          </a:p>
          <a:p>
            <a:pPr marL="0" indent="0" algn="ctr">
              <a:buNone/>
            </a:pPr>
            <a:endParaRPr lang="ru-RU" altLang="ru-RU" b="1" dirty="0"/>
          </a:p>
          <a:p>
            <a:pPr marL="0" indent="0" algn="ctr">
              <a:buNone/>
            </a:pPr>
            <a:r>
              <a:rPr lang="ru-RU" altLang="ru-RU" b="1" dirty="0"/>
              <a:t>ЭФФЕКТИВНОСТЬ – ЦЕНА КАЧЕСТВА ОБРАЗОВАНИЯ</a:t>
            </a:r>
          </a:p>
          <a:p>
            <a:pPr marL="0" indent="0" algn="ctr">
              <a:buNone/>
            </a:pPr>
            <a:endParaRPr lang="ru-RU" altLang="ru-RU" b="1" dirty="0"/>
          </a:p>
          <a:p>
            <a:pPr marL="0" indent="0" algn="ctr">
              <a:buNone/>
            </a:pPr>
            <a:endParaRPr lang="ru-RU" altLang="ru-RU" b="1" dirty="0"/>
          </a:p>
          <a:p>
            <a:pPr marL="0" indent="0" algn="ctr">
              <a:buNone/>
            </a:pPr>
            <a:endParaRPr lang="ru-RU" altLang="ru-RU" b="1" dirty="0"/>
          </a:p>
        </p:txBody>
      </p:sp>
      <p:sp>
        <p:nvSpPr>
          <p:cNvPr id="8196" name="Прямоугольник 1">
            <a:extLst>
              <a:ext uri="{FF2B5EF4-FFF2-40B4-BE49-F238E27FC236}">
                <a16:creationId xmlns:a16="http://schemas.microsoft.com/office/drawing/2014/main" id="{78C59B54-9F5F-4CF2-8290-6B7EB93E2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4639" y="1782763"/>
            <a:ext cx="42116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ru-RU" sz="2000" b="1" dirty="0"/>
              <a:t>Эффективность – Качество</a:t>
            </a:r>
          </a:p>
          <a:p>
            <a:pPr algn="ctr">
              <a:buFont typeface="Arial" panose="020B0604020202020204" pitchFamily="34" charset="0"/>
              <a:buNone/>
            </a:pPr>
            <a:endParaRPr lang="ru-RU" altLang="ru-RU" sz="2000" b="1" dirty="0"/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2000" b="1" dirty="0"/>
              <a:t>КАЧЕСТВО ОБРАЗОВАНИЯ </a:t>
            </a:r>
          </a:p>
          <a:p>
            <a:pPr algn="just">
              <a:buFont typeface="Arial" panose="020B0604020202020204" pitchFamily="34" charset="0"/>
              <a:buNone/>
            </a:pPr>
            <a:endParaRPr lang="ru-RU" altLang="ru-RU" sz="2000" dirty="0"/>
          </a:p>
          <a:p>
            <a:pPr algn="just">
              <a:buFont typeface="Arial" panose="020B0604020202020204" pitchFamily="34" charset="0"/>
              <a:buNone/>
            </a:pPr>
            <a:r>
              <a:rPr lang="ru-RU" altLang="ru-RU" sz="2000" dirty="0"/>
              <a:t>КАЧЕСТВО ОБРАЗОВАТЕЛЬНОЙ УСЛУГИ + СОЦИАЛЬНЫЙ ЭФФЕКТ</a:t>
            </a:r>
          </a:p>
        </p:txBody>
      </p:sp>
    </p:spTree>
    <p:extLst>
      <p:ext uri="{BB962C8B-B14F-4D97-AF65-F5344CB8AC3E}">
        <p14:creationId xmlns:p14="http://schemas.microsoft.com/office/powerpoint/2010/main" val="68833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3723EAD-04BF-4E67-9C58-086B9ADED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37624"/>
            <a:ext cx="9980682" cy="83553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ЧТО ЕСТЬ РЕЗУЛЬТАТЫ РАБОТЫ ШКОЛЫ?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1F4BDF51-9572-45F2-B256-8787D6B123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76578" y="1364566"/>
            <a:ext cx="7413674" cy="531758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1. Методические рекомендации по разработке органами государственной власти субъектов Российской Федерации и органами местного самоуправления показателей эффективности деятельности государственных (муниципальных) учреждений в сфере образования, их руководителей и работников (направлены письмом Минобрнауки России от 20 июня 2013 г. № АП-1073/02 ) // Программа поэтапного совершенствования системы оплаты труда в государственных (муниципальных) учреждениях на 2013-2018 годы , утв. распоряжением Правительства РФ от 26 ноября 2012 г. № 2190-р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2. Приказ Минобрнауки России от 14.06.2013 № 462</a:t>
            </a:r>
            <a:br>
              <a:rPr lang="ru-RU" dirty="0"/>
            </a:br>
            <a:r>
              <a:rPr lang="ru-RU" dirty="0"/>
              <a:t>«Об утверждении Порядка проведения самообследования образовательной организацией»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3. Приказ Минобрнауки России от 10.12.2013 № 1324 «Об утверждении показателей деятельности образовательной организации, подлежащей самообследованию»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ru-RU" dirty="0"/>
            </a:br>
            <a:endParaRPr lang="ru-RU" dirty="0"/>
          </a:p>
        </p:txBody>
      </p:sp>
      <p:pic>
        <p:nvPicPr>
          <p:cNvPr id="1026" name="Picture 2" descr="http://delovoysaratov.ru/wp-content/uploads/2015/08/Minobr_i_nauki.jpg">
            <a:extLst>
              <a:ext uri="{FF2B5EF4-FFF2-40B4-BE49-F238E27FC236}">
                <a16:creationId xmlns:a16="http://schemas.microsoft.com/office/drawing/2014/main" id="{AA1DFB61-EB33-4CE6-A2F4-2A171679E94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693" y="1496718"/>
            <a:ext cx="3770142" cy="502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81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3723EAD-04BF-4E67-9C58-086B9ADED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37624"/>
            <a:ext cx="9980682" cy="83553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ЧТО ЕСТЬ РЕЗУЛЬТАТЫ РАБОТЫ ШКОЛЫ?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1F4BDF51-9572-45F2-B256-8787D6B123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9666" y="1364567"/>
            <a:ext cx="6410586" cy="405822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1. </a:t>
            </a:r>
            <a:r>
              <a:rPr lang="ru-RU" sz="2400" dirty="0"/>
              <a:t>Приказ министерства образования Кировской области от 30.11.2015 № 5-791 </a:t>
            </a:r>
            <a:r>
              <a:rPr lang="ru-RU" sz="2400" b="1" dirty="0"/>
              <a:t>"Об утверждении показателей эффективности деятельности областных государственных образовательных организаций и проведении оценки их деятельности"</a:t>
            </a:r>
            <a:endParaRPr lang="ru-RU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ru-RU" sz="2400" dirty="0"/>
            </a:br>
            <a:endParaRPr lang="ru-RU" sz="2400" dirty="0"/>
          </a:p>
        </p:txBody>
      </p:sp>
      <p:pic>
        <p:nvPicPr>
          <p:cNvPr id="5" name="Picture 2" descr="https://www.smileplanet.ru/upload/hl-photo/0de/c9c/kirov_17.jpg">
            <a:extLst>
              <a:ext uri="{FF2B5EF4-FFF2-40B4-BE49-F238E27FC236}">
                <a16:creationId xmlns:a16="http://schemas.microsoft.com/office/drawing/2014/main" id="{7B90E64E-317E-4564-AE40-DE4383FBB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" y="3689404"/>
            <a:ext cx="3906741" cy="298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ag-logistic.ru/img/4/3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291" y="1364567"/>
            <a:ext cx="3988529" cy="283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27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3723EAD-04BF-4E67-9C58-086B9ADED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37624"/>
            <a:ext cx="9980682" cy="83553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ЧТО ЕСТЬ РЕЗУЛЬТАТЫ РАБОТЫ ШКОЛЫ?</a:t>
            </a:r>
            <a:br>
              <a:rPr lang="ru-RU" b="1" dirty="0"/>
            </a:br>
            <a:r>
              <a:rPr lang="ru-RU" dirty="0"/>
              <a:t>Письмо Минобрнауки России от 20 июня 2013 г. № АП-1073/02  </a:t>
            </a:r>
            <a:endParaRPr lang="ru-RU" b="1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1F4BDF51-9572-45F2-B256-8787D6B123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5420" y="1389185"/>
            <a:ext cx="11619915" cy="531758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/>
              <a:t>Направления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Соответствие деятельности ОО требованиям законодательства в сфере образования (отсутствие предписаний надзорных органов, объективных жалоб)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Функционирование системы государственно-общественного управления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Удовлетворенность населения качеством предоставляемых образовательных услуг дополнительного образования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Информационная открытость (сайт ОО, размещение протоколов комиссии по распределению стимулирующего фонда на сайте, участие в процедурах независимой оценки качества образования)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Реализация мероприятий по профилактике правонарушений у несовершеннолетних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Реализация социокультурных проектов (школьный музей, театр, социальные проекты, научное общество учащихся)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Реализация мероприятий по привлечению молодых педагогов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Реализация программ, направленных на работу с одаренными детьми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Реализация программ по сохранению и укреплению здоровья детей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691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3723EAD-04BF-4E67-9C58-086B9ADED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37624"/>
            <a:ext cx="9980682" cy="83553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ЧТО ЕСТЬ РЕЗУЛЬТАТЫ РАБОТЫ ШКОЛЫ?</a:t>
            </a:r>
            <a:br>
              <a:rPr lang="ru-RU" b="1" dirty="0"/>
            </a:br>
            <a:r>
              <a:rPr lang="ru-RU" dirty="0"/>
              <a:t>Письмо Минобрнауки России от 20 июня 2013 г. № АП-1073/02  </a:t>
            </a:r>
            <a:endParaRPr lang="ru-RU" b="1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1F4BDF51-9572-45F2-B256-8787D6B123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7625" y="1389185"/>
            <a:ext cx="11577710" cy="531758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/>
              <a:t>Направления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Организация физкультурно-оздоровительной и спортивной работы (спортивные секции, соревнования)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Создание условий для реализации обучающимися индивидуальных учебных планов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Реализация программ дополнительного образования на базе ОО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Реализация профильного обучения, предпрофильной подготовки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Динамика индивидуальных образовательных результатов обучающихся (по материалам контрольных мероприятий)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Сохранность контингента в пределах одной ступени обучения (коэффициент выбытия из ОО)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Отношение среднего балла единого государственного экзамена (в расчете на 1 предмет) у 10 процентов выпускников с лучшими результатами единого государственного экзамена к среднему баллу единого государственного экзамена (в расчете на 1 предмет) у 10 процентов выпускников с худшими результатами единого государственного экзамена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Результаты итоговой аттестации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980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>
            <a:extLst>
              <a:ext uri="{FF2B5EF4-FFF2-40B4-BE49-F238E27FC236}">
                <a16:creationId xmlns:a16="http://schemas.microsoft.com/office/drawing/2014/main" id="{1F4BDF51-9572-45F2-B256-8787D6B123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76578" y="1364567"/>
            <a:ext cx="7413674" cy="234074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1. </a:t>
            </a:r>
            <a:r>
              <a:rPr lang="ru-RU" sz="2400" dirty="0"/>
              <a:t>Приказ министерства образования Кировской области от 30.11.2015 № 5-791 </a:t>
            </a:r>
            <a:r>
              <a:rPr lang="ru-RU" sz="2400" b="1" dirty="0"/>
              <a:t>"Об утверждении показателей эффективности деятельности областных государственных образовательных организаций и проведении оценки их деятельности"</a:t>
            </a:r>
            <a:endParaRPr lang="ru-RU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ru-RU" sz="2400" dirty="0"/>
            </a:b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5A90D3-AA7D-4F7B-8A1C-AC7FFEE89F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6247"/>
            <a:ext cx="12192000" cy="644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9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3723EAD-04BF-4E67-9C58-086B9ADED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ЧТО ЕСТЬ РЕЗУЛЬТАТЫ РАБОТЫ ШКОЛЫ?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1F4BDF51-9572-45F2-B256-8787D6B123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ru-RU" dirty="0"/>
            </a:b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F6D5A7D-3F17-480B-A9A3-C7B07A4AC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34698" y="1364566"/>
            <a:ext cx="5886742" cy="5205046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dirty="0">
                <a:solidFill>
                  <a:srgbClr val="000000"/>
                </a:solidFill>
                <a:cs typeface="Arial" panose="020B0604020202020204" pitchFamily="34" charset="0"/>
              </a:rPr>
              <a:t>6. В процессе самообследования проводится оценка образовательной деятельности, системы управления организации, содержания и качества подготовки обучающихся, организации учебного процесса, востребованности выпускников, качества кадрового, учебно-методического, библиотечно-информационного обеспечения, материально-технической базы, функционирования внутренней системы оценки качества образования, а также анализ показателей деятельности организации, подлежащей самообследованию, устанавливаемых федеральным органом исполнительной власти, осуществляющим функции по выработке государственной политики и нормативно-правовому регулированию в сфере образования.</a:t>
            </a:r>
            <a:r>
              <a:rPr lang="ru-RU" altLang="ru-RU" sz="2800" dirty="0"/>
              <a:t>  </a:t>
            </a:r>
            <a:endParaRPr lang="ru-RU" dirty="0"/>
          </a:p>
        </p:txBody>
      </p:sp>
      <p:pic>
        <p:nvPicPr>
          <p:cNvPr id="62466" name="Picture 2" descr="https://im0-tub-ru.yandex.net/i?id=5f680f9d85cf715a360cb031aa3115a4-l&amp;n=13">
            <a:extLst>
              <a:ext uri="{FF2B5EF4-FFF2-40B4-BE49-F238E27FC236}">
                <a16:creationId xmlns:a16="http://schemas.microsoft.com/office/drawing/2014/main" id="{17BCDF5C-5688-48A2-87DD-AB3B2D0AD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69" y="1364566"/>
            <a:ext cx="4642339" cy="549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2" name="Picture 8" descr="http://vip.1obraz.ru/system/content/image/52/1/574142/">
            <a:extLst>
              <a:ext uri="{FF2B5EF4-FFF2-40B4-BE49-F238E27FC236}">
                <a16:creationId xmlns:a16="http://schemas.microsoft.com/office/drawing/2014/main" id="{C11BD7E6-563F-401C-8A68-1FC70A3EE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1313" y="-465138"/>
            <a:ext cx="857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66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62_TF03431380_TF03431380.potx" id="{3442B1B1-FE9E-4009-A7C4-AC049039973C}" vid="{B3BD9ACF-76CB-44DC-AA6B-25949BA0423D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purl.org/dc/terms/"/>
    <ds:schemaRef ds:uri="http://schemas.microsoft.com/office/2006/documentManagement/types"/>
    <ds:schemaRef ds:uri="4873beb7-5857-4685-be1f-d57550cc96cc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tf03431380</Template>
  <TotalTime>0</TotalTime>
  <Words>1185</Words>
  <Application>Microsoft Office PowerPoint</Application>
  <PresentationFormat>Широкоэкранный</PresentationFormat>
  <Paragraphs>207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Euphemia</vt:lpstr>
      <vt:lpstr>Plantagenet Cherokee</vt:lpstr>
      <vt:lpstr>Times New Roman</vt:lpstr>
      <vt:lpstr>Wingdings</vt:lpstr>
      <vt:lpstr>Научная литература 16 х 9</vt:lpstr>
      <vt:lpstr>Контрольные точки 2018 года: оценка эффективности директора через оценку результатов школы</vt:lpstr>
      <vt:lpstr>ЧТО ЕСТЬ ЭФФЕКТИВНОСТЬ? </vt:lpstr>
      <vt:lpstr>ЭФФЕКТИВНОСТЬ ОБРАЗОВАТЕЛЬНОЙ ОРГАНИЗАЦИИ  </vt:lpstr>
      <vt:lpstr>ЧТО ЕСТЬ РЕЗУЛЬТАТЫ РАБОТЫ ШКОЛЫ? </vt:lpstr>
      <vt:lpstr>ЧТО ЕСТЬ РЕЗУЛЬТАТЫ РАБОТЫ ШКОЛЫ? </vt:lpstr>
      <vt:lpstr>ЧТО ЕСТЬ РЕЗУЛЬТАТЫ РАБОТЫ ШКОЛЫ? Письмо Минобрнауки России от 20 июня 2013 г. № АП-1073/02  </vt:lpstr>
      <vt:lpstr>ЧТО ЕСТЬ РЕЗУЛЬТАТЫ РАБОТЫ ШКОЛЫ? Письмо Минобрнауки России от 20 июня 2013 г. № АП-1073/02  </vt:lpstr>
      <vt:lpstr>Презентация PowerPoint</vt:lpstr>
      <vt:lpstr>ЧТО ЕСТЬ РЕЗУЛЬТАТЫ РАБОТЫ ШКОЛЫ? </vt:lpstr>
      <vt:lpstr>ЧТО ЕСТЬ РЕЗУЛЬТАТЫ РАБОТЫ ШКОЛЫ? </vt:lpstr>
      <vt:lpstr>САМООБСЛЕДОВАНИЕ </vt:lpstr>
      <vt:lpstr>ДОКУМЕНТЫ </vt:lpstr>
      <vt:lpstr>ОБРАЗОВАТЕЛЬНЫЙ ПРОЦЕСС </vt:lpstr>
      <vt:lpstr>ПРОВЕРКИ </vt:lpstr>
      <vt:lpstr>ЗДОРОВЬЕ И БЕЗОПАСНОСТЬ </vt:lpstr>
      <vt:lpstr>ГОСЗАДАНИЕ </vt:lpstr>
      <vt:lpstr>ГОСЗАКУПКИ</vt:lpstr>
      <vt:lpstr>ГОСЗАКУПКИ</vt:lpstr>
      <vt:lpstr>БУХУЧЕТ И НАЛОГООБЛОЖЕНИЕ </vt:lpstr>
      <vt:lpstr> Первая отчетность образовательной организации и зарплате руководителя, заместителей руководителя и главного бухгалтера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2018-02-16T18:27:13Z</dcterms:created>
  <dcterms:modified xsi:type="dcterms:W3CDTF">2018-02-26T11:53:54Z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