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5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59" r:id="rId22"/>
  </p:sldIdLst>
  <p:sldSz cx="12188825" cy="6858000"/>
  <p:notesSz cx="6858000" cy="9144000"/>
  <p:defaultTextStyle>
    <a:defPPr rtl="0">
      <a:defRPr lang="ru-ru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2" d="100"/>
          <a:sy n="112" d="100"/>
        </p:scale>
        <p:origin x="414" y="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диагонали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линии снизу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Полилиния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0" name="Полилиния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1" name="Полилиния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диагонали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Замещающий текст 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линии слева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Полилиния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ru"/>
              <a:t>Образец текста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9836" y="2132856"/>
            <a:ext cx="10445900" cy="2000251"/>
          </a:xfrm>
        </p:spPr>
        <p:txBody>
          <a:bodyPr rtlCol="0">
            <a:noAutofit/>
          </a:bodyPr>
          <a:lstStyle/>
          <a:p>
            <a:pPr rtl="0">
              <a:lnSpc>
                <a:spcPct val="80000"/>
              </a:lnSpc>
            </a:pPr>
            <a:r>
              <a:rPr lang="ru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Основные идеи</a:t>
            </a:r>
            <a:br>
              <a:rPr lang="ru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Концепции развития </a:t>
            </a:r>
            <a:br>
              <a:rPr lang="ru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математического образования</a:t>
            </a:r>
            <a:br>
              <a:rPr lang="ru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 Российской Федерации</a:t>
            </a:r>
            <a:endParaRPr lang="ru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5344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Цели и задачи Концепции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543656" cy="4173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Цель – вывести российское математическое образование на лидирующее положение в мире.</a:t>
            </a:r>
          </a:p>
          <a:p>
            <a:pPr>
              <a:lnSpc>
                <a:spcPct val="85000"/>
              </a:lnSpc>
            </a:pPr>
            <a:endParaRPr lang="ru-RU" sz="12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Задачи развития математического образования:</a:t>
            </a:r>
          </a:p>
          <a:p>
            <a:pPr>
              <a:lnSpc>
                <a:spcPct val="85000"/>
              </a:lnSpc>
            </a:pPr>
            <a:endParaRPr lang="ru-RU" sz="1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обеспечение обучающимся, имеющим высокую мотивацию и проявляющим выдающиеся способности, всех условий для развития и применения этих способностей;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популяризация математических знаний и математического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16402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970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Основные направления реализации Концепции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54365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Дошкольное и начальное общее образование</a:t>
            </a:r>
          </a:p>
          <a:p>
            <a:pPr>
              <a:lnSpc>
                <a:spcPct val="85000"/>
              </a:lnSpc>
            </a:pPr>
            <a:endParaRPr lang="ru-RU" sz="1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создание материальных, информационных и кадровых условий для развития обучающихся средствами математики</a:t>
            </a:r>
            <a:endParaRPr lang="ru-RU" sz="3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40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970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Основные направления реализации Концепции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657184" cy="485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Основное общее и среднее общее образование</a:t>
            </a:r>
          </a:p>
          <a:p>
            <a:pPr>
              <a:lnSpc>
                <a:spcPct val="85000"/>
              </a:lnSpc>
            </a:pPr>
            <a:endParaRPr lang="ru-RU" sz="1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предоставить каждому возможность достижения требуемого уровня математических знаний, исходя из потребностей и возможностей индивида;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обеспечивать необходимое для страны число выпускников с качественной математической подготовкой;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развитие системы электронного и дистанционного обучения для создания равных возможностей;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развитие системы специализированных образовательных организаций и классов</a:t>
            </a: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;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41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970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Основные направления реализации Концепции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657184" cy="485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Основное общее и среднее общее образование</a:t>
            </a:r>
          </a:p>
          <a:p>
            <a:pPr>
              <a:lnSpc>
                <a:spcPct val="85000"/>
              </a:lnSpc>
            </a:pPr>
            <a:endParaRPr lang="ru-RU" sz="1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развитие системы дополнительного математического образования;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развитие</a:t>
            </a: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системы математических соревнований (олимпиад и др.);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индивидуальный подход при работе с отстающими учащимися;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совершенствование должно обеспечиваться за счет дополнительного профессионального образования на базе лидерских практик в образовательных 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58068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970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Основные направления реализации Концепции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657184" cy="527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3. </a:t>
            </a: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Профессиональное образование</a:t>
            </a:r>
            <a:endParaRPr lang="ru-RU" sz="3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85000"/>
              </a:lnSpc>
            </a:pPr>
            <a:endParaRPr lang="ru-RU" sz="1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обеспечить необходимый для математической науки, экономики, научно-технического прогресса безопасности и медицины уровень математической подготовки;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студенты и преподаватели должны участвовать в математических исследованиях и проектах;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преподаватели математических кафедр педагогических вузов должны работать со школьниками, участвовать в создании аттестационных материалов и учебных пособий для них</a:t>
            </a:r>
          </a:p>
        </p:txBody>
      </p:sp>
    </p:spTree>
    <p:extLst>
      <p:ext uri="{BB962C8B-B14F-4D97-AF65-F5344CB8AC3E}">
        <p14:creationId xmlns:p14="http://schemas.microsoft.com/office/powerpoint/2010/main" val="342429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970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Основные направления реализации Концепции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657184" cy="485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5. Математическое просвещение и популяризация математики, дополнительное образование</a:t>
            </a:r>
          </a:p>
          <a:p>
            <a:pPr>
              <a:lnSpc>
                <a:spcPct val="85000"/>
              </a:lnSpc>
            </a:pPr>
            <a:endParaRPr lang="ru-RU" sz="1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обеспечение доступности математического образования для всех возрастных групп;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создание общественной атмосферы позитивного отношения к достижениям и работе в области математических знаний;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обеспечение поддержки для удовлетворения любознательности человека, в приобретении знаний и навыков, применяемых в повседневной жизни и профессиональной деятельности;</a:t>
            </a:r>
            <a:endParaRPr lang="ru-RU" sz="3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85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970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Основные направления реализации Концепции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657184" cy="359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5. Математическое просвещение и популяризация математики, дополнительное образование</a:t>
            </a:r>
          </a:p>
          <a:p>
            <a:pPr>
              <a:lnSpc>
                <a:spcPct val="85000"/>
              </a:lnSpc>
            </a:pPr>
            <a:endParaRPr lang="ru-RU" sz="1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поддержка дополнительного математического образования;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развитие новых форм: дистанционного образования, интерактивных музеев математики, математических проектов на интернет-порталах, профессиональных интернет-сообществ</a:t>
            </a:r>
            <a:endParaRPr lang="ru-RU" sz="3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11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4864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Реализация Концепции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657184" cy="176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Реализация Концепции обеспечит новый уровень математического образования, что улучшит преподавание других предметов и ускорит развитие не только математики, но и других наук и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407572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09836" y="2132856"/>
            <a:ext cx="10445900" cy="2000251"/>
          </a:xfrm>
          <a:prstGeom prst="rect">
            <a:avLst/>
          </a:prstGeom>
        </p:spPr>
        <p:txBody>
          <a:bodyPr vert="horz" lIns="121899" tIns="60949" rIns="121899" bIns="60949" rtlCol="0" anchor="b">
            <a:no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Спасибо за внимание!</a:t>
            </a:r>
            <a:endParaRPr lang="ru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10543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Концепция развития математического образования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543656" cy="2342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Концепция представляет систему взглядов на базовые принципы, цели, задачи и основные направления развития математического образования в России.</a:t>
            </a:r>
          </a:p>
          <a:p>
            <a:pPr>
              <a:lnSpc>
                <a:spcPct val="85000"/>
              </a:lnSpc>
            </a:pPr>
            <a:endParaRPr lang="ru-RU" sz="12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Утверждена распоряжением Правительства РФ </a:t>
            </a:r>
            <a:b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24 декабря 2013 года.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10543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Концепция развития математического образования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543656" cy="281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85000"/>
              </a:lnSpc>
              <a:buAutoNum type="romanUcPeriod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Значение математики в современном мире и России</a:t>
            </a:r>
          </a:p>
          <a:p>
            <a:pPr marL="571500" indent="-571500">
              <a:lnSpc>
                <a:spcPct val="85000"/>
              </a:lnSpc>
              <a:buAutoNum type="romanUcPeriod"/>
            </a:pPr>
            <a:endParaRPr lang="ru-RU" sz="12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71500" indent="-571500">
              <a:lnSpc>
                <a:spcPct val="85000"/>
              </a:lnSpc>
              <a:buAutoNum type="romanUcPeriod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Проблемы развития математического образования</a:t>
            </a:r>
          </a:p>
          <a:p>
            <a:pPr marL="571500" indent="-571500">
              <a:lnSpc>
                <a:spcPct val="85000"/>
              </a:lnSpc>
              <a:buAutoNum type="romanUcPeriod"/>
            </a:pPr>
            <a:endParaRPr lang="ru-RU" sz="12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71500" indent="-571500">
              <a:lnSpc>
                <a:spcPct val="85000"/>
              </a:lnSpc>
              <a:buAutoNum type="romanUcPeriod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Цели и задачи Концепции</a:t>
            </a:r>
          </a:p>
          <a:p>
            <a:pPr marL="571500" indent="-571500">
              <a:lnSpc>
                <a:spcPct val="85000"/>
              </a:lnSpc>
              <a:buAutoNum type="romanUcPeriod"/>
            </a:pPr>
            <a:endParaRPr lang="ru-RU" sz="12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71500" indent="-571500">
              <a:lnSpc>
                <a:spcPct val="85000"/>
              </a:lnSpc>
              <a:buAutoNum type="romanUcPeriod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Основные направления реализации Концепции</a:t>
            </a:r>
          </a:p>
          <a:p>
            <a:pPr marL="571500" indent="-571500">
              <a:lnSpc>
                <a:spcPct val="85000"/>
              </a:lnSpc>
              <a:buAutoNum type="romanUcPeriod"/>
            </a:pPr>
            <a:endParaRPr lang="ru-RU" sz="12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571500" indent="-571500">
              <a:lnSpc>
                <a:spcPct val="85000"/>
              </a:lnSpc>
              <a:buAutoNum type="romanUcPeriod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Реализация Концепции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05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105367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Значение </a:t>
            </a:r>
            <a:r>
              <a:rPr lang="ru-RU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математики в современном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мире и России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543656" cy="412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Математика занимает особое место в науке, культуре и общественной жизни.</a:t>
            </a:r>
          </a:p>
          <a:p>
            <a:pPr>
              <a:lnSpc>
                <a:spcPct val="85000"/>
              </a:lnSpc>
            </a:pPr>
            <a:endParaRPr lang="ru-RU" sz="8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85000"/>
              </a:lnSpc>
            </a:pPr>
            <a:r>
              <a:rPr lang="ru-RU" sz="32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Особая систематизирующая роль присуща математике в системе образования.</a:t>
            </a:r>
          </a:p>
          <a:p>
            <a:pPr>
              <a:lnSpc>
                <a:spcPct val="85000"/>
              </a:lnSpc>
            </a:pPr>
            <a:endParaRPr lang="ru-RU" sz="12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Развитие математики обеспечивает прорыв в стратегических для экономики направлениях:</a:t>
            </a:r>
          </a:p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информационных технологиях, моделировании в машиностроении, энергетике, экономике, биомедицине и т. </a:t>
            </a:r>
            <a:r>
              <a:rPr lang="ru-RU" sz="32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</a:t>
            </a: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  <a:endParaRPr lang="ru-RU" sz="3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4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10414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Проблемы </a:t>
            </a:r>
            <a:r>
              <a:rPr lang="ru-RU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развития математического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образования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543656" cy="317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Проблемы мотивационного характера</a:t>
            </a:r>
          </a:p>
          <a:p>
            <a:pPr>
              <a:lnSpc>
                <a:spcPct val="85000"/>
              </a:lnSpc>
            </a:pPr>
            <a:endParaRPr lang="ru-RU" sz="1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недооценка значимости математического образования;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перегруженность образовательных программ;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перегруженность методических материалов техническими элементами;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устаревшее содержание</a:t>
            </a:r>
            <a:endParaRPr lang="ru-RU" sz="3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1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10414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Проблемы </a:t>
            </a:r>
            <a:r>
              <a:rPr lang="ru-RU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развития математического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образования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54365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Проблемы содержательного характера</a:t>
            </a:r>
          </a:p>
          <a:p>
            <a:pPr>
              <a:lnSpc>
                <a:spcPct val="85000"/>
              </a:lnSpc>
            </a:pPr>
            <a:endParaRPr lang="ru-RU" sz="1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содержание устаревает, остается формальным и оторванным от жизни;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нарушена преемственность между уровнями образования;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нет учета в потребностях обучающихся, их способностях и особенностях;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 высшем образовании содержание оторвано от современной науки и практики</a:t>
            </a:r>
            <a:endParaRPr lang="ru-RU" sz="3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10414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Проблемы </a:t>
            </a:r>
            <a:r>
              <a:rPr lang="ru-RU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развития математического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образования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543656" cy="359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3. Кадровые проблемы</a:t>
            </a:r>
          </a:p>
          <a:p>
            <a:pPr>
              <a:lnSpc>
                <a:spcPct val="85000"/>
              </a:lnSpc>
            </a:pPr>
            <a:endParaRPr lang="ru-RU" sz="1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не достаточно учителей и преподавателей, которые могли бы обеспечить качественную математическую подготовку;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система педагогического образования не отвечает современным требованиям;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дополнительное профессиональное образование носит формальный характер</a:t>
            </a:r>
          </a:p>
        </p:txBody>
      </p:sp>
    </p:spTree>
    <p:extLst>
      <p:ext uri="{BB962C8B-B14F-4D97-AF65-F5344CB8AC3E}">
        <p14:creationId xmlns:p14="http://schemas.microsoft.com/office/powerpoint/2010/main" val="262224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5344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Цели и задачи Концепции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5436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Цель – вывести российское математическое образование на лидирующее положение в мире.</a:t>
            </a:r>
          </a:p>
          <a:p>
            <a:pPr>
              <a:lnSpc>
                <a:spcPct val="85000"/>
              </a:lnSpc>
            </a:pPr>
            <a:endParaRPr lang="ru-RU" sz="12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Задачи развития математического образования:</a:t>
            </a:r>
          </a:p>
          <a:p>
            <a:pPr>
              <a:lnSpc>
                <a:spcPct val="85000"/>
              </a:lnSpc>
            </a:pPr>
            <a:endParaRPr lang="ru-RU" sz="1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модернизация содержания учебных программ;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обеспечения отсутствия в базовых знаниях для каждого обучающегося;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обеспечение наличия общедоступных информационных ресурсов;</a:t>
            </a:r>
          </a:p>
        </p:txBody>
      </p:sp>
    </p:spTree>
    <p:extLst>
      <p:ext uri="{BB962C8B-B14F-4D97-AF65-F5344CB8AC3E}">
        <p14:creationId xmlns:p14="http://schemas.microsoft.com/office/powerpoint/2010/main" val="347542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836" y="260648"/>
            <a:ext cx="5344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Цели и задачи Концепции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9836" y="1196752"/>
            <a:ext cx="10543656" cy="459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Цель – вывести российское математическое образование на лидирующее положение в мире.</a:t>
            </a:r>
          </a:p>
          <a:p>
            <a:pPr>
              <a:lnSpc>
                <a:spcPct val="85000"/>
              </a:lnSpc>
            </a:pPr>
            <a:endParaRPr lang="ru-RU" sz="12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85000"/>
              </a:lnSpc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Задачи развития математического образования:</a:t>
            </a:r>
          </a:p>
          <a:p>
            <a:pPr>
              <a:lnSpc>
                <a:spcPct val="85000"/>
              </a:lnSpc>
            </a:pPr>
            <a:endParaRPr lang="ru-RU" sz="1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повышение качества работы преподавателей математики, усиление механизмов их материальной и социальной поддержки;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создание ими собственных педагогических подходов и авторских программ;</a:t>
            </a:r>
          </a:p>
          <a:p>
            <a:pPr marL="896938" indent="-358775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поддержка лидеров математического образования;</a:t>
            </a:r>
            <a:endParaRPr lang="ru-RU" sz="32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0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хнический стиль 16 х 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48_TF02787990_TF02787990" id="{F8D9DA57-5005-4B4A-9EBB-6B6F0065B24A}" vid="{9FC5A353-BEB4-4811-B54D-34ADFAF3E06D}"/>
    </a:ext>
  </a:extLst>
</a:theme>
</file>

<file path=ppt/theme/theme2.xml><?xml version="1.0" encoding="utf-8"?>
<a:theme xmlns:a="http://schemas.openxmlformats.org/drawingml/2006/main" name="Тема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4873beb7-5857-4685-be1f-d57550cc96cc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тройной линией (широкоэкранный формат)</Template>
  <TotalTime>67</TotalTime>
  <Words>670</Words>
  <Application>Microsoft Office PowerPoint</Application>
  <PresentationFormat>Произвольный</PresentationFormat>
  <Paragraphs>103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Технический стиль 16 х 9</vt:lpstr>
      <vt:lpstr>Основные идеи Концепции развития  математического образования в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идеи Концепции развития  математического образования в Российской Федерации</dc:title>
  <dc:creator>Павел</dc:creator>
  <cp:lastModifiedBy>Павел</cp:lastModifiedBy>
  <cp:revision>9</cp:revision>
  <dcterms:created xsi:type="dcterms:W3CDTF">2017-02-14T03:26:22Z</dcterms:created>
  <dcterms:modified xsi:type="dcterms:W3CDTF">2017-02-14T04:34:16Z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