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4"/>
  </p:notesMasterIdLst>
  <p:handoutMasterIdLst>
    <p:handoutMasterId r:id="rId75"/>
  </p:handoutMasterIdLst>
  <p:sldIdLst>
    <p:sldId id="300" r:id="rId2"/>
    <p:sldId id="310" r:id="rId3"/>
    <p:sldId id="309" r:id="rId4"/>
    <p:sldId id="318" r:id="rId5"/>
    <p:sldId id="313" r:id="rId6"/>
    <p:sldId id="308" r:id="rId7"/>
    <p:sldId id="342" r:id="rId8"/>
    <p:sldId id="347" r:id="rId9"/>
    <p:sldId id="328" r:id="rId10"/>
    <p:sldId id="334" r:id="rId11"/>
    <p:sldId id="329" r:id="rId12"/>
    <p:sldId id="353" r:id="rId13"/>
    <p:sldId id="354" r:id="rId14"/>
    <p:sldId id="355" r:id="rId15"/>
    <p:sldId id="356" r:id="rId16"/>
    <p:sldId id="358" r:id="rId17"/>
    <p:sldId id="428" r:id="rId18"/>
    <p:sldId id="429" r:id="rId19"/>
    <p:sldId id="359" r:id="rId20"/>
    <p:sldId id="381" r:id="rId21"/>
    <p:sldId id="382" r:id="rId22"/>
    <p:sldId id="383" r:id="rId23"/>
    <p:sldId id="385" r:id="rId24"/>
    <p:sldId id="375" r:id="rId25"/>
    <p:sldId id="426" r:id="rId26"/>
    <p:sldId id="427" r:id="rId27"/>
    <p:sldId id="388" r:id="rId28"/>
    <p:sldId id="360" r:id="rId29"/>
    <p:sldId id="391" r:id="rId30"/>
    <p:sldId id="392" r:id="rId31"/>
    <p:sldId id="393" r:id="rId32"/>
    <p:sldId id="394" r:id="rId33"/>
    <p:sldId id="431" r:id="rId34"/>
    <p:sldId id="432" r:id="rId35"/>
    <p:sldId id="455" r:id="rId36"/>
    <p:sldId id="456" r:id="rId37"/>
    <p:sldId id="457" r:id="rId38"/>
    <p:sldId id="458" r:id="rId39"/>
    <p:sldId id="459" r:id="rId40"/>
    <p:sldId id="460" r:id="rId41"/>
    <p:sldId id="461" r:id="rId42"/>
    <p:sldId id="362" r:id="rId43"/>
    <p:sldId id="404" r:id="rId44"/>
    <p:sldId id="405" r:id="rId45"/>
    <p:sldId id="407" r:id="rId46"/>
    <p:sldId id="443" r:id="rId47"/>
    <p:sldId id="444" r:id="rId48"/>
    <p:sldId id="445" r:id="rId49"/>
    <p:sldId id="446" r:id="rId50"/>
    <p:sldId id="447" r:id="rId51"/>
    <p:sldId id="449" r:id="rId52"/>
    <p:sldId id="450" r:id="rId53"/>
    <p:sldId id="451" r:id="rId54"/>
    <p:sldId id="452" r:id="rId55"/>
    <p:sldId id="454" r:id="rId56"/>
    <p:sldId id="366" r:id="rId57"/>
    <p:sldId id="414" r:id="rId58"/>
    <p:sldId id="415" r:id="rId59"/>
    <p:sldId id="416" r:id="rId60"/>
    <p:sldId id="367" r:id="rId61"/>
    <p:sldId id="418" r:id="rId62"/>
    <p:sldId id="370" r:id="rId63"/>
    <p:sldId id="419" r:id="rId64"/>
    <p:sldId id="420" r:id="rId65"/>
    <p:sldId id="421" r:id="rId66"/>
    <p:sldId id="422" r:id="rId67"/>
    <p:sldId id="423" r:id="rId68"/>
    <p:sldId id="424" r:id="rId69"/>
    <p:sldId id="425" r:id="rId70"/>
    <p:sldId id="341" r:id="rId71"/>
    <p:sldId id="317" r:id="rId72"/>
    <p:sldId id="307" r:id="rId7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Ершова С.В." initials="ЕС" lastIdx="13" clrIdx="0"/>
  <p:cmAuthor id="1" name="Бачило Д.В." initials="БД"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A754"/>
    <a:srgbClr val="063235"/>
    <a:srgbClr val="10253F"/>
    <a:srgbClr val="1D4371"/>
    <a:srgbClr val="F72575"/>
    <a:srgbClr val="F3B10D"/>
    <a:srgbClr val="666633"/>
    <a:srgbClr val="F9639C"/>
    <a:srgbClr val="25558F"/>
    <a:srgbClr val="173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Средний стиль 3 — акцент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Темный стиль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62" autoAdjust="0"/>
    <p:restoredTop sz="94195" autoAdjust="0"/>
  </p:normalViewPr>
  <p:slideViewPr>
    <p:cSldViewPr>
      <p:cViewPr>
        <p:scale>
          <a:sx n="89" d="100"/>
          <a:sy n="89" d="100"/>
        </p:scale>
        <p:origin x="-1109"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718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48D6AA2-6FCC-490D-8F6F-D30472ABCF34}" type="datetimeFigureOut">
              <a:rPr lang="ru-RU" smtClean="0"/>
              <a:pPr/>
              <a:t>07.11.2016</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734E6C7-FEF4-4181-83BE-07F93561A272}" type="slidenum">
              <a:rPr lang="ru-RU" smtClean="0"/>
              <a:pPr/>
              <a:t>‹#›</a:t>
            </a:fld>
            <a:endParaRPr lang="ru-RU" dirty="0"/>
          </a:p>
        </p:txBody>
      </p:sp>
    </p:spTree>
    <p:extLst>
      <p:ext uri="{BB962C8B-B14F-4D97-AF65-F5344CB8AC3E}">
        <p14:creationId xmlns:p14="http://schemas.microsoft.com/office/powerpoint/2010/main" val="42576303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AB1791-368F-426A-8091-B7386D0FC6A6}" type="datetimeFigureOut">
              <a:rPr lang="ru-RU" smtClean="0"/>
              <a:pPr/>
              <a:t>07.11.2016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DB65C3-56F7-4814-836D-70FC45F2C003}" type="slidenum">
              <a:rPr lang="ru-RU" smtClean="0"/>
              <a:pPr/>
              <a:t>‹#›</a:t>
            </a:fld>
            <a:endParaRPr lang="ru-RU" dirty="0"/>
          </a:p>
        </p:txBody>
      </p:sp>
    </p:spTree>
    <p:extLst>
      <p:ext uri="{BB962C8B-B14F-4D97-AF65-F5344CB8AC3E}">
        <p14:creationId xmlns:p14="http://schemas.microsoft.com/office/powerpoint/2010/main" val="190660997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a:t>
            </a:fld>
            <a:endParaRPr lang="ru-RU" dirty="0"/>
          </a:p>
        </p:txBody>
      </p:sp>
    </p:spTree>
    <p:extLst>
      <p:ext uri="{BB962C8B-B14F-4D97-AF65-F5344CB8AC3E}">
        <p14:creationId xmlns:p14="http://schemas.microsoft.com/office/powerpoint/2010/main" val="18322107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11</a:t>
            </a:fld>
            <a:endParaRPr lang="ru-RU" dirty="0"/>
          </a:p>
        </p:txBody>
      </p:sp>
    </p:spTree>
    <p:extLst>
      <p:ext uri="{BB962C8B-B14F-4D97-AF65-F5344CB8AC3E}">
        <p14:creationId xmlns:p14="http://schemas.microsoft.com/office/powerpoint/2010/main" val="36152362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12</a:t>
            </a:fld>
            <a:endParaRPr lang="ru-RU" dirty="0"/>
          </a:p>
        </p:txBody>
      </p:sp>
    </p:spTree>
    <p:extLst>
      <p:ext uri="{BB962C8B-B14F-4D97-AF65-F5344CB8AC3E}">
        <p14:creationId xmlns:p14="http://schemas.microsoft.com/office/powerpoint/2010/main" val="3615236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13</a:t>
            </a:fld>
            <a:endParaRPr lang="ru-RU" dirty="0"/>
          </a:p>
        </p:txBody>
      </p:sp>
    </p:spTree>
    <p:extLst>
      <p:ext uri="{BB962C8B-B14F-4D97-AF65-F5344CB8AC3E}">
        <p14:creationId xmlns:p14="http://schemas.microsoft.com/office/powerpoint/2010/main" val="3615236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14</a:t>
            </a:fld>
            <a:endParaRPr lang="ru-RU" dirty="0"/>
          </a:p>
        </p:txBody>
      </p:sp>
    </p:spTree>
    <p:extLst>
      <p:ext uri="{BB962C8B-B14F-4D97-AF65-F5344CB8AC3E}">
        <p14:creationId xmlns:p14="http://schemas.microsoft.com/office/powerpoint/2010/main" val="361523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15</a:t>
            </a:fld>
            <a:endParaRPr lang="ru-RU" dirty="0"/>
          </a:p>
        </p:txBody>
      </p:sp>
    </p:spTree>
    <p:extLst>
      <p:ext uri="{BB962C8B-B14F-4D97-AF65-F5344CB8AC3E}">
        <p14:creationId xmlns:p14="http://schemas.microsoft.com/office/powerpoint/2010/main" val="3615236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16</a:t>
            </a:fld>
            <a:endParaRPr lang="ru-RU" dirty="0"/>
          </a:p>
        </p:txBody>
      </p:sp>
    </p:spTree>
    <p:extLst>
      <p:ext uri="{BB962C8B-B14F-4D97-AF65-F5344CB8AC3E}">
        <p14:creationId xmlns:p14="http://schemas.microsoft.com/office/powerpoint/2010/main" val="36152362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17</a:t>
            </a:fld>
            <a:endParaRPr lang="ru-RU" dirty="0"/>
          </a:p>
        </p:txBody>
      </p:sp>
    </p:spTree>
    <p:extLst>
      <p:ext uri="{BB962C8B-B14F-4D97-AF65-F5344CB8AC3E}">
        <p14:creationId xmlns:p14="http://schemas.microsoft.com/office/powerpoint/2010/main" val="3615236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18</a:t>
            </a:fld>
            <a:endParaRPr lang="ru-RU" dirty="0"/>
          </a:p>
        </p:txBody>
      </p:sp>
    </p:spTree>
    <p:extLst>
      <p:ext uri="{BB962C8B-B14F-4D97-AF65-F5344CB8AC3E}">
        <p14:creationId xmlns:p14="http://schemas.microsoft.com/office/powerpoint/2010/main" val="3615236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19</a:t>
            </a:fld>
            <a:endParaRPr lang="ru-RU" dirty="0"/>
          </a:p>
        </p:txBody>
      </p:sp>
    </p:spTree>
    <p:extLst>
      <p:ext uri="{BB962C8B-B14F-4D97-AF65-F5344CB8AC3E}">
        <p14:creationId xmlns:p14="http://schemas.microsoft.com/office/powerpoint/2010/main" val="671187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20</a:t>
            </a:fld>
            <a:endParaRPr lang="ru-RU" dirty="0"/>
          </a:p>
        </p:txBody>
      </p:sp>
    </p:spTree>
    <p:extLst>
      <p:ext uri="{BB962C8B-B14F-4D97-AF65-F5344CB8AC3E}">
        <p14:creationId xmlns:p14="http://schemas.microsoft.com/office/powerpoint/2010/main" val="363979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a:t>
            </a:fld>
            <a:endParaRPr lang="ru-RU" dirty="0"/>
          </a:p>
        </p:txBody>
      </p:sp>
    </p:spTree>
    <p:extLst>
      <p:ext uri="{BB962C8B-B14F-4D97-AF65-F5344CB8AC3E}">
        <p14:creationId xmlns:p14="http://schemas.microsoft.com/office/powerpoint/2010/main" val="27112828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21</a:t>
            </a:fld>
            <a:endParaRPr lang="ru-RU" dirty="0"/>
          </a:p>
        </p:txBody>
      </p:sp>
    </p:spTree>
    <p:extLst>
      <p:ext uri="{BB962C8B-B14F-4D97-AF65-F5344CB8AC3E}">
        <p14:creationId xmlns:p14="http://schemas.microsoft.com/office/powerpoint/2010/main" val="3639792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22</a:t>
            </a:fld>
            <a:endParaRPr lang="ru-RU" dirty="0"/>
          </a:p>
        </p:txBody>
      </p:sp>
    </p:spTree>
    <p:extLst>
      <p:ext uri="{BB962C8B-B14F-4D97-AF65-F5344CB8AC3E}">
        <p14:creationId xmlns:p14="http://schemas.microsoft.com/office/powerpoint/2010/main" val="3639792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23</a:t>
            </a:fld>
            <a:endParaRPr lang="ru-RU" dirty="0"/>
          </a:p>
        </p:txBody>
      </p:sp>
    </p:spTree>
    <p:extLst>
      <p:ext uri="{BB962C8B-B14F-4D97-AF65-F5344CB8AC3E}">
        <p14:creationId xmlns:p14="http://schemas.microsoft.com/office/powerpoint/2010/main" val="36397928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24</a:t>
            </a:fld>
            <a:endParaRPr lang="ru-RU" dirty="0"/>
          </a:p>
        </p:txBody>
      </p:sp>
    </p:spTree>
    <p:extLst>
      <p:ext uri="{BB962C8B-B14F-4D97-AF65-F5344CB8AC3E}">
        <p14:creationId xmlns:p14="http://schemas.microsoft.com/office/powerpoint/2010/main" val="5060514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25</a:t>
            </a:fld>
            <a:endParaRPr lang="ru-RU" dirty="0"/>
          </a:p>
        </p:txBody>
      </p:sp>
    </p:spTree>
    <p:extLst>
      <p:ext uri="{BB962C8B-B14F-4D97-AF65-F5344CB8AC3E}">
        <p14:creationId xmlns:p14="http://schemas.microsoft.com/office/powerpoint/2010/main" val="3639792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27</a:t>
            </a:fld>
            <a:endParaRPr lang="ru-RU" dirty="0"/>
          </a:p>
        </p:txBody>
      </p:sp>
    </p:spTree>
    <p:extLst>
      <p:ext uri="{BB962C8B-B14F-4D97-AF65-F5344CB8AC3E}">
        <p14:creationId xmlns:p14="http://schemas.microsoft.com/office/powerpoint/2010/main" val="36397928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28</a:t>
            </a:fld>
            <a:endParaRPr lang="ru-RU" dirty="0"/>
          </a:p>
        </p:txBody>
      </p:sp>
    </p:spTree>
    <p:extLst>
      <p:ext uri="{BB962C8B-B14F-4D97-AF65-F5344CB8AC3E}">
        <p14:creationId xmlns:p14="http://schemas.microsoft.com/office/powerpoint/2010/main" val="671187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29</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30</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31</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a:t>
            </a:fld>
            <a:endParaRPr lang="ru-RU" dirty="0"/>
          </a:p>
        </p:txBody>
      </p:sp>
    </p:spTree>
    <p:extLst>
      <p:ext uri="{BB962C8B-B14F-4D97-AF65-F5344CB8AC3E}">
        <p14:creationId xmlns:p14="http://schemas.microsoft.com/office/powerpoint/2010/main" val="7343160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32</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33</a:t>
            </a:fld>
            <a:endParaRPr lang="ru-RU" dirty="0"/>
          </a:p>
        </p:txBody>
      </p:sp>
    </p:spTree>
    <p:extLst>
      <p:ext uri="{BB962C8B-B14F-4D97-AF65-F5344CB8AC3E}">
        <p14:creationId xmlns:p14="http://schemas.microsoft.com/office/powerpoint/2010/main" val="19416697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34</a:t>
            </a:fld>
            <a:endParaRPr lang="ru-RU" dirty="0"/>
          </a:p>
        </p:txBody>
      </p:sp>
    </p:spTree>
    <p:extLst>
      <p:ext uri="{BB962C8B-B14F-4D97-AF65-F5344CB8AC3E}">
        <p14:creationId xmlns:p14="http://schemas.microsoft.com/office/powerpoint/2010/main" val="2225115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35</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36</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37</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38</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39</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40</a:t>
            </a:fld>
            <a:endParaRPr lang="ru-RU" dirty="0"/>
          </a:p>
        </p:txBody>
      </p:sp>
    </p:spTree>
    <p:extLst>
      <p:ext uri="{BB962C8B-B14F-4D97-AF65-F5344CB8AC3E}">
        <p14:creationId xmlns:p14="http://schemas.microsoft.com/office/powerpoint/2010/main" val="33012239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41</a:t>
            </a:fld>
            <a:endParaRPr lang="ru-RU" dirty="0"/>
          </a:p>
        </p:txBody>
      </p:sp>
    </p:spTree>
    <p:extLst>
      <p:ext uri="{BB962C8B-B14F-4D97-AF65-F5344CB8AC3E}">
        <p14:creationId xmlns:p14="http://schemas.microsoft.com/office/powerpoint/2010/main" val="394162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a:t>
            </a:fld>
            <a:endParaRPr lang="ru-RU" dirty="0"/>
          </a:p>
        </p:txBody>
      </p:sp>
    </p:spTree>
    <p:extLst>
      <p:ext uri="{BB962C8B-B14F-4D97-AF65-F5344CB8AC3E}">
        <p14:creationId xmlns:p14="http://schemas.microsoft.com/office/powerpoint/2010/main" val="31084311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42</a:t>
            </a:fld>
            <a:endParaRPr lang="ru-RU" dirty="0"/>
          </a:p>
        </p:txBody>
      </p:sp>
    </p:spTree>
    <p:extLst>
      <p:ext uri="{BB962C8B-B14F-4D97-AF65-F5344CB8AC3E}">
        <p14:creationId xmlns:p14="http://schemas.microsoft.com/office/powerpoint/2010/main" val="6711872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43</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44</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45</a:t>
            </a:fld>
            <a:endParaRPr lang="ru-RU" dirty="0"/>
          </a:p>
        </p:txBody>
      </p:sp>
    </p:spTree>
    <p:extLst>
      <p:ext uri="{BB962C8B-B14F-4D97-AF65-F5344CB8AC3E}">
        <p14:creationId xmlns:p14="http://schemas.microsoft.com/office/powerpoint/2010/main" val="28599258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46</a:t>
            </a:fld>
            <a:endParaRPr lang="ru-RU" dirty="0"/>
          </a:p>
        </p:txBody>
      </p:sp>
    </p:spTree>
    <p:extLst>
      <p:ext uri="{BB962C8B-B14F-4D97-AF65-F5344CB8AC3E}">
        <p14:creationId xmlns:p14="http://schemas.microsoft.com/office/powerpoint/2010/main" val="4076196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47</a:t>
            </a:fld>
            <a:endParaRPr lang="ru-RU" dirty="0"/>
          </a:p>
        </p:txBody>
      </p:sp>
    </p:spTree>
    <p:extLst>
      <p:ext uri="{BB962C8B-B14F-4D97-AF65-F5344CB8AC3E}">
        <p14:creationId xmlns:p14="http://schemas.microsoft.com/office/powerpoint/2010/main" val="980881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48</a:t>
            </a:fld>
            <a:endParaRPr lang="ru-RU" dirty="0"/>
          </a:p>
        </p:txBody>
      </p:sp>
    </p:spTree>
    <p:extLst>
      <p:ext uri="{BB962C8B-B14F-4D97-AF65-F5344CB8AC3E}">
        <p14:creationId xmlns:p14="http://schemas.microsoft.com/office/powerpoint/2010/main" val="7938943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49</a:t>
            </a:fld>
            <a:endParaRPr lang="ru-RU" dirty="0"/>
          </a:p>
        </p:txBody>
      </p:sp>
    </p:spTree>
    <p:extLst>
      <p:ext uri="{BB962C8B-B14F-4D97-AF65-F5344CB8AC3E}">
        <p14:creationId xmlns:p14="http://schemas.microsoft.com/office/powerpoint/2010/main" val="4191534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50</a:t>
            </a:fld>
            <a:endParaRPr lang="ru-RU" dirty="0"/>
          </a:p>
        </p:txBody>
      </p:sp>
    </p:spTree>
    <p:extLst>
      <p:ext uri="{BB962C8B-B14F-4D97-AF65-F5344CB8AC3E}">
        <p14:creationId xmlns:p14="http://schemas.microsoft.com/office/powerpoint/2010/main" val="19112091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51</a:t>
            </a:fld>
            <a:endParaRPr lang="ru-RU" dirty="0"/>
          </a:p>
        </p:txBody>
      </p:sp>
    </p:spTree>
    <p:extLst>
      <p:ext uri="{BB962C8B-B14F-4D97-AF65-F5344CB8AC3E}">
        <p14:creationId xmlns:p14="http://schemas.microsoft.com/office/powerpoint/2010/main" val="2310318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a:t>
            </a:fld>
            <a:endParaRPr lang="ru-RU" dirty="0"/>
          </a:p>
        </p:txBody>
      </p:sp>
    </p:spTree>
    <p:extLst>
      <p:ext uri="{BB962C8B-B14F-4D97-AF65-F5344CB8AC3E}">
        <p14:creationId xmlns:p14="http://schemas.microsoft.com/office/powerpoint/2010/main" val="36087647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52</a:t>
            </a:fld>
            <a:endParaRPr lang="ru-RU" dirty="0"/>
          </a:p>
        </p:txBody>
      </p:sp>
    </p:spTree>
    <p:extLst>
      <p:ext uri="{BB962C8B-B14F-4D97-AF65-F5344CB8AC3E}">
        <p14:creationId xmlns:p14="http://schemas.microsoft.com/office/powerpoint/2010/main" val="37956037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53</a:t>
            </a:fld>
            <a:endParaRPr lang="ru-RU" dirty="0"/>
          </a:p>
        </p:txBody>
      </p:sp>
    </p:spTree>
    <p:extLst>
      <p:ext uri="{BB962C8B-B14F-4D97-AF65-F5344CB8AC3E}">
        <p14:creationId xmlns:p14="http://schemas.microsoft.com/office/powerpoint/2010/main" val="11814736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54</a:t>
            </a:fld>
            <a:endParaRPr lang="ru-RU" dirty="0"/>
          </a:p>
        </p:txBody>
      </p:sp>
    </p:spTree>
    <p:extLst>
      <p:ext uri="{BB962C8B-B14F-4D97-AF65-F5344CB8AC3E}">
        <p14:creationId xmlns:p14="http://schemas.microsoft.com/office/powerpoint/2010/main" val="89850067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55</a:t>
            </a:fld>
            <a:endParaRPr lang="ru-RU" dirty="0"/>
          </a:p>
        </p:txBody>
      </p:sp>
    </p:spTree>
    <p:extLst>
      <p:ext uri="{BB962C8B-B14F-4D97-AF65-F5344CB8AC3E}">
        <p14:creationId xmlns:p14="http://schemas.microsoft.com/office/powerpoint/2010/main" val="37269176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56</a:t>
            </a:fld>
            <a:endParaRPr lang="ru-RU" dirty="0"/>
          </a:p>
        </p:txBody>
      </p:sp>
    </p:spTree>
    <p:extLst>
      <p:ext uri="{BB962C8B-B14F-4D97-AF65-F5344CB8AC3E}">
        <p14:creationId xmlns:p14="http://schemas.microsoft.com/office/powerpoint/2010/main" val="6711872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57</a:t>
            </a:fld>
            <a:endParaRPr lang="ru-RU" dirty="0"/>
          </a:p>
        </p:txBody>
      </p:sp>
    </p:spTree>
    <p:extLst>
      <p:ext uri="{BB962C8B-B14F-4D97-AF65-F5344CB8AC3E}">
        <p14:creationId xmlns:p14="http://schemas.microsoft.com/office/powerpoint/2010/main" val="1973393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58</a:t>
            </a:fld>
            <a:endParaRPr lang="ru-RU" dirty="0"/>
          </a:p>
        </p:txBody>
      </p:sp>
    </p:spTree>
    <p:extLst>
      <p:ext uri="{BB962C8B-B14F-4D97-AF65-F5344CB8AC3E}">
        <p14:creationId xmlns:p14="http://schemas.microsoft.com/office/powerpoint/2010/main" val="3119528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59</a:t>
            </a:fld>
            <a:endParaRPr lang="ru-RU" dirty="0"/>
          </a:p>
        </p:txBody>
      </p:sp>
    </p:spTree>
    <p:extLst>
      <p:ext uri="{BB962C8B-B14F-4D97-AF65-F5344CB8AC3E}">
        <p14:creationId xmlns:p14="http://schemas.microsoft.com/office/powerpoint/2010/main" val="38954126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60</a:t>
            </a:fld>
            <a:endParaRPr lang="ru-RU" dirty="0"/>
          </a:p>
        </p:txBody>
      </p:sp>
    </p:spTree>
    <p:extLst>
      <p:ext uri="{BB962C8B-B14F-4D97-AF65-F5344CB8AC3E}">
        <p14:creationId xmlns:p14="http://schemas.microsoft.com/office/powerpoint/2010/main" val="67118723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61</a:t>
            </a:fld>
            <a:endParaRPr lang="ru-RU" dirty="0"/>
          </a:p>
        </p:txBody>
      </p:sp>
    </p:spTree>
    <p:extLst>
      <p:ext uri="{BB962C8B-B14F-4D97-AF65-F5344CB8AC3E}">
        <p14:creationId xmlns:p14="http://schemas.microsoft.com/office/powerpoint/2010/main" val="1048585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7</a:t>
            </a:fld>
            <a:endParaRPr lang="ru-RU" dirty="0"/>
          </a:p>
        </p:txBody>
      </p:sp>
    </p:spTree>
    <p:extLst>
      <p:ext uri="{BB962C8B-B14F-4D97-AF65-F5344CB8AC3E}">
        <p14:creationId xmlns:p14="http://schemas.microsoft.com/office/powerpoint/2010/main" val="41527740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62</a:t>
            </a:fld>
            <a:endParaRPr lang="ru-RU" dirty="0"/>
          </a:p>
        </p:txBody>
      </p:sp>
    </p:spTree>
    <p:extLst>
      <p:ext uri="{BB962C8B-B14F-4D97-AF65-F5344CB8AC3E}">
        <p14:creationId xmlns:p14="http://schemas.microsoft.com/office/powerpoint/2010/main" val="276610611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63</a:t>
            </a:fld>
            <a:endParaRPr lang="ru-RU" dirty="0"/>
          </a:p>
        </p:txBody>
      </p:sp>
    </p:spTree>
    <p:extLst>
      <p:ext uri="{BB962C8B-B14F-4D97-AF65-F5344CB8AC3E}">
        <p14:creationId xmlns:p14="http://schemas.microsoft.com/office/powerpoint/2010/main" val="37320817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64</a:t>
            </a:fld>
            <a:endParaRPr lang="ru-RU" dirty="0"/>
          </a:p>
        </p:txBody>
      </p:sp>
    </p:spTree>
    <p:extLst>
      <p:ext uri="{BB962C8B-B14F-4D97-AF65-F5344CB8AC3E}">
        <p14:creationId xmlns:p14="http://schemas.microsoft.com/office/powerpoint/2010/main" val="371399317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65</a:t>
            </a:fld>
            <a:endParaRPr lang="ru-RU" dirty="0"/>
          </a:p>
        </p:txBody>
      </p:sp>
    </p:spTree>
    <p:extLst>
      <p:ext uri="{BB962C8B-B14F-4D97-AF65-F5344CB8AC3E}">
        <p14:creationId xmlns:p14="http://schemas.microsoft.com/office/powerpoint/2010/main" val="266996415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66</a:t>
            </a:fld>
            <a:endParaRPr lang="ru-RU" dirty="0"/>
          </a:p>
        </p:txBody>
      </p:sp>
    </p:spTree>
    <p:extLst>
      <p:ext uri="{BB962C8B-B14F-4D97-AF65-F5344CB8AC3E}">
        <p14:creationId xmlns:p14="http://schemas.microsoft.com/office/powerpoint/2010/main" val="302005453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67</a:t>
            </a:fld>
            <a:endParaRPr lang="ru-RU" dirty="0"/>
          </a:p>
        </p:txBody>
      </p:sp>
    </p:spTree>
    <p:extLst>
      <p:ext uri="{BB962C8B-B14F-4D97-AF65-F5344CB8AC3E}">
        <p14:creationId xmlns:p14="http://schemas.microsoft.com/office/powerpoint/2010/main" val="24101249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68</a:t>
            </a:fld>
            <a:endParaRPr lang="ru-RU" dirty="0"/>
          </a:p>
        </p:txBody>
      </p:sp>
    </p:spTree>
    <p:extLst>
      <p:ext uri="{BB962C8B-B14F-4D97-AF65-F5344CB8AC3E}">
        <p14:creationId xmlns:p14="http://schemas.microsoft.com/office/powerpoint/2010/main" val="421389722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69</a:t>
            </a:fld>
            <a:endParaRPr lang="ru-RU" dirty="0"/>
          </a:p>
        </p:txBody>
      </p:sp>
    </p:spTree>
    <p:extLst>
      <p:ext uri="{BB962C8B-B14F-4D97-AF65-F5344CB8AC3E}">
        <p14:creationId xmlns:p14="http://schemas.microsoft.com/office/powerpoint/2010/main" val="185363501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70</a:t>
            </a:fld>
            <a:endParaRPr lang="ru-RU" dirty="0"/>
          </a:p>
        </p:txBody>
      </p:sp>
    </p:spTree>
    <p:extLst>
      <p:ext uri="{BB962C8B-B14F-4D97-AF65-F5344CB8AC3E}">
        <p14:creationId xmlns:p14="http://schemas.microsoft.com/office/powerpoint/2010/main" val="7711311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71</a:t>
            </a:fld>
            <a:endParaRPr lang="ru-RU" dirty="0"/>
          </a:p>
        </p:txBody>
      </p:sp>
    </p:spTree>
    <p:extLst>
      <p:ext uri="{BB962C8B-B14F-4D97-AF65-F5344CB8AC3E}">
        <p14:creationId xmlns:p14="http://schemas.microsoft.com/office/powerpoint/2010/main" val="148369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8</a:t>
            </a:fld>
            <a:endParaRPr lang="ru-RU" dirty="0"/>
          </a:p>
        </p:txBody>
      </p:sp>
    </p:spTree>
    <p:extLst>
      <p:ext uri="{BB962C8B-B14F-4D97-AF65-F5344CB8AC3E}">
        <p14:creationId xmlns:p14="http://schemas.microsoft.com/office/powerpoint/2010/main" val="6711872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72</a:t>
            </a:fld>
            <a:endParaRPr lang="ru-RU" dirty="0"/>
          </a:p>
        </p:txBody>
      </p:sp>
    </p:spTree>
    <p:extLst>
      <p:ext uri="{BB962C8B-B14F-4D97-AF65-F5344CB8AC3E}">
        <p14:creationId xmlns:p14="http://schemas.microsoft.com/office/powerpoint/2010/main" val="220663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9</a:t>
            </a:fld>
            <a:endParaRPr lang="ru-RU" dirty="0"/>
          </a:p>
        </p:txBody>
      </p:sp>
    </p:spTree>
    <p:extLst>
      <p:ext uri="{BB962C8B-B14F-4D97-AF65-F5344CB8AC3E}">
        <p14:creationId xmlns:p14="http://schemas.microsoft.com/office/powerpoint/2010/main" val="671187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9DB65C3-56F7-4814-836D-70FC45F2C003}" type="slidenum">
              <a:rPr lang="ru-RU" smtClean="0"/>
              <a:pPr/>
              <a:t>10</a:t>
            </a:fld>
            <a:endParaRPr lang="ru-RU" dirty="0"/>
          </a:p>
        </p:txBody>
      </p:sp>
    </p:spTree>
    <p:extLst>
      <p:ext uri="{BB962C8B-B14F-4D97-AF65-F5344CB8AC3E}">
        <p14:creationId xmlns:p14="http://schemas.microsoft.com/office/powerpoint/2010/main" val="481723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33DB49B-D2FF-43AE-B33E-B108AD461E84}" type="datetime1">
              <a:rPr lang="ru-RU" smtClean="0"/>
              <a:pPr/>
              <a:t>07.11.2016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2484981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613C4E73-9DB8-46BD-812E-71C1D9A34B9D}" type="datetime1">
              <a:rPr lang="ru-RU" smtClean="0"/>
              <a:pPr/>
              <a:t>07.11.2016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4099230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74CC8E-E66B-4830-A728-8B3B3BF700AB}" type="datetime1">
              <a:rPr lang="ru-RU" smtClean="0"/>
              <a:pPr/>
              <a:t>07.11.2016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491301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2" descr="\\skynet\Users\Шонина\ФинЛит\2.pn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21566"/>
          <a:stretch/>
        </p:blipFill>
        <p:spPr bwMode="auto">
          <a:xfrm>
            <a:off x="0" y="203035"/>
            <a:ext cx="9144000" cy="72008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hasCustomPrompt="1"/>
          </p:nvPr>
        </p:nvSpPr>
        <p:spPr>
          <a:xfrm>
            <a:off x="1979712" y="203035"/>
            <a:ext cx="6595864" cy="720079"/>
          </a:xfrm>
        </p:spPr>
        <p:txBody>
          <a:bodyPr>
            <a:noAutofit/>
          </a:bodyPr>
          <a:lstStyle>
            <a:lvl1pPr algn="r">
              <a:defRPr sz="2800" b="0">
                <a:solidFill>
                  <a:schemeClr val="bg1"/>
                </a:solidFill>
                <a:latin typeface="Candara" panose="020E0502030303020204" pitchFamily="34" charset="0"/>
              </a:defRPr>
            </a:lvl1pPr>
          </a:lstStyle>
          <a:p>
            <a:r>
              <a:rPr lang="ru-RU" dirty="0"/>
              <a:t>ОБРАЗЕЦ ЗАГОЛОВКА</a:t>
            </a:r>
          </a:p>
        </p:txBody>
      </p:sp>
      <p:sp>
        <p:nvSpPr>
          <p:cNvPr id="8" name="Номер слайда 6"/>
          <p:cNvSpPr txBox="1">
            <a:spLocks/>
          </p:cNvSpPr>
          <p:nvPr userDrawn="1"/>
        </p:nvSpPr>
        <p:spPr>
          <a:xfrm>
            <a:off x="8244408" y="6453336"/>
            <a:ext cx="802432" cy="365125"/>
          </a:xfrm>
          <a:prstGeom prst="rect">
            <a:avLst/>
          </a:prstGeom>
        </p:spPr>
        <p:txBody>
          <a:bodyPr vert="horz" lIns="91440" tIns="45720" rIns="91440" bIns="45720" rtlCol="0" anchor="t"/>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95B9F625-A867-4BC8-8E54-1E2FE8440F0D}" type="slidenum">
              <a:rPr lang="ru-RU" sz="1600" b="1" smtClean="0">
                <a:solidFill>
                  <a:schemeClr val="tx1"/>
                </a:solidFill>
                <a:latin typeface="FangSong" panose="02010609060101010101" pitchFamily="49" charset="-122"/>
                <a:ea typeface="FangSong" panose="02010609060101010101" pitchFamily="49" charset="-122"/>
              </a:rPr>
              <a:pPr algn="l"/>
              <a:t>‹#›</a:t>
            </a:fld>
            <a:r>
              <a:rPr lang="en-US" sz="1600" b="1" dirty="0">
                <a:solidFill>
                  <a:schemeClr val="tx1"/>
                </a:solidFill>
                <a:latin typeface="FangSong" panose="02010609060101010101" pitchFamily="49" charset="-122"/>
                <a:ea typeface="FangSong" panose="02010609060101010101" pitchFamily="49" charset="-122"/>
              </a:rPr>
              <a:t> |</a:t>
            </a:r>
            <a:endParaRPr lang="ru-RU" sz="1600" b="1" dirty="0">
              <a:solidFill>
                <a:schemeClr val="tx1"/>
              </a:solidFill>
              <a:latin typeface="FangSong" panose="02010609060101010101" pitchFamily="49" charset="-122"/>
              <a:ea typeface="FangSong" panose="02010609060101010101" pitchFamily="49" charset="-122"/>
            </a:endParaRPr>
          </a:p>
        </p:txBody>
      </p:sp>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80269" y="235710"/>
            <a:ext cx="1522685" cy="654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252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2E71711-38C6-448B-AC63-96FD71430C50}" type="datetime1">
              <a:rPr lang="ru-RU" smtClean="0"/>
              <a:pPr/>
              <a:t>07.11.2016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895228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48EC2E4-4B0E-422F-A7E0-8F63FA28AE63}" type="datetime1">
              <a:rPr lang="ru-RU" smtClean="0"/>
              <a:pPr/>
              <a:t>07.11.2016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157349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7F45A453-42C8-44F5-9689-8CBE23B9C55E}" type="datetime1">
              <a:rPr lang="ru-RU" smtClean="0"/>
              <a:pPr/>
              <a:t>07.11.2016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15975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62B2F78-CCFC-4C04-9388-247A342ECE76}" type="datetime1">
              <a:rPr lang="ru-RU" smtClean="0"/>
              <a:pPr/>
              <a:t>07.11.2016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3943745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A71DECC-62C7-40CD-9151-6FA94E672E36}" type="datetime1">
              <a:rPr lang="ru-RU" smtClean="0"/>
              <a:pPr/>
              <a:t>07.11.2016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2146168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2B38E8E-ED4A-4566-AAE4-811C4B893E6D}" type="datetime1">
              <a:rPr lang="ru-RU" smtClean="0"/>
              <a:pPr/>
              <a:t>07.11.2016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164112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BD78F73-73F5-49ED-A6C9-A7668D71281B}" type="datetime1">
              <a:rPr lang="ru-RU" smtClean="0"/>
              <a:pPr/>
              <a:t>07.11.2016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396294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636F44-A38D-4998-B2E8-697660BDABD6}" type="datetime1">
              <a:rPr lang="ru-RU" smtClean="0"/>
              <a:pPr/>
              <a:t>07.11.2016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9F625-A867-4BC8-8E54-1E2FE8440F0D}" type="slidenum">
              <a:rPr lang="ru-RU" smtClean="0"/>
              <a:pPr/>
              <a:t>‹#›</a:t>
            </a:fld>
            <a:endParaRPr lang="ru-RU" dirty="0"/>
          </a:p>
        </p:txBody>
      </p:sp>
    </p:spTree>
    <p:extLst>
      <p:ext uri="{BB962C8B-B14F-4D97-AF65-F5344CB8AC3E}">
        <p14:creationId xmlns:p14="http://schemas.microsoft.com/office/powerpoint/2010/main" val="32231616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pacc.ru/"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hyperlink" Target="http://www.mccme.ru/" TargetMode="External"/><Relationship Id="rId5" Type="http://schemas.openxmlformats.org/officeDocument/2006/relationships/image" Target="../media/image5.gif"/><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836712"/>
            <a:ext cx="9144000" cy="2115616"/>
          </a:xfrm>
        </p:spPr>
        <p:txBody>
          <a:bodyPr>
            <a:noAutofit/>
          </a:bodyPr>
          <a:lstStyle/>
          <a:p>
            <a:r>
              <a:rPr lang="ru-RU" sz="3200" b="1" dirty="0" smtClean="0">
                <a:solidFill>
                  <a:srgbClr val="4DA754"/>
                </a:solidFill>
                <a:latin typeface="Candara" panose="020E0502030303020204" pitchFamily="34" charset="0"/>
              </a:rPr>
              <a:t>ЭЛЕМЕНТЫ ФИНАНСОВОЙ ГРАМОТНОСТИ В ШКОЛЬНОМ КУРСЕ МАТЕМАТИКИ</a:t>
            </a:r>
            <a:r>
              <a:rPr lang="ru-RU" sz="3200" b="1" dirty="0">
                <a:solidFill>
                  <a:srgbClr val="4DA754"/>
                </a:solidFill>
                <a:latin typeface="Candara" panose="020E0502030303020204" pitchFamily="34" charset="0"/>
              </a:rPr>
              <a:t/>
            </a:r>
            <a:br>
              <a:rPr lang="ru-RU" sz="3200" b="1" dirty="0">
                <a:solidFill>
                  <a:srgbClr val="4DA754"/>
                </a:solidFill>
                <a:latin typeface="Candara" panose="020E0502030303020204" pitchFamily="34" charset="0"/>
              </a:rPr>
            </a:br>
            <a:r>
              <a:rPr lang="ru-RU" sz="1600" b="1" dirty="0" smtClean="0">
                <a:solidFill>
                  <a:srgbClr val="4DA754"/>
                </a:solidFill>
                <a:latin typeface="Candara" panose="020E0502030303020204" pitchFamily="34" charset="0"/>
              </a:rPr>
              <a:t>Разработка</a:t>
            </a:r>
            <a:r>
              <a:rPr lang="ru-RU" sz="1600" b="1" dirty="0">
                <a:solidFill>
                  <a:srgbClr val="4DA754"/>
                </a:solidFill>
                <a:latin typeface="Candara" panose="020E0502030303020204" pitchFamily="34" charset="0"/>
              </a:rPr>
              <a:t>, апробация и распространение учебно-методических материалов, нацеленных на повышение финансовой грамотности старшеклассников через решение практических задач по управлению личными финансами в рамках школьного курса математики и заданий </a:t>
            </a:r>
            <a:r>
              <a:rPr lang="ru-RU" sz="1600" b="1" dirty="0" smtClean="0">
                <a:solidFill>
                  <a:srgbClr val="4DA754"/>
                </a:solidFill>
                <a:latin typeface="Candara" panose="020E0502030303020204" pitchFamily="34" charset="0"/>
              </a:rPr>
              <a:t>ЕГЭ/ОГЭ</a:t>
            </a:r>
            <a:endParaRPr lang="ru-RU" sz="1600" b="1" dirty="0">
              <a:solidFill>
                <a:srgbClr val="4DA754"/>
              </a:solidFill>
              <a:latin typeface="Candara" panose="020E0502030303020204" pitchFamily="34" charset="0"/>
            </a:endParaRPr>
          </a:p>
        </p:txBody>
      </p:sp>
      <p:sp>
        <p:nvSpPr>
          <p:cNvPr id="3" name="Подзаголовок 2"/>
          <p:cNvSpPr>
            <a:spLocks noGrp="1"/>
          </p:cNvSpPr>
          <p:nvPr>
            <p:ph type="subTitle" idx="1"/>
          </p:nvPr>
        </p:nvSpPr>
        <p:spPr>
          <a:xfrm>
            <a:off x="179512" y="5229200"/>
            <a:ext cx="8712968" cy="1080120"/>
          </a:xfrm>
        </p:spPr>
        <p:txBody>
          <a:bodyPr>
            <a:noAutofit/>
          </a:bodyPr>
          <a:lstStyle/>
          <a:p>
            <a:r>
              <a:rPr lang="ru-RU" sz="1400" dirty="0"/>
              <a:t>Подготовлено по заказу Министерства финансов Российской Федерации в ходе реализации совместного Проекта Российской Федерации и Международного банка реконструкции и развития «Содействие повышению уровня финансовой грамотности населения и развитию финансового образования в Российской Федерации»</a:t>
            </a:r>
            <a:r>
              <a:rPr lang="ru-RU" sz="1400" i="1" dirty="0"/>
              <a:t> </a:t>
            </a:r>
            <a:r>
              <a:rPr lang="ru-RU" sz="1400" dirty="0"/>
              <a:t>в рамках</a:t>
            </a:r>
            <a:r>
              <a:rPr lang="ru-RU" sz="1400" i="1" dirty="0"/>
              <a:t> </a:t>
            </a:r>
            <a:r>
              <a:rPr lang="ru-RU" sz="1400" dirty="0"/>
              <a:t>«Конкурсной поддержки инициатив в области развития финансовой грамотности и защиты прав потребителей»</a:t>
            </a:r>
          </a:p>
        </p:txBody>
      </p:sp>
      <p:pic>
        <p:nvPicPr>
          <p:cNvPr id="5" name="Picture 2" descr="\\skynet\Users\Шонина\ФинЛит\2.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566"/>
          <a:stretch/>
        </p:blipFill>
        <p:spPr bwMode="auto">
          <a:xfrm>
            <a:off x="-9446" y="2952328"/>
            <a:ext cx="9162892" cy="170080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3063950" y="3140239"/>
            <a:ext cx="3016100" cy="1296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amp;Mcy;&amp;TScy;&amp;Ncy;&amp;Mcy;&amp;Oc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2320" y="74368"/>
            <a:ext cx="1584176" cy="675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52069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500" dirty="0" smtClean="0">
                <a:latin typeface="Calibri Light" panose="020F0302020204030204" pitchFamily="34" charset="0"/>
              </a:rPr>
              <a:t>СЫРКИ</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458650"/>
            <a:ext cx="8712968" cy="646331"/>
          </a:xfrm>
          <a:prstGeom prst="rect">
            <a:avLst/>
          </a:prstGeom>
          <a:solidFill>
            <a:schemeClr val="bg1">
              <a:lumMod val="95000"/>
            </a:schemeClr>
          </a:solidFill>
        </p:spPr>
        <p:txBody>
          <a:bodyPr wrap="square">
            <a:spAutoFit/>
          </a:bodyPr>
          <a:lstStyle/>
          <a:p>
            <a:pPr marL="1258888" indent="-1258888"/>
            <a:r>
              <a:rPr lang="ru-RU" b="1" dirty="0" smtClean="0">
                <a:latin typeface="Arial Narrow" panose="020B0606020202030204" pitchFamily="34" charset="0"/>
                <a:ea typeface="Times New Roman" panose="02020603050405020304" pitchFamily="18" charset="0"/>
                <a:cs typeface="Times New Roman" panose="02020603050405020304" pitchFamily="18" charset="0"/>
              </a:rPr>
              <a:t>Задача 1. </a:t>
            </a:r>
            <a:r>
              <a:rPr lang="ru-RU" b="1" dirty="0">
                <a:latin typeface="Arial Narrow" panose="020B0606020202030204" pitchFamily="34" charset="0"/>
                <a:ea typeface="Times New Roman" panose="02020603050405020304" pitchFamily="18" charset="0"/>
                <a:cs typeface="Times New Roman" panose="02020603050405020304" pitchFamily="18" charset="0"/>
              </a:rPr>
              <a:t>	</a:t>
            </a:r>
            <a:r>
              <a:rPr lang="ru-RU" dirty="0">
                <a:latin typeface="Arial Narrow" panose="020B0606020202030204" pitchFamily="34" charset="0"/>
              </a:rPr>
              <a:t>Сырок стоит 17 рублей 50 копеек. </a:t>
            </a:r>
            <a:r>
              <a:rPr lang="ru-RU" dirty="0" smtClean="0">
                <a:latin typeface="Arial Narrow" panose="020B0606020202030204" pitchFamily="34" charset="0"/>
              </a:rPr>
              <a:t>Какое </a:t>
            </a:r>
            <a:r>
              <a:rPr lang="ru-RU" dirty="0">
                <a:latin typeface="Arial Narrow" panose="020B0606020202030204" pitchFamily="34" charset="0"/>
              </a:rPr>
              <a:t>наибольшее число сырков можно купить на 270 рублей?</a:t>
            </a:r>
          </a:p>
        </p:txBody>
      </p:sp>
      <p:sp>
        <p:nvSpPr>
          <p:cNvPr id="6" name="Прямоугольник 5"/>
          <p:cNvSpPr/>
          <p:nvPr/>
        </p:nvSpPr>
        <p:spPr>
          <a:xfrm>
            <a:off x="179512" y="2780928"/>
            <a:ext cx="8712968" cy="646331"/>
          </a:xfrm>
          <a:prstGeom prst="rect">
            <a:avLst/>
          </a:prstGeom>
          <a:solidFill>
            <a:schemeClr val="bg1">
              <a:lumMod val="95000"/>
            </a:schemeClr>
          </a:solidFill>
        </p:spPr>
        <p:txBody>
          <a:bodyPr wrap="square">
            <a:spAutoFit/>
          </a:bodyPr>
          <a:lstStyle/>
          <a:p>
            <a:pPr marL="1258888" indent="-1258888"/>
            <a:r>
              <a:rPr lang="ru-RU" b="1" dirty="0" smtClean="0">
                <a:latin typeface="Arial Narrow" panose="020B0606020202030204" pitchFamily="34" charset="0"/>
                <a:ea typeface="Times New Roman" panose="02020603050405020304" pitchFamily="18" charset="0"/>
                <a:cs typeface="Times New Roman" panose="02020603050405020304" pitchFamily="18" charset="0"/>
              </a:rPr>
              <a:t>Задача 2. </a:t>
            </a:r>
            <a:r>
              <a:rPr lang="ru-RU" b="1" dirty="0">
                <a:latin typeface="Arial Narrow" panose="020B0606020202030204" pitchFamily="34" charset="0"/>
                <a:ea typeface="Times New Roman" panose="02020603050405020304" pitchFamily="18" charset="0"/>
                <a:cs typeface="Times New Roman" panose="02020603050405020304" pitchFamily="18" charset="0"/>
              </a:rPr>
              <a:t>	</a:t>
            </a:r>
            <a:r>
              <a:rPr lang="ru-RU" dirty="0">
                <a:latin typeface="Arial Narrow" panose="020B0606020202030204" pitchFamily="34" charset="0"/>
              </a:rPr>
              <a:t>Сырок стоит 17 рублей 50 копеек. </a:t>
            </a:r>
            <a:r>
              <a:rPr lang="ru-RU" dirty="0" smtClean="0">
                <a:latin typeface="Arial Narrow" panose="020B0606020202030204" pitchFamily="34" charset="0"/>
              </a:rPr>
              <a:t>Какое </a:t>
            </a:r>
            <a:r>
              <a:rPr lang="ru-RU" dirty="0">
                <a:latin typeface="Arial Narrow" panose="020B0606020202030204" pitchFamily="34" charset="0"/>
              </a:rPr>
              <a:t>наибольшее число сырков можно купить на 270 </a:t>
            </a:r>
            <a:r>
              <a:rPr lang="ru-RU" dirty="0" smtClean="0">
                <a:latin typeface="Arial Narrow" panose="020B0606020202030204" pitchFamily="34" charset="0"/>
              </a:rPr>
              <a:t>рублей, если они продаются в упаковке по 4 и 6 штук?</a:t>
            </a:r>
            <a:endParaRPr lang="ru-RU" dirty="0">
              <a:latin typeface="Arial Narrow" panose="020B0606020202030204" pitchFamily="34" charset="0"/>
            </a:endParaRPr>
          </a:p>
        </p:txBody>
      </p:sp>
    </p:spTree>
    <p:extLst>
      <p:ext uri="{BB962C8B-B14F-4D97-AF65-F5344CB8AC3E}">
        <p14:creationId xmlns:p14="http://schemas.microsoft.com/office/powerpoint/2010/main" val="380465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400" dirty="0">
                <a:solidFill>
                  <a:schemeClr val="bg1"/>
                </a:solidFill>
                <a:latin typeface="Calibri Light" panose="020F0302020204030204" pitchFamily="34" charset="0"/>
              </a:rPr>
              <a:t>СДАЧА С ПОКУПКИ</a:t>
            </a:r>
          </a:p>
        </p:txBody>
      </p:sp>
      <p:sp>
        <p:nvSpPr>
          <p:cNvPr id="4" name="Прямоугольник 3"/>
          <p:cNvSpPr/>
          <p:nvPr/>
        </p:nvSpPr>
        <p:spPr>
          <a:xfrm>
            <a:off x="259520" y="1236751"/>
            <a:ext cx="8640960" cy="1870512"/>
          </a:xfrm>
          <a:prstGeom prst="rect">
            <a:avLst/>
          </a:prstGeom>
          <a:solidFill>
            <a:schemeClr val="bg1">
              <a:lumMod val="95000"/>
            </a:schemeClr>
          </a:solidFill>
        </p:spPr>
        <p:txBody>
          <a:bodyPr wrap="square">
            <a:spAutoFit/>
          </a:bodyPr>
          <a:lstStyle/>
          <a:p>
            <a:pPr marL="989013" indent="-989013">
              <a:lnSpc>
                <a:spcPct val="107000"/>
              </a:lnSpc>
              <a:spcAft>
                <a:spcPts val="800"/>
              </a:spcAft>
            </a:pPr>
            <a:r>
              <a:rPr lang="ru-RU" b="1" dirty="0">
                <a:latin typeface="Arial Narrow" panose="020B0606020202030204" pitchFamily="34" charset="0"/>
                <a:ea typeface="Calibri" panose="020F0502020204030204" pitchFamily="34" charset="0"/>
                <a:cs typeface="Arial" panose="020B0604020202020204" pitchFamily="34" charset="0"/>
              </a:rPr>
              <a:t>Условие.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Летом килограмм клубники стоит 280 рублей. Маша купила 1 кг 300 г клубники. Маша расплатилась купюрой в 1 000 рублей. У продавца клубники для сдачи только купюры в 500, 100 и 50 рублей (у продавца купюр достаточно много, чтобы рассчитаться с Машей после любой её покупки). Какое наименьшее количество денег должна добавить к 1 000 рублям Маша, чтобы рассчитаться с продавцом клубники?</a:t>
            </a:r>
            <a:endParaRPr lang="ru-RU" dirty="0">
              <a:effectLst/>
              <a:latin typeface="Arial Narrow" panose="020B0606020202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57728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400" dirty="0" smtClean="0">
                <a:latin typeface="Calibri Light" panose="020F0302020204030204" pitchFamily="34" charset="0"/>
              </a:rPr>
              <a:t>ОБВЕС ПОКУПАТЕЛЕЙ</a:t>
            </a:r>
            <a:endParaRPr lang="ru-RU" sz="2400" dirty="0">
              <a:solidFill>
                <a:schemeClr val="bg1"/>
              </a:solidFill>
              <a:latin typeface="Calibri Light" panose="020F0302020204030204" pitchFamily="34" charset="0"/>
            </a:endParaRPr>
          </a:p>
        </p:txBody>
      </p:sp>
      <p:sp>
        <p:nvSpPr>
          <p:cNvPr id="4" name="Прямоугольник 3"/>
          <p:cNvSpPr/>
          <p:nvPr/>
        </p:nvSpPr>
        <p:spPr>
          <a:xfrm>
            <a:off x="259520" y="1236751"/>
            <a:ext cx="8640960" cy="2552686"/>
          </a:xfrm>
          <a:prstGeom prst="rect">
            <a:avLst/>
          </a:prstGeom>
          <a:solidFill>
            <a:schemeClr val="bg1">
              <a:lumMod val="95000"/>
            </a:schemeClr>
          </a:solidFill>
        </p:spPr>
        <p:txBody>
          <a:bodyPr wrap="square">
            <a:spAutoFit/>
          </a:bodyPr>
          <a:lstStyle/>
          <a:p>
            <a:pPr marL="989013" indent="-989013">
              <a:lnSpc>
                <a:spcPct val="107000"/>
              </a:lnSpc>
              <a:spcAft>
                <a:spcPts val="800"/>
              </a:spcAft>
            </a:pPr>
            <a:r>
              <a:rPr lang="ru-RU" b="1" dirty="0">
                <a:latin typeface="Arial Narrow" panose="020B0606020202030204" pitchFamily="34" charset="0"/>
                <a:ea typeface="Calibri" panose="020F0502020204030204" pitchFamily="34" charset="0"/>
                <a:cs typeface="Arial" panose="020B0604020202020204" pitchFamily="34" charset="0"/>
              </a:rPr>
              <a:t>Условие.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Получив мешок сахара весом 50 кг, продавец Петрова поставила на ночь рядом с мешком ведро воды. За счет гигроскопичности сахара часть воды впиталось в сахар, так что мешок с сахаром стал весить 55 кг.</a:t>
            </a:r>
          </a:p>
          <a:p>
            <a:pPr marL="989013" indent="-7938">
              <a:lnSpc>
                <a:spcPct val="107000"/>
              </a:lnSpc>
              <a:spcAft>
                <a:spcPts val="800"/>
              </a:spcAft>
            </a:pPr>
            <a:r>
              <a:rPr lang="ru-RU" dirty="0">
                <a:latin typeface="Arial Narrow" panose="020B0606020202030204" pitchFamily="34" charset="0"/>
              </a:rPr>
              <a:t>При проверке выяснилось, что Петрова продала 22 кг мокрого сахара из мешка по установленной магазином цене 30 рублей за кг и была оштрафована в соответствии со статьей 14.7 Кодекса об административных правонарушениях на </a:t>
            </a:r>
            <a:r>
              <a:rPr lang="ru-RU" dirty="0" smtClean="0">
                <a:latin typeface="Arial Narrow" panose="020B0606020202030204" pitchFamily="34" charset="0"/>
              </a:rPr>
              <a:t>3000 </a:t>
            </a:r>
            <a:r>
              <a:rPr lang="ru-RU" dirty="0">
                <a:latin typeface="Arial Narrow" panose="020B0606020202030204" pitchFamily="34" charset="0"/>
              </a:rPr>
              <a:t>рублей. Во сколько раз сумма штрафа превысила стоимость обвеса покупателей</a:t>
            </a:r>
            <a:r>
              <a:rPr lang="ru-RU" dirty="0" smtClean="0">
                <a:latin typeface="Arial Narrow" panose="020B0606020202030204" pitchFamily="34" charset="0"/>
              </a:rPr>
              <a:t>?</a:t>
            </a:r>
            <a:endParaRPr lang="ru-RU" dirty="0">
              <a:latin typeface="Arial Narrow" panose="020B0606020202030204" pitchFamily="34" charset="0"/>
            </a:endParaRPr>
          </a:p>
        </p:txBody>
      </p:sp>
    </p:spTree>
    <p:extLst>
      <p:ext uri="{BB962C8B-B14F-4D97-AF65-F5344CB8AC3E}">
        <p14:creationId xmlns:p14="http://schemas.microsoft.com/office/powerpoint/2010/main" val="2477705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400" dirty="0" smtClean="0">
                <a:latin typeface="Calibri Light" panose="020F0302020204030204" pitchFamily="34" charset="0"/>
              </a:rPr>
              <a:t>ОБЕД ДЛЯ ГОСТЕЙ</a:t>
            </a:r>
            <a:endParaRPr lang="ru-RU" sz="2400" dirty="0">
              <a:solidFill>
                <a:schemeClr val="bg1"/>
              </a:solidFill>
              <a:latin typeface="Calibri Light" panose="020F0302020204030204" pitchFamily="34" charset="0"/>
            </a:endParaRPr>
          </a:p>
        </p:txBody>
      </p:sp>
      <p:sp>
        <p:nvSpPr>
          <p:cNvPr id="4" name="Прямоугольник 3"/>
          <p:cNvSpPr/>
          <p:nvPr/>
        </p:nvSpPr>
        <p:spPr>
          <a:xfrm>
            <a:off x="259520" y="980728"/>
            <a:ext cx="8640960" cy="5193601"/>
          </a:xfrm>
          <a:prstGeom prst="rect">
            <a:avLst/>
          </a:prstGeom>
          <a:solidFill>
            <a:schemeClr val="bg1">
              <a:lumMod val="95000"/>
            </a:schemeClr>
          </a:solidFill>
        </p:spPr>
        <p:txBody>
          <a:bodyPr wrap="square">
            <a:spAutoFit/>
          </a:bodyPr>
          <a:lstStyle/>
          <a:p>
            <a:pPr>
              <a:lnSpc>
                <a:spcPct val="107000"/>
              </a:lnSpc>
              <a:spcAft>
                <a:spcPts val="800"/>
              </a:spcAft>
            </a:pPr>
            <a:r>
              <a:rPr lang="ru-RU" sz="1700" b="1" dirty="0">
                <a:latin typeface="Arial Narrow" panose="020B0606020202030204" pitchFamily="34" charset="0"/>
                <a:ea typeface="Calibri" panose="020F0502020204030204" pitchFamily="34" charset="0"/>
                <a:cs typeface="Arial" panose="020B0604020202020204" pitchFamily="34" charset="0"/>
              </a:rPr>
              <a:t>Условие.</a:t>
            </a:r>
            <a:r>
              <a:rPr lang="ru-RU" sz="1700" dirty="0">
                <a:latin typeface="Arial Narrow" panose="020B0606020202030204" pitchFamily="34" charset="0"/>
                <a:ea typeface="Calibri" panose="020F0502020204030204" pitchFamily="34" charset="0"/>
                <a:cs typeface="Arial" panose="020B0604020202020204" pitchFamily="34" charset="0"/>
              </a:rPr>
              <a:t>	</a:t>
            </a:r>
            <a:r>
              <a:rPr lang="ru-RU" sz="1700" dirty="0">
                <a:latin typeface="Arial Narrow" panose="020B0606020202030204" pitchFamily="34" charset="0"/>
              </a:rPr>
              <a:t>Семья готовится встречать гостей. Вместе с членами семьи за обедом соберутся 12 человек. Первым блюдом на обеде будут щи.</a:t>
            </a:r>
          </a:p>
          <a:p>
            <a:pPr>
              <a:lnSpc>
                <a:spcPct val="107000"/>
              </a:lnSpc>
              <a:spcAft>
                <a:spcPts val="800"/>
              </a:spcAft>
            </a:pPr>
            <a:r>
              <a:rPr lang="ru-RU" sz="1700" dirty="0">
                <a:latin typeface="Arial Narrow" panose="020B0606020202030204" pitchFamily="34" charset="0"/>
              </a:rPr>
              <a:t>Для приготовления щей на семью из 4-х человек Людмила Ивановна использует следующие ингредиенты: говядина (350 грамм), картофель (150 грамм), капуста (250 грамм), морковь (50 грамм), лук (60 грамм), сметана (100 грамм), соль, перец, лавровый лист, приправы.</a:t>
            </a:r>
          </a:p>
          <a:p>
            <a:pPr>
              <a:lnSpc>
                <a:spcPct val="107000"/>
              </a:lnSpc>
              <a:spcAft>
                <a:spcPts val="800"/>
              </a:spcAft>
            </a:pPr>
            <a:r>
              <a:rPr lang="ru-RU" sz="1700" dirty="0">
                <a:latin typeface="Arial Narrow" panose="020B0606020202030204" pitchFamily="34" charset="0"/>
              </a:rPr>
              <a:t>Для приготовления щей необходимо купить необходимые продукты в магазине рядом с домом (соль, перец, лавровый лист, приправы покупать не нужно), продукты продаются в развес, упаковками или штуками (например, кочан капусты</a:t>
            </a:r>
            <a:r>
              <a:rPr lang="ru-RU" sz="1700" dirty="0" smtClean="0">
                <a:latin typeface="Arial Narrow" panose="020B0606020202030204" pitchFamily="34" charset="0"/>
              </a:rPr>
              <a:t>):</a:t>
            </a:r>
          </a:p>
          <a:p>
            <a:pPr>
              <a:lnSpc>
                <a:spcPct val="107000"/>
              </a:lnSpc>
              <a:spcAft>
                <a:spcPts val="800"/>
              </a:spcAft>
            </a:pPr>
            <a:endParaRPr lang="ru-RU" sz="1700" dirty="0" smtClean="0">
              <a:latin typeface="Arial Narrow" panose="020B0606020202030204" pitchFamily="34" charset="0"/>
            </a:endParaRPr>
          </a:p>
          <a:p>
            <a:pPr>
              <a:lnSpc>
                <a:spcPct val="107000"/>
              </a:lnSpc>
              <a:spcAft>
                <a:spcPts val="800"/>
              </a:spcAft>
            </a:pPr>
            <a:endParaRPr lang="ru-RU" sz="1700" dirty="0">
              <a:latin typeface="Arial Narrow" panose="020B0606020202030204" pitchFamily="34" charset="0"/>
            </a:endParaRPr>
          </a:p>
          <a:p>
            <a:pPr>
              <a:lnSpc>
                <a:spcPct val="107000"/>
              </a:lnSpc>
              <a:spcAft>
                <a:spcPts val="800"/>
              </a:spcAft>
            </a:pPr>
            <a:endParaRPr lang="ru-RU" sz="1700" dirty="0" smtClean="0">
              <a:latin typeface="Arial Narrow" panose="020B0606020202030204" pitchFamily="34" charset="0"/>
            </a:endParaRPr>
          </a:p>
          <a:p>
            <a:pPr>
              <a:lnSpc>
                <a:spcPct val="107000"/>
              </a:lnSpc>
              <a:spcAft>
                <a:spcPts val="800"/>
              </a:spcAft>
            </a:pPr>
            <a:endParaRPr lang="ru-RU" sz="1700" dirty="0">
              <a:latin typeface="Arial Narrow" panose="020B0606020202030204" pitchFamily="34" charset="0"/>
            </a:endParaRPr>
          </a:p>
          <a:p>
            <a:pPr>
              <a:lnSpc>
                <a:spcPct val="107000"/>
              </a:lnSpc>
              <a:spcAft>
                <a:spcPts val="800"/>
              </a:spcAft>
            </a:pPr>
            <a:endParaRPr lang="ru-RU" sz="1700" dirty="0" smtClean="0">
              <a:latin typeface="Arial Narrow" panose="020B0606020202030204" pitchFamily="34" charset="0"/>
            </a:endParaRPr>
          </a:p>
          <a:p>
            <a:pPr>
              <a:lnSpc>
                <a:spcPct val="107000"/>
              </a:lnSpc>
              <a:spcAft>
                <a:spcPts val="800"/>
              </a:spcAft>
            </a:pPr>
            <a:endParaRPr lang="ru-RU" sz="1700" dirty="0">
              <a:latin typeface="Arial Narrow" panose="020B0606020202030204" pitchFamily="34" charset="0"/>
            </a:endParaRPr>
          </a:p>
          <a:p>
            <a:pPr>
              <a:lnSpc>
                <a:spcPct val="107000"/>
              </a:lnSpc>
              <a:spcAft>
                <a:spcPts val="800"/>
              </a:spcAft>
            </a:pPr>
            <a:r>
              <a:rPr lang="ru-RU" sz="1700" dirty="0" smtClean="0">
                <a:latin typeface="Arial Narrow" panose="020B0606020202030204" pitchFamily="34" charset="0"/>
              </a:rPr>
              <a:t>Определите</a:t>
            </a:r>
            <a:r>
              <a:rPr lang="ru-RU" sz="1700" dirty="0">
                <a:latin typeface="Arial Narrow" panose="020B0606020202030204" pitchFamily="34" charset="0"/>
              </a:rPr>
              <a:t>, </a:t>
            </a:r>
            <a:r>
              <a:rPr lang="ru-RU" sz="1700" dirty="0" smtClean="0">
                <a:latin typeface="Arial Narrow" panose="020B0606020202030204" pitchFamily="34" charset="0"/>
              </a:rPr>
              <a:t>какая </a:t>
            </a:r>
            <a:r>
              <a:rPr lang="ru-RU" sz="1700" dirty="0">
                <a:latin typeface="Arial Narrow" panose="020B0606020202030204" pitchFamily="34" charset="0"/>
              </a:rPr>
              <a:t>сумма денег необходима для </a:t>
            </a:r>
            <a:r>
              <a:rPr lang="ru-RU" sz="1700" dirty="0" smtClean="0">
                <a:latin typeface="Arial Narrow" panose="020B0606020202030204" pitchFamily="34" charset="0"/>
              </a:rPr>
              <a:t>приобретения продуктов.</a:t>
            </a:r>
            <a:endParaRPr lang="ru-RU" sz="1700" dirty="0">
              <a:latin typeface="Arial Narrow" panose="020B060602020203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995278939"/>
              </p:ext>
            </p:extLst>
          </p:nvPr>
        </p:nvGraphicFramePr>
        <p:xfrm>
          <a:off x="395537" y="3573873"/>
          <a:ext cx="8280920" cy="2217928"/>
        </p:xfrm>
        <a:graphic>
          <a:graphicData uri="http://schemas.openxmlformats.org/drawingml/2006/table">
            <a:tbl>
              <a:tblPr firstRow="1" firstCol="1" bandRow="1">
                <a:tableStyleId>{5C22544A-7EE6-4342-B048-85BDC9FD1C3A}</a:tableStyleId>
              </a:tblPr>
              <a:tblGrid>
                <a:gridCol w="590025"/>
                <a:gridCol w="1786238"/>
                <a:gridCol w="2448272"/>
                <a:gridCol w="2160240"/>
                <a:gridCol w="1296145"/>
              </a:tblGrid>
              <a:tr h="0">
                <a:tc>
                  <a:txBody>
                    <a:bodyPr/>
                    <a:lstStyle/>
                    <a:p>
                      <a:pPr marL="0" indent="0" algn="ctr">
                        <a:lnSpc>
                          <a:spcPct val="107000"/>
                        </a:lnSpc>
                        <a:spcAft>
                          <a:spcPts val="0"/>
                        </a:spcAft>
                      </a:pPr>
                      <a:r>
                        <a:rPr lang="ru-RU" sz="1700" dirty="0">
                          <a:effectLst/>
                          <a:latin typeface="Arial Narrow" panose="020B0606020202030204" pitchFamily="34" charset="0"/>
                        </a:rPr>
                        <a:t> </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ctr">
                        <a:lnSpc>
                          <a:spcPct val="107000"/>
                        </a:lnSpc>
                        <a:spcAft>
                          <a:spcPts val="0"/>
                        </a:spcAft>
                      </a:pPr>
                      <a:r>
                        <a:rPr lang="ru-RU" sz="1700" dirty="0">
                          <a:effectLst/>
                          <a:latin typeface="Arial Narrow" panose="020B0606020202030204" pitchFamily="34" charset="0"/>
                        </a:rPr>
                        <a:t>Продукт</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ctr">
                        <a:lnSpc>
                          <a:spcPct val="107000"/>
                        </a:lnSpc>
                        <a:spcAft>
                          <a:spcPts val="0"/>
                        </a:spcAft>
                      </a:pPr>
                      <a:r>
                        <a:rPr lang="ru-RU" sz="1700" dirty="0">
                          <a:effectLst/>
                          <a:latin typeface="Arial Narrow" panose="020B0606020202030204" pitchFamily="34" charset="0"/>
                        </a:rPr>
                        <a:t>Продажа в развес, упаковками или штуками</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ctr">
                        <a:lnSpc>
                          <a:spcPct val="107000"/>
                        </a:lnSpc>
                        <a:spcAft>
                          <a:spcPts val="0"/>
                        </a:spcAft>
                      </a:pPr>
                      <a:r>
                        <a:rPr lang="ru-RU" sz="1700" dirty="0">
                          <a:effectLst/>
                          <a:latin typeface="Arial Narrow" panose="020B0606020202030204" pitchFamily="34" charset="0"/>
                        </a:rPr>
                        <a:t>Вес продукта в упаковке (за штуку), кг</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ctr">
                        <a:lnSpc>
                          <a:spcPct val="107000"/>
                        </a:lnSpc>
                        <a:spcAft>
                          <a:spcPts val="0"/>
                        </a:spcAft>
                      </a:pPr>
                      <a:r>
                        <a:rPr lang="ru-RU" sz="1700" dirty="0">
                          <a:effectLst/>
                          <a:latin typeface="Arial Narrow" panose="020B0606020202030204" pitchFamily="34" charset="0"/>
                        </a:rPr>
                        <a:t>Цена за кг, руб.</a:t>
                      </a:r>
                      <a:endParaRPr lang="ru-RU" sz="1700" dirty="0">
                        <a:effectLst/>
                        <a:latin typeface="Arial Narrow" panose="020B0606020202030204" pitchFamily="34" charset="0"/>
                        <a:ea typeface="Calibri"/>
                        <a:cs typeface="Arial"/>
                      </a:endParaRPr>
                    </a:p>
                  </a:txBody>
                  <a:tcPr marL="68580" marR="68580" marT="0" marB="0"/>
                </a:tc>
              </a:tr>
              <a:tr h="0">
                <a:tc>
                  <a:txBody>
                    <a:bodyPr/>
                    <a:lstStyle/>
                    <a:p>
                      <a:pPr marL="0" indent="0">
                        <a:lnSpc>
                          <a:spcPct val="107000"/>
                        </a:lnSpc>
                        <a:spcAft>
                          <a:spcPts val="0"/>
                        </a:spcAft>
                      </a:pPr>
                      <a:r>
                        <a:rPr lang="ru-RU" sz="1700" dirty="0">
                          <a:effectLst/>
                          <a:latin typeface="Arial Narrow" panose="020B0606020202030204" pitchFamily="34" charset="0"/>
                        </a:rPr>
                        <a:t>1.</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dirty="0">
                          <a:effectLst/>
                          <a:latin typeface="Arial Narrow" panose="020B0606020202030204" pitchFamily="34" charset="0"/>
                        </a:rPr>
                        <a:t>Мясо (говядина)</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dirty="0">
                          <a:effectLst/>
                          <a:latin typeface="Arial Narrow" panose="020B0606020202030204" pitchFamily="34" charset="0"/>
                        </a:rPr>
                        <a:t>На вес</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ctr">
                        <a:lnSpc>
                          <a:spcPct val="107000"/>
                        </a:lnSpc>
                        <a:spcAft>
                          <a:spcPts val="0"/>
                        </a:spcAft>
                      </a:pPr>
                      <a:r>
                        <a:rPr lang="ru-RU" sz="1700">
                          <a:effectLst/>
                          <a:latin typeface="Arial Narrow" panose="020B0606020202030204" pitchFamily="34" charset="0"/>
                        </a:rPr>
                        <a:t>‑</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a:effectLst/>
                          <a:latin typeface="Arial Narrow" panose="020B0606020202030204" pitchFamily="34" charset="0"/>
                        </a:rPr>
                        <a:t>500</a:t>
                      </a:r>
                      <a:endParaRPr lang="ru-RU" sz="1700">
                        <a:effectLst/>
                        <a:latin typeface="Arial Narrow" panose="020B0606020202030204" pitchFamily="34" charset="0"/>
                        <a:ea typeface="Calibri"/>
                        <a:cs typeface="Arial"/>
                      </a:endParaRPr>
                    </a:p>
                  </a:txBody>
                  <a:tcPr marL="68580" marR="68580" marT="0" marB="0"/>
                </a:tc>
              </a:tr>
              <a:tr h="0">
                <a:tc>
                  <a:txBody>
                    <a:bodyPr/>
                    <a:lstStyle/>
                    <a:p>
                      <a:pPr marL="0" indent="0">
                        <a:lnSpc>
                          <a:spcPct val="107000"/>
                        </a:lnSpc>
                        <a:spcAft>
                          <a:spcPts val="0"/>
                        </a:spcAft>
                      </a:pPr>
                      <a:r>
                        <a:rPr lang="ru-RU" sz="1700" dirty="0">
                          <a:effectLst/>
                          <a:latin typeface="Arial Narrow" panose="020B0606020202030204" pitchFamily="34" charset="0"/>
                        </a:rPr>
                        <a:t>2.</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a:effectLst/>
                          <a:latin typeface="Arial Narrow" panose="020B0606020202030204" pitchFamily="34" charset="0"/>
                        </a:rPr>
                        <a:t>Картофель</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dirty="0">
                          <a:effectLst/>
                          <a:latin typeface="Arial Narrow" panose="020B0606020202030204" pitchFamily="34" charset="0"/>
                        </a:rPr>
                        <a:t>Упаковка</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dirty="0">
                          <a:effectLst/>
                          <a:latin typeface="Arial Narrow" panose="020B0606020202030204" pitchFamily="34" charset="0"/>
                        </a:rPr>
                        <a:t>2,5</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a:effectLst/>
                          <a:latin typeface="Arial Narrow" panose="020B0606020202030204" pitchFamily="34" charset="0"/>
                        </a:rPr>
                        <a:t>26</a:t>
                      </a:r>
                      <a:endParaRPr lang="ru-RU" sz="1700">
                        <a:effectLst/>
                        <a:latin typeface="Arial Narrow" panose="020B0606020202030204" pitchFamily="34" charset="0"/>
                        <a:ea typeface="Calibri"/>
                        <a:cs typeface="Arial"/>
                      </a:endParaRPr>
                    </a:p>
                  </a:txBody>
                  <a:tcPr marL="68580" marR="68580" marT="0" marB="0"/>
                </a:tc>
              </a:tr>
              <a:tr h="0">
                <a:tc>
                  <a:txBody>
                    <a:bodyPr/>
                    <a:lstStyle/>
                    <a:p>
                      <a:pPr marL="0" indent="0">
                        <a:lnSpc>
                          <a:spcPct val="107000"/>
                        </a:lnSpc>
                        <a:spcAft>
                          <a:spcPts val="0"/>
                        </a:spcAft>
                      </a:pPr>
                      <a:r>
                        <a:rPr lang="ru-RU" sz="1700" dirty="0">
                          <a:effectLst/>
                          <a:latin typeface="Arial Narrow" panose="020B0606020202030204" pitchFamily="34" charset="0"/>
                        </a:rPr>
                        <a:t>3.</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a:effectLst/>
                          <a:latin typeface="Arial Narrow" panose="020B0606020202030204" pitchFamily="34" charset="0"/>
                        </a:rPr>
                        <a:t>Капуста</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a:effectLst/>
                          <a:latin typeface="Arial Narrow" panose="020B0606020202030204" pitchFamily="34" charset="0"/>
                        </a:rPr>
                        <a:t>Кочан</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dirty="0">
                          <a:effectLst/>
                          <a:latin typeface="Arial Narrow" panose="020B0606020202030204" pitchFamily="34" charset="0"/>
                        </a:rPr>
                        <a:t>Не менее 1,5</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a:effectLst/>
                          <a:latin typeface="Arial Narrow" panose="020B0606020202030204" pitchFamily="34" charset="0"/>
                        </a:rPr>
                        <a:t>24</a:t>
                      </a:r>
                      <a:endParaRPr lang="ru-RU" sz="1700">
                        <a:effectLst/>
                        <a:latin typeface="Arial Narrow" panose="020B0606020202030204" pitchFamily="34" charset="0"/>
                        <a:ea typeface="Calibri"/>
                        <a:cs typeface="Arial"/>
                      </a:endParaRPr>
                    </a:p>
                  </a:txBody>
                  <a:tcPr marL="68580" marR="68580" marT="0" marB="0"/>
                </a:tc>
              </a:tr>
              <a:tr h="0">
                <a:tc>
                  <a:txBody>
                    <a:bodyPr/>
                    <a:lstStyle/>
                    <a:p>
                      <a:pPr marL="0" indent="0">
                        <a:lnSpc>
                          <a:spcPct val="107000"/>
                        </a:lnSpc>
                        <a:spcAft>
                          <a:spcPts val="0"/>
                        </a:spcAft>
                      </a:pPr>
                      <a:r>
                        <a:rPr lang="ru-RU" sz="1700" dirty="0">
                          <a:effectLst/>
                          <a:latin typeface="Arial Narrow" panose="020B0606020202030204" pitchFamily="34" charset="0"/>
                        </a:rPr>
                        <a:t>4.</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a:effectLst/>
                          <a:latin typeface="Arial Narrow" panose="020B0606020202030204" pitchFamily="34" charset="0"/>
                        </a:rPr>
                        <a:t>Морковь</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dirty="0">
                          <a:effectLst/>
                          <a:latin typeface="Arial Narrow" panose="020B0606020202030204" pitchFamily="34" charset="0"/>
                        </a:rPr>
                        <a:t>Штука</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dirty="0">
                          <a:effectLst/>
                          <a:latin typeface="Arial Narrow" panose="020B0606020202030204" pitchFamily="34" charset="0"/>
                        </a:rPr>
                        <a:t>Не менее 0,12</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dirty="0">
                          <a:effectLst/>
                          <a:latin typeface="Arial Narrow" panose="020B0606020202030204" pitchFamily="34" charset="0"/>
                        </a:rPr>
                        <a:t>55</a:t>
                      </a:r>
                      <a:endParaRPr lang="ru-RU" sz="1700" dirty="0">
                        <a:effectLst/>
                        <a:latin typeface="Arial Narrow" panose="020B0606020202030204" pitchFamily="34" charset="0"/>
                        <a:ea typeface="Calibri"/>
                        <a:cs typeface="Arial"/>
                      </a:endParaRPr>
                    </a:p>
                  </a:txBody>
                  <a:tcPr marL="68580" marR="68580" marT="0" marB="0"/>
                </a:tc>
              </a:tr>
              <a:tr h="0">
                <a:tc>
                  <a:txBody>
                    <a:bodyPr/>
                    <a:lstStyle/>
                    <a:p>
                      <a:pPr marL="0" indent="0">
                        <a:lnSpc>
                          <a:spcPct val="107000"/>
                        </a:lnSpc>
                        <a:spcAft>
                          <a:spcPts val="0"/>
                        </a:spcAft>
                      </a:pPr>
                      <a:r>
                        <a:rPr lang="ru-RU" sz="1700" dirty="0">
                          <a:effectLst/>
                          <a:latin typeface="Arial Narrow" panose="020B0606020202030204" pitchFamily="34" charset="0"/>
                        </a:rPr>
                        <a:t>5.</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a:effectLst/>
                          <a:latin typeface="Arial Narrow" panose="020B0606020202030204" pitchFamily="34" charset="0"/>
                        </a:rPr>
                        <a:t>Лук</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a:effectLst/>
                          <a:latin typeface="Arial Narrow" panose="020B0606020202030204" pitchFamily="34" charset="0"/>
                        </a:rPr>
                        <a:t>Упаковка</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a:effectLst/>
                          <a:latin typeface="Arial Narrow" panose="020B0606020202030204" pitchFamily="34" charset="0"/>
                        </a:rPr>
                        <a:t>1,0</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dirty="0">
                          <a:effectLst/>
                          <a:latin typeface="Arial Narrow" panose="020B0606020202030204" pitchFamily="34" charset="0"/>
                        </a:rPr>
                        <a:t>40</a:t>
                      </a:r>
                      <a:endParaRPr lang="ru-RU" sz="1700" dirty="0">
                        <a:effectLst/>
                        <a:latin typeface="Arial Narrow" panose="020B0606020202030204" pitchFamily="34" charset="0"/>
                        <a:ea typeface="Calibri"/>
                        <a:cs typeface="Arial"/>
                      </a:endParaRPr>
                    </a:p>
                  </a:txBody>
                  <a:tcPr marL="68580" marR="68580" marT="0" marB="0"/>
                </a:tc>
              </a:tr>
              <a:tr h="0">
                <a:tc>
                  <a:txBody>
                    <a:bodyPr/>
                    <a:lstStyle/>
                    <a:p>
                      <a:pPr marL="0" indent="0">
                        <a:lnSpc>
                          <a:spcPct val="107000"/>
                        </a:lnSpc>
                        <a:spcAft>
                          <a:spcPts val="0"/>
                        </a:spcAft>
                      </a:pPr>
                      <a:r>
                        <a:rPr lang="ru-RU" sz="1700" dirty="0">
                          <a:effectLst/>
                          <a:latin typeface="Arial Narrow" panose="020B0606020202030204" pitchFamily="34" charset="0"/>
                        </a:rPr>
                        <a:t>6.</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a:effectLst/>
                          <a:latin typeface="Arial Narrow" panose="020B0606020202030204" pitchFamily="34" charset="0"/>
                        </a:rPr>
                        <a:t>Сметана</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nSpc>
                          <a:spcPct val="107000"/>
                        </a:lnSpc>
                        <a:spcAft>
                          <a:spcPts val="0"/>
                        </a:spcAft>
                      </a:pPr>
                      <a:r>
                        <a:rPr lang="ru-RU" sz="1700" dirty="0">
                          <a:effectLst/>
                          <a:latin typeface="Arial Narrow" panose="020B0606020202030204" pitchFamily="34" charset="0"/>
                        </a:rPr>
                        <a:t>Упаковка</a:t>
                      </a:r>
                      <a:endParaRPr lang="ru-RU" sz="1700" dirty="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a:effectLst/>
                          <a:latin typeface="Arial Narrow" panose="020B0606020202030204" pitchFamily="34" charset="0"/>
                        </a:rPr>
                        <a:t>0,2</a:t>
                      </a:r>
                      <a:endParaRPr lang="ru-RU" sz="1700">
                        <a:effectLst/>
                        <a:latin typeface="Arial Narrow" panose="020B0606020202030204" pitchFamily="34" charset="0"/>
                        <a:ea typeface="Calibri"/>
                        <a:cs typeface="Arial"/>
                      </a:endParaRPr>
                    </a:p>
                  </a:txBody>
                  <a:tcPr marL="68580" marR="68580" marT="0" marB="0"/>
                </a:tc>
                <a:tc>
                  <a:txBody>
                    <a:bodyPr/>
                    <a:lstStyle/>
                    <a:p>
                      <a:pPr marL="0" indent="0" algn="r">
                        <a:lnSpc>
                          <a:spcPct val="107000"/>
                        </a:lnSpc>
                        <a:spcAft>
                          <a:spcPts val="0"/>
                        </a:spcAft>
                      </a:pPr>
                      <a:r>
                        <a:rPr lang="ru-RU" sz="1700" dirty="0">
                          <a:effectLst/>
                          <a:latin typeface="Arial Narrow" panose="020B0606020202030204" pitchFamily="34" charset="0"/>
                        </a:rPr>
                        <a:t>225</a:t>
                      </a:r>
                      <a:endParaRPr lang="ru-RU" sz="1700" dirty="0">
                        <a:effectLst/>
                        <a:latin typeface="Arial Narrow" panose="020B0606020202030204" pitchFamily="34" charset="0"/>
                        <a:ea typeface="Calibri"/>
                        <a:cs typeface="Arial"/>
                      </a:endParaRPr>
                    </a:p>
                  </a:txBody>
                  <a:tcPr marL="68580" marR="68580" marT="0" marB="0"/>
                </a:tc>
              </a:tr>
            </a:tbl>
          </a:graphicData>
        </a:graphic>
      </p:graphicFrame>
    </p:spTree>
    <p:extLst>
      <p:ext uri="{BB962C8B-B14F-4D97-AF65-F5344CB8AC3E}">
        <p14:creationId xmlns:p14="http://schemas.microsoft.com/office/powerpoint/2010/main" val="88487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400" dirty="0" smtClean="0">
                <a:latin typeface="Calibri Light" panose="020F0302020204030204" pitchFamily="34" charset="0"/>
              </a:rPr>
              <a:t>ОБЕД ДЛЯ ГОСТЕЙ</a:t>
            </a:r>
            <a:endParaRPr lang="ru-RU" sz="2400" dirty="0">
              <a:solidFill>
                <a:schemeClr val="bg1"/>
              </a:solidFill>
              <a:latin typeface="Calibri Light" panose="020F0302020204030204" pitchFamily="34" charset="0"/>
            </a:endParaRPr>
          </a:p>
        </p:txBody>
      </p:sp>
      <p:sp>
        <p:nvSpPr>
          <p:cNvPr id="4" name="Прямоугольник 3"/>
          <p:cNvSpPr/>
          <p:nvPr/>
        </p:nvSpPr>
        <p:spPr>
          <a:xfrm>
            <a:off x="259520" y="980728"/>
            <a:ext cx="8776976" cy="5586145"/>
          </a:xfrm>
          <a:prstGeom prst="rect">
            <a:avLst/>
          </a:prstGeom>
          <a:solidFill>
            <a:schemeClr val="bg1">
              <a:lumMod val="95000"/>
            </a:schemeClr>
          </a:solidFill>
        </p:spPr>
        <p:txBody>
          <a:bodyPr wrap="square">
            <a:spAutoFit/>
          </a:bodyPr>
          <a:lstStyle/>
          <a:p>
            <a:r>
              <a:rPr lang="ru-RU" sz="1700" b="1" dirty="0">
                <a:latin typeface="Arial Narrow" panose="020B0606020202030204" pitchFamily="34" charset="0"/>
                <a:ea typeface="Calibri" panose="020F0502020204030204" pitchFamily="34" charset="0"/>
                <a:cs typeface="Arial" panose="020B0604020202020204" pitchFamily="34" charset="0"/>
              </a:rPr>
              <a:t>Решение</a:t>
            </a:r>
            <a:r>
              <a:rPr lang="ru-RU" sz="1700" dirty="0" smtClean="0">
                <a:latin typeface="Arial Narrow" panose="020B0606020202030204" pitchFamily="34" charset="0"/>
                <a:ea typeface="Calibri" panose="020F0502020204030204" pitchFamily="34" charset="0"/>
                <a:cs typeface="Arial" panose="020B0604020202020204" pitchFamily="34" charset="0"/>
              </a:rPr>
              <a:t>:</a:t>
            </a:r>
          </a:p>
          <a:p>
            <a:endParaRPr lang="ru-RU" sz="1700" dirty="0">
              <a:latin typeface="Arial Narrow" panose="020B0606020202030204" pitchFamily="34" charset="0"/>
              <a:ea typeface="Calibri" panose="020F0502020204030204" pitchFamily="34" charset="0"/>
              <a:cs typeface="Arial" panose="020B0604020202020204" pitchFamily="34" charset="0"/>
            </a:endParaRPr>
          </a:p>
          <a:p>
            <a:pPr marL="342900" indent="-342900">
              <a:buFont typeface="+mj-lt"/>
              <a:buAutoNum type="arabicPeriod"/>
            </a:pPr>
            <a:r>
              <a:rPr lang="ru-RU" sz="1700" dirty="0" smtClean="0">
                <a:latin typeface="Arial Narrow" panose="020B0606020202030204" pitchFamily="34" charset="0"/>
                <a:ea typeface="Calibri" panose="020F0502020204030204" pitchFamily="34" charset="0"/>
                <a:cs typeface="Arial" panose="020B0604020202020204" pitchFamily="34" charset="0"/>
              </a:rPr>
              <a:t>Рассчитаем</a:t>
            </a:r>
            <a:r>
              <a:rPr lang="ru-RU" sz="1700" dirty="0">
                <a:latin typeface="Arial Narrow" panose="020B0606020202030204" pitchFamily="34" charset="0"/>
                <a:ea typeface="Calibri" panose="020F0502020204030204" pitchFamily="34" charset="0"/>
                <a:cs typeface="Arial" panose="020B0604020202020204" pitchFamily="34" charset="0"/>
              </a:rPr>
              <a:t>, какое количество продуктов необходимо для приготовления щей на 12 человек</a:t>
            </a:r>
          </a:p>
          <a:p>
            <a:pPr marL="342900" indent="-342900">
              <a:buFont typeface="+mj-lt"/>
              <a:buAutoNum type="arabicPeriod"/>
            </a:pPr>
            <a:r>
              <a:rPr lang="ru-RU" sz="1700" dirty="0" smtClean="0">
                <a:latin typeface="Arial Narrow" panose="020B0606020202030204" pitchFamily="34" charset="0"/>
                <a:ea typeface="Calibri" panose="020F0502020204030204" pitchFamily="34" charset="0"/>
                <a:cs typeface="Arial" panose="020B0604020202020204" pitchFamily="34" charset="0"/>
              </a:rPr>
              <a:t>Определим </a:t>
            </a:r>
            <a:r>
              <a:rPr lang="ru-RU" sz="1700" dirty="0">
                <a:latin typeface="Arial Narrow" panose="020B0606020202030204" pitchFamily="34" charset="0"/>
                <a:ea typeface="Calibri" panose="020F0502020204030204" pitchFamily="34" charset="0"/>
                <a:cs typeface="Arial" panose="020B0604020202020204" pitchFamily="34" charset="0"/>
              </a:rPr>
              <a:t>количество закупки продукта в кг, сравнив необходимое количество продукта с весом </a:t>
            </a:r>
            <a:r>
              <a:rPr lang="ru-RU" sz="1700" dirty="0" smtClean="0">
                <a:latin typeface="Arial Narrow" panose="020B0606020202030204" pitchFamily="34" charset="0"/>
                <a:ea typeface="Calibri" panose="020F0502020204030204" pitchFamily="34" charset="0"/>
                <a:cs typeface="Arial" panose="020B0604020202020204" pitchFamily="34" charset="0"/>
              </a:rPr>
              <a:t>упаковки </a:t>
            </a:r>
            <a:r>
              <a:rPr lang="ru-RU" sz="1700" dirty="0">
                <a:latin typeface="Arial Narrow" panose="020B0606020202030204" pitchFamily="34" charset="0"/>
                <a:ea typeface="Calibri" panose="020F0502020204030204" pitchFamily="34" charset="0"/>
                <a:cs typeface="Arial" panose="020B0604020202020204" pitchFamily="34" charset="0"/>
              </a:rPr>
              <a:t>или штуки</a:t>
            </a:r>
          </a:p>
          <a:p>
            <a:pPr marL="342900" indent="-342900">
              <a:buFont typeface="+mj-lt"/>
              <a:buAutoNum type="arabicPeriod"/>
            </a:pPr>
            <a:r>
              <a:rPr lang="ru-RU" sz="1700" dirty="0" smtClean="0">
                <a:latin typeface="Arial Narrow" panose="020B0606020202030204" pitchFamily="34" charset="0"/>
                <a:ea typeface="Calibri" panose="020F0502020204030204" pitchFamily="34" charset="0"/>
                <a:cs typeface="Arial" panose="020B0604020202020204" pitchFamily="34" charset="0"/>
              </a:rPr>
              <a:t>Рассчитаем </a:t>
            </a:r>
            <a:r>
              <a:rPr lang="ru-RU" sz="1700" dirty="0">
                <a:latin typeface="Arial Narrow" panose="020B0606020202030204" pitchFamily="34" charset="0"/>
                <a:ea typeface="Calibri" panose="020F0502020204030204" pitchFamily="34" charset="0"/>
                <a:cs typeface="Arial" panose="020B0604020202020204" pitchFamily="34" charset="0"/>
              </a:rPr>
              <a:t>стоимость закупки каждого продукта, умножив закупаемое количество в кг на цену.</a:t>
            </a:r>
          </a:p>
          <a:p>
            <a:pPr marL="342900" indent="-342900">
              <a:buFont typeface="+mj-lt"/>
              <a:buAutoNum type="arabicPeriod"/>
            </a:pPr>
            <a:r>
              <a:rPr lang="ru-RU" sz="1700" dirty="0" smtClean="0">
                <a:latin typeface="Arial Narrow" panose="020B0606020202030204" pitchFamily="34" charset="0"/>
                <a:ea typeface="Calibri" panose="020F0502020204030204" pitchFamily="34" charset="0"/>
                <a:cs typeface="Arial" panose="020B0604020202020204" pitchFamily="34" charset="0"/>
              </a:rPr>
              <a:t>Сложим </a:t>
            </a:r>
            <a:r>
              <a:rPr lang="ru-RU" sz="1700" dirty="0">
                <a:latin typeface="Arial Narrow" panose="020B0606020202030204" pitchFamily="34" charset="0"/>
                <a:ea typeface="Calibri" panose="020F0502020204030204" pitchFamily="34" charset="0"/>
                <a:cs typeface="Arial" panose="020B0604020202020204" pitchFamily="34" charset="0"/>
              </a:rPr>
              <a:t>стоимость всех закупаемых продуктов.</a:t>
            </a:r>
          </a:p>
          <a:p>
            <a:r>
              <a:rPr lang="ru-RU" sz="1700" dirty="0">
                <a:latin typeface="Arial Narrow" panose="020B0606020202030204" pitchFamily="34" charset="0"/>
                <a:ea typeface="Calibri" panose="020F0502020204030204" pitchFamily="34" charset="0"/>
                <a:cs typeface="Arial" panose="020B0604020202020204" pitchFamily="34" charset="0"/>
              </a:rPr>
              <a:t>	</a:t>
            </a:r>
            <a:endParaRPr lang="ru-RU" sz="1700" dirty="0" smtClean="0">
              <a:latin typeface="Arial Narrow" panose="020B0606020202030204" pitchFamily="34" charset="0"/>
              <a:ea typeface="Calibri" panose="020F0502020204030204" pitchFamily="34" charset="0"/>
              <a:cs typeface="Arial" panose="020B0604020202020204" pitchFamily="34" charset="0"/>
            </a:endParaRPr>
          </a:p>
          <a:p>
            <a:endParaRPr lang="ru-RU" sz="1700" dirty="0">
              <a:latin typeface="Arial Narrow" panose="020B0606020202030204" pitchFamily="34" charset="0"/>
              <a:ea typeface="Calibri" panose="020F0502020204030204" pitchFamily="34" charset="0"/>
              <a:cs typeface="Arial" panose="020B0604020202020204" pitchFamily="34" charset="0"/>
            </a:endParaRPr>
          </a:p>
          <a:p>
            <a:endParaRPr lang="ru-RU" sz="1700" dirty="0" smtClean="0">
              <a:latin typeface="Arial Narrow" panose="020B0606020202030204" pitchFamily="34" charset="0"/>
              <a:ea typeface="Calibri" panose="020F0502020204030204" pitchFamily="34" charset="0"/>
              <a:cs typeface="Arial" panose="020B0604020202020204" pitchFamily="34" charset="0"/>
            </a:endParaRPr>
          </a:p>
          <a:p>
            <a:endParaRPr lang="ru-RU" sz="1700" dirty="0">
              <a:latin typeface="Arial Narrow" panose="020B0606020202030204" pitchFamily="34" charset="0"/>
              <a:ea typeface="Calibri" panose="020F0502020204030204" pitchFamily="34" charset="0"/>
              <a:cs typeface="Arial" panose="020B0604020202020204" pitchFamily="34" charset="0"/>
            </a:endParaRPr>
          </a:p>
          <a:p>
            <a:endParaRPr lang="ru-RU" sz="1700" dirty="0" smtClean="0">
              <a:latin typeface="Arial Narrow" panose="020B0606020202030204" pitchFamily="34" charset="0"/>
              <a:ea typeface="Calibri" panose="020F0502020204030204" pitchFamily="34" charset="0"/>
              <a:cs typeface="Arial" panose="020B0604020202020204" pitchFamily="34" charset="0"/>
            </a:endParaRPr>
          </a:p>
          <a:p>
            <a:endParaRPr lang="ru-RU" sz="1700" dirty="0">
              <a:latin typeface="Arial Narrow" panose="020B0606020202030204" pitchFamily="34" charset="0"/>
              <a:ea typeface="Calibri" panose="020F0502020204030204" pitchFamily="34" charset="0"/>
              <a:cs typeface="Arial" panose="020B0604020202020204" pitchFamily="34" charset="0"/>
            </a:endParaRPr>
          </a:p>
          <a:p>
            <a:endParaRPr lang="ru-RU" sz="1700" dirty="0" smtClean="0">
              <a:latin typeface="Arial Narrow" panose="020B0606020202030204" pitchFamily="34" charset="0"/>
              <a:ea typeface="Calibri" panose="020F0502020204030204" pitchFamily="34" charset="0"/>
              <a:cs typeface="Arial" panose="020B0604020202020204" pitchFamily="34" charset="0"/>
            </a:endParaRPr>
          </a:p>
          <a:p>
            <a:endParaRPr lang="ru-RU" sz="1700" dirty="0">
              <a:latin typeface="Arial Narrow" panose="020B0606020202030204" pitchFamily="34" charset="0"/>
              <a:ea typeface="Calibri" panose="020F0502020204030204" pitchFamily="34" charset="0"/>
              <a:cs typeface="Arial" panose="020B0604020202020204" pitchFamily="34" charset="0"/>
            </a:endParaRPr>
          </a:p>
          <a:p>
            <a:endParaRPr lang="ru-RU" sz="1700" dirty="0" smtClean="0">
              <a:latin typeface="Arial Narrow" panose="020B0606020202030204" pitchFamily="34" charset="0"/>
              <a:ea typeface="Calibri" panose="020F0502020204030204" pitchFamily="34" charset="0"/>
              <a:cs typeface="Arial" panose="020B0604020202020204" pitchFamily="34" charset="0"/>
            </a:endParaRPr>
          </a:p>
          <a:p>
            <a:endParaRPr lang="ru-RU" sz="1700" dirty="0">
              <a:latin typeface="Arial Narrow" panose="020B0606020202030204" pitchFamily="34" charset="0"/>
              <a:ea typeface="Calibri" panose="020F0502020204030204" pitchFamily="34" charset="0"/>
              <a:cs typeface="Arial" panose="020B0604020202020204" pitchFamily="34" charset="0"/>
            </a:endParaRPr>
          </a:p>
          <a:p>
            <a:endParaRPr lang="ru-RU" sz="1700" dirty="0" smtClean="0">
              <a:latin typeface="Arial Narrow" panose="020B0606020202030204" pitchFamily="34" charset="0"/>
              <a:ea typeface="Calibri" panose="020F0502020204030204" pitchFamily="34" charset="0"/>
              <a:cs typeface="Arial" panose="020B0604020202020204" pitchFamily="34" charset="0"/>
            </a:endParaRPr>
          </a:p>
          <a:p>
            <a:endParaRPr lang="ru-RU" sz="1700" dirty="0">
              <a:latin typeface="Arial Narrow" panose="020B0606020202030204" pitchFamily="34" charset="0"/>
              <a:ea typeface="Calibri" panose="020F0502020204030204" pitchFamily="34" charset="0"/>
              <a:cs typeface="Arial" panose="020B0604020202020204" pitchFamily="34" charset="0"/>
            </a:endParaRPr>
          </a:p>
          <a:p>
            <a:endParaRPr lang="ru-RU" sz="1700" dirty="0">
              <a:latin typeface="Arial Narrow" panose="020B0606020202030204" pitchFamily="34" charset="0"/>
              <a:ea typeface="Calibri" panose="020F0502020204030204" pitchFamily="34" charset="0"/>
              <a:cs typeface="Arial" panose="020B0604020202020204" pitchFamily="34" charset="0"/>
            </a:endParaRPr>
          </a:p>
          <a:p>
            <a:r>
              <a:rPr lang="ru-RU" sz="1700" b="1" dirty="0">
                <a:latin typeface="Arial Narrow" panose="020B0606020202030204" pitchFamily="34" charset="0"/>
                <a:ea typeface="Calibri" panose="020F0502020204030204" pitchFamily="34" charset="0"/>
                <a:cs typeface="Arial" panose="020B0604020202020204" pitchFamily="34" charset="0"/>
              </a:rPr>
              <a:t>Ответ:</a:t>
            </a:r>
            <a:r>
              <a:rPr lang="ru-RU" sz="1700" dirty="0">
                <a:latin typeface="Arial Narrow" panose="020B0606020202030204" pitchFamily="34" charset="0"/>
                <a:ea typeface="Calibri" panose="020F0502020204030204" pitchFamily="34" charset="0"/>
                <a:cs typeface="Arial" panose="020B0604020202020204" pitchFamily="34" charset="0"/>
              </a:rPr>
              <a:t>	</a:t>
            </a:r>
            <a:r>
              <a:rPr lang="ru-RU" sz="1700" dirty="0" smtClean="0">
                <a:latin typeface="Arial Narrow" panose="020B0606020202030204" pitchFamily="34" charset="0"/>
                <a:ea typeface="Calibri" panose="020F0502020204030204" pitchFamily="34" charset="0"/>
                <a:cs typeface="Arial" panose="020B0604020202020204" pitchFamily="34" charset="0"/>
              </a:rPr>
              <a:t>769,2 </a:t>
            </a:r>
            <a:r>
              <a:rPr lang="ru-RU" sz="1700" dirty="0">
                <a:latin typeface="Arial Narrow" panose="020B0606020202030204" pitchFamily="34" charset="0"/>
                <a:ea typeface="Calibri" panose="020F0502020204030204" pitchFamily="34" charset="0"/>
                <a:cs typeface="Arial" panose="020B0604020202020204" pitchFamily="34" charset="0"/>
              </a:rPr>
              <a:t>рубля.</a:t>
            </a:r>
          </a:p>
        </p:txBody>
      </p:sp>
      <p:graphicFrame>
        <p:nvGraphicFramePr>
          <p:cNvPr id="6" name="Таблица 5"/>
          <p:cNvGraphicFramePr>
            <a:graphicFrameLocks noGrp="1"/>
          </p:cNvGraphicFramePr>
          <p:nvPr>
            <p:extLst>
              <p:ext uri="{D42A27DB-BD31-4B8C-83A1-F6EECF244321}">
                <p14:modId xmlns:p14="http://schemas.microsoft.com/office/powerpoint/2010/main" val="859367811"/>
              </p:ext>
            </p:extLst>
          </p:nvPr>
        </p:nvGraphicFramePr>
        <p:xfrm>
          <a:off x="323526" y="3120356"/>
          <a:ext cx="8576954" cy="2958846"/>
        </p:xfrm>
        <a:graphic>
          <a:graphicData uri="http://schemas.openxmlformats.org/drawingml/2006/table">
            <a:tbl>
              <a:tblPr firstRow="1" firstCol="1" bandRow="1">
                <a:tableStyleId>{5C22544A-7EE6-4342-B048-85BDC9FD1C3A}</a:tableStyleId>
              </a:tblPr>
              <a:tblGrid>
                <a:gridCol w="578950"/>
                <a:gridCol w="1372482"/>
                <a:gridCol w="1657177"/>
                <a:gridCol w="1656115"/>
                <a:gridCol w="1656115"/>
                <a:gridCol w="1656115"/>
              </a:tblGrid>
              <a:tr h="432049">
                <a:tc>
                  <a:txBody>
                    <a:bodyPr/>
                    <a:lstStyle/>
                    <a:p>
                      <a:pPr marL="630555" indent="-630555" algn="ctr">
                        <a:lnSpc>
                          <a:spcPct val="107000"/>
                        </a:lnSpc>
                        <a:spcAft>
                          <a:spcPts val="0"/>
                        </a:spcAft>
                      </a:pPr>
                      <a:r>
                        <a:rPr lang="ru-RU" sz="1700" dirty="0">
                          <a:effectLst/>
                          <a:latin typeface="Arial Narrow" panose="020B0606020202030204" pitchFamily="34" charset="0"/>
                        </a:rPr>
                        <a:t> </a:t>
                      </a:r>
                      <a:endParaRPr lang="ru-RU" sz="1700" dirty="0">
                        <a:effectLst/>
                        <a:latin typeface="Arial Narrow" panose="020B0606020202030204" pitchFamily="34" charset="0"/>
                        <a:ea typeface="Calibri"/>
                        <a:cs typeface="Arial"/>
                      </a:endParaRPr>
                    </a:p>
                  </a:txBody>
                  <a:tcPr marL="63440" marR="63440" marT="0" marB="0"/>
                </a:tc>
                <a:tc>
                  <a:txBody>
                    <a:bodyPr/>
                    <a:lstStyle/>
                    <a:p>
                      <a:pPr marL="0" indent="0" algn="ctr">
                        <a:lnSpc>
                          <a:spcPct val="100000"/>
                        </a:lnSpc>
                        <a:spcAft>
                          <a:spcPts val="0"/>
                        </a:spcAft>
                      </a:pPr>
                      <a:r>
                        <a:rPr lang="ru-RU" sz="1700" dirty="0">
                          <a:effectLst/>
                          <a:latin typeface="Arial Narrow" panose="020B0606020202030204" pitchFamily="34" charset="0"/>
                        </a:rPr>
                        <a:t>Продукт</a:t>
                      </a:r>
                      <a:endParaRPr lang="ru-RU" sz="1700" dirty="0">
                        <a:effectLst/>
                        <a:latin typeface="Arial Narrow" panose="020B0606020202030204" pitchFamily="34" charset="0"/>
                        <a:ea typeface="Calibri"/>
                        <a:cs typeface="Arial"/>
                      </a:endParaRPr>
                    </a:p>
                  </a:txBody>
                  <a:tcPr marL="63440" marR="63440" marT="0" marB="0"/>
                </a:tc>
                <a:tc>
                  <a:txBody>
                    <a:bodyPr/>
                    <a:lstStyle/>
                    <a:p>
                      <a:pPr marL="0" indent="0" algn="ctr">
                        <a:lnSpc>
                          <a:spcPct val="100000"/>
                        </a:lnSpc>
                        <a:spcAft>
                          <a:spcPts val="0"/>
                        </a:spcAft>
                      </a:pPr>
                      <a:r>
                        <a:rPr lang="ru-RU" sz="1700" dirty="0">
                          <a:effectLst/>
                          <a:latin typeface="Arial Narrow" panose="020B0606020202030204" pitchFamily="34" charset="0"/>
                        </a:rPr>
                        <a:t>Вес продукта для 4 порций щей, кг</a:t>
                      </a:r>
                      <a:endParaRPr lang="ru-RU" sz="1700" dirty="0">
                        <a:effectLst/>
                        <a:latin typeface="Arial Narrow" panose="020B0606020202030204" pitchFamily="34" charset="0"/>
                        <a:ea typeface="Calibri"/>
                        <a:cs typeface="Arial"/>
                      </a:endParaRPr>
                    </a:p>
                  </a:txBody>
                  <a:tcPr marL="63440" marR="63440" marT="0" marB="0"/>
                </a:tc>
                <a:tc>
                  <a:txBody>
                    <a:bodyPr/>
                    <a:lstStyle/>
                    <a:p>
                      <a:pPr marL="0" indent="0" algn="ctr">
                        <a:lnSpc>
                          <a:spcPct val="100000"/>
                        </a:lnSpc>
                        <a:spcAft>
                          <a:spcPts val="0"/>
                        </a:spcAft>
                      </a:pPr>
                      <a:r>
                        <a:rPr lang="ru-RU" sz="1700" dirty="0">
                          <a:effectLst/>
                          <a:latin typeface="Arial Narrow" panose="020B0606020202030204" pitchFamily="34" charset="0"/>
                        </a:rPr>
                        <a:t>Вес продукта для 12 порций щей, кг</a:t>
                      </a:r>
                      <a:endParaRPr lang="ru-RU" sz="1700" dirty="0">
                        <a:effectLst/>
                        <a:latin typeface="Arial Narrow" panose="020B0606020202030204" pitchFamily="34" charset="0"/>
                        <a:ea typeface="Calibri"/>
                        <a:cs typeface="Arial"/>
                      </a:endParaRPr>
                    </a:p>
                  </a:txBody>
                  <a:tcPr marL="63440" marR="63440" marT="0" marB="0"/>
                </a:tc>
                <a:tc>
                  <a:txBody>
                    <a:bodyPr/>
                    <a:lstStyle/>
                    <a:p>
                      <a:pPr marL="0" indent="0" algn="ctr">
                        <a:lnSpc>
                          <a:spcPct val="100000"/>
                        </a:lnSpc>
                        <a:spcAft>
                          <a:spcPts val="0"/>
                        </a:spcAft>
                      </a:pPr>
                      <a:r>
                        <a:rPr lang="ru-RU" sz="1700" dirty="0">
                          <a:effectLst/>
                          <a:latin typeface="Arial Narrow" panose="020B0606020202030204" pitchFamily="34" charset="0"/>
                        </a:rPr>
                        <a:t>Вес продукта в закупке, кг</a:t>
                      </a:r>
                      <a:endParaRPr lang="ru-RU" sz="1700" dirty="0">
                        <a:effectLst/>
                        <a:latin typeface="Arial Narrow" panose="020B0606020202030204" pitchFamily="34" charset="0"/>
                        <a:ea typeface="Calibri"/>
                        <a:cs typeface="Arial"/>
                      </a:endParaRPr>
                    </a:p>
                  </a:txBody>
                  <a:tcPr marL="63440" marR="63440" marT="0" marB="0"/>
                </a:tc>
                <a:tc>
                  <a:txBody>
                    <a:bodyPr/>
                    <a:lstStyle/>
                    <a:p>
                      <a:pPr marL="0" indent="0" algn="ctr">
                        <a:lnSpc>
                          <a:spcPct val="100000"/>
                        </a:lnSpc>
                        <a:spcAft>
                          <a:spcPts val="0"/>
                        </a:spcAft>
                      </a:pPr>
                      <a:r>
                        <a:rPr lang="ru-RU" sz="1700" dirty="0">
                          <a:effectLst/>
                          <a:latin typeface="Arial Narrow" panose="020B0606020202030204" pitchFamily="34" charset="0"/>
                        </a:rPr>
                        <a:t>Стоимость продукта, руб.</a:t>
                      </a:r>
                      <a:endParaRPr lang="ru-RU" sz="1700" dirty="0">
                        <a:effectLst/>
                        <a:latin typeface="Arial Narrow" panose="020B0606020202030204" pitchFamily="34" charset="0"/>
                        <a:ea typeface="Calibri"/>
                        <a:cs typeface="Arial"/>
                      </a:endParaRPr>
                    </a:p>
                  </a:txBody>
                  <a:tcPr marL="63440" marR="63440" marT="0" marB="0"/>
                </a:tc>
              </a:tr>
              <a:tr h="216024">
                <a:tc>
                  <a:txBody>
                    <a:bodyPr/>
                    <a:lstStyle/>
                    <a:p>
                      <a:pPr marL="630555" indent="-630555">
                        <a:lnSpc>
                          <a:spcPct val="107000"/>
                        </a:lnSpc>
                        <a:spcAft>
                          <a:spcPts val="0"/>
                        </a:spcAft>
                      </a:pPr>
                      <a:r>
                        <a:rPr lang="ru-RU" sz="1700" dirty="0">
                          <a:effectLst/>
                          <a:latin typeface="Arial Narrow" panose="020B0606020202030204" pitchFamily="34" charset="0"/>
                        </a:rPr>
                        <a:t>1.</a:t>
                      </a:r>
                      <a:endParaRPr lang="ru-RU" sz="1700" dirty="0">
                        <a:effectLst/>
                        <a:latin typeface="Arial Narrow" panose="020B0606020202030204" pitchFamily="34" charset="0"/>
                        <a:ea typeface="Calibri"/>
                        <a:cs typeface="Arial"/>
                      </a:endParaRPr>
                    </a:p>
                  </a:txBody>
                  <a:tcPr marL="63440" marR="63440" marT="0" marB="0"/>
                </a:tc>
                <a:tc>
                  <a:txBody>
                    <a:bodyPr/>
                    <a:lstStyle/>
                    <a:p>
                      <a:pPr marL="0" indent="0">
                        <a:lnSpc>
                          <a:spcPct val="100000"/>
                        </a:lnSpc>
                        <a:spcAft>
                          <a:spcPts val="0"/>
                        </a:spcAft>
                      </a:pPr>
                      <a:r>
                        <a:rPr lang="ru-RU" sz="1700">
                          <a:effectLst/>
                          <a:latin typeface="Arial Narrow" panose="020B0606020202030204" pitchFamily="34" charset="0"/>
                        </a:rPr>
                        <a:t>Мясо (говядина)</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0,35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1,05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dirty="0">
                          <a:effectLst/>
                          <a:latin typeface="Arial Narrow" panose="020B0606020202030204" pitchFamily="34" charset="0"/>
                        </a:rPr>
                        <a:t>1,05</a:t>
                      </a:r>
                      <a:endParaRPr lang="ru-RU" sz="1700" dirty="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dirty="0">
                          <a:effectLst/>
                          <a:latin typeface="Arial Narrow" panose="020B0606020202030204" pitchFamily="34" charset="0"/>
                        </a:rPr>
                        <a:t>525,0</a:t>
                      </a:r>
                      <a:endParaRPr lang="ru-RU" sz="1700" dirty="0">
                        <a:effectLst/>
                        <a:latin typeface="Arial Narrow" panose="020B0606020202030204" pitchFamily="34" charset="0"/>
                        <a:ea typeface="Calibri"/>
                        <a:cs typeface="Arial"/>
                      </a:endParaRPr>
                    </a:p>
                  </a:txBody>
                  <a:tcPr marL="63440" marR="63440" marT="0" marB="0"/>
                </a:tc>
              </a:tr>
              <a:tr h="138420">
                <a:tc>
                  <a:txBody>
                    <a:bodyPr/>
                    <a:lstStyle/>
                    <a:p>
                      <a:pPr marL="630555" indent="-630555">
                        <a:lnSpc>
                          <a:spcPct val="107000"/>
                        </a:lnSpc>
                        <a:spcAft>
                          <a:spcPts val="0"/>
                        </a:spcAft>
                      </a:pPr>
                      <a:r>
                        <a:rPr lang="ru-RU" sz="1700">
                          <a:effectLst/>
                          <a:latin typeface="Arial Narrow" panose="020B0606020202030204" pitchFamily="34" charset="0"/>
                        </a:rPr>
                        <a:t>2.</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nSpc>
                          <a:spcPct val="100000"/>
                        </a:lnSpc>
                        <a:spcAft>
                          <a:spcPts val="0"/>
                        </a:spcAft>
                      </a:pPr>
                      <a:r>
                        <a:rPr lang="ru-RU" sz="1700" dirty="0">
                          <a:effectLst/>
                          <a:latin typeface="Arial Narrow" panose="020B0606020202030204" pitchFamily="34" charset="0"/>
                        </a:rPr>
                        <a:t>Картофель</a:t>
                      </a:r>
                      <a:endParaRPr lang="ru-RU" sz="1700" dirty="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0,15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0,45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2,5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dirty="0">
                          <a:effectLst/>
                          <a:latin typeface="Arial Narrow" panose="020B0606020202030204" pitchFamily="34" charset="0"/>
                        </a:rPr>
                        <a:t>65,0</a:t>
                      </a:r>
                      <a:endParaRPr lang="ru-RU" sz="1700" dirty="0">
                        <a:effectLst/>
                        <a:latin typeface="Arial Narrow" panose="020B0606020202030204" pitchFamily="34" charset="0"/>
                        <a:ea typeface="Calibri"/>
                        <a:cs typeface="Arial"/>
                      </a:endParaRPr>
                    </a:p>
                  </a:txBody>
                  <a:tcPr marL="63440" marR="63440" marT="0" marB="0"/>
                </a:tc>
              </a:tr>
              <a:tr h="138420">
                <a:tc>
                  <a:txBody>
                    <a:bodyPr/>
                    <a:lstStyle/>
                    <a:p>
                      <a:pPr marL="630555" indent="-630555">
                        <a:lnSpc>
                          <a:spcPct val="107000"/>
                        </a:lnSpc>
                        <a:spcAft>
                          <a:spcPts val="0"/>
                        </a:spcAft>
                      </a:pPr>
                      <a:r>
                        <a:rPr lang="ru-RU" sz="1700">
                          <a:effectLst/>
                          <a:latin typeface="Arial Narrow" panose="020B0606020202030204" pitchFamily="34" charset="0"/>
                        </a:rPr>
                        <a:t>3.</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nSpc>
                          <a:spcPct val="100000"/>
                        </a:lnSpc>
                        <a:spcAft>
                          <a:spcPts val="0"/>
                        </a:spcAft>
                      </a:pPr>
                      <a:r>
                        <a:rPr lang="ru-RU" sz="1700">
                          <a:effectLst/>
                          <a:latin typeface="Arial Narrow" panose="020B0606020202030204" pitchFamily="34" charset="0"/>
                        </a:rPr>
                        <a:t>Капуста</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0,25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0,75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1,5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dirty="0">
                          <a:effectLst/>
                          <a:latin typeface="Arial Narrow" panose="020B0606020202030204" pitchFamily="34" charset="0"/>
                        </a:rPr>
                        <a:t>36,0</a:t>
                      </a:r>
                      <a:endParaRPr lang="ru-RU" sz="1700" dirty="0">
                        <a:effectLst/>
                        <a:latin typeface="Arial Narrow" panose="020B0606020202030204" pitchFamily="34" charset="0"/>
                        <a:ea typeface="Calibri"/>
                        <a:cs typeface="Arial"/>
                      </a:endParaRPr>
                    </a:p>
                  </a:txBody>
                  <a:tcPr marL="63440" marR="63440" marT="0" marB="0"/>
                </a:tc>
              </a:tr>
              <a:tr h="138420">
                <a:tc>
                  <a:txBody>
                    <a:bodyPr/>
                    <a:lstStyle/>
                    <a:p>
                      <a:pPr marL="630555" indent="-630555">
                        <a:lnSpc>
                          <a:spcPct val="107000"/>
                        </a:lnSpc>
                        <a:spcAft>
                          <a:spcPts val="0"/>
                        </a:spcAft>
                      </a:pPr>
                      <a:r>
                        <a:rPr lang="ru-RU" sz="1700">
                          <a:effectLst/>
                          <a:latin typeface="Arial Narrow" panose="020B0606020202030204" pitchFamily="34" charset="0"/>
                        </a:rPr>
                        <a:t>4.</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nSpc>
                          <a:spcPct val="100000"/>
                        </a:lnSpc>
                        <a:spcAft>
                          <a:spcPts val="0"/>
                        </a:spcAft>
                      </a:pPr>
                      <a:r>
                        <a:rPr lang="ru-RU" sz="1700">
                          <a:effectLst/>
                          <a:latin typeface="Arial Narrow" panose="020B0606020202030204" pitchFamily="34" charset="0"/>
                        </a:rPr>
                        <a:t>Морковь</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0,05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0,15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0,24</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dirty="0">
                          <a:effectLst/>
                          <a:latin typeface="Arial Narrow" panose="020B0606020202030204" pitchFamily="34" charset="0"/>
                        </a:rPr>
                        <a:t>13,2</a:t>
                      </a:r>
                      <a:endParaRPr lang="ru-RU" sz="1700" dirty="0">
                        <a:effectLst/>
                        <a:latin typeface="Arial Narrow" panose="020B0606020202030204" pitchFamily="34" charset="0"/>
                        <a:ea typeface="Calibri"/>
                        <a:cs typeface="Arial"/>
                      </a:endParaRPr>
                    </a:p>
                  </a:txBody>
                  <a:tcPr marL="63440" marR="63440" marT="0" marB="0"/>
                </a:tc>
              </a:tr>
              <a:tr h="138420">
                <a:tc>
                  <a:txBody>
                    <a:bodyPr/>
                    <a:lstStyle/>
                    <a:p>
                      <a:pPr marL="630555" indent="-630555">
                        <a:lnSpc>
                          <a:spcPct val="107000"/>
                        </a:lnSpc>
                        <a:spcAft>
                          <a:spcPts val="0"/>
                        </a:spcAft>
                      </a:pPr>
                      <a:r>
                        <a:rPr lang="ru-RU" sz="1700">
                          <a:effectLst/>
                          <a:latin typeface="Arial Narrow" panose="020B0606020202030204" pitchFamily="34" charset="0"/>
                        </a:rPr>
                        <a:t>5.</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nSpc>
                          <a:spcPct val="100000"/>
                        </a:lnSpc>
                        <a:spcAft>
                          <a:spcPts val="0"/>
                        </a:spcAft>
                      </a:pPr>
                      <a:r>
                        <a:rPr lang="ru-RU" sz="1700">
                          <a:effectLst/>
                          <a:latin typeface="Arial Narrow" panose="020B0606020202030204" pitchFamily="34" charset="0"/>
                        </a:rPr>
                        <a:t>Лук</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0,06</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0,18</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1,0</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dirty="0">
                          <a:effectLst/>
                          <a:latin typeface="Arial Narrow" panose="020B0606020202030204" pitchFamily="34" charset="0"/>
                        </a:rPr>
                        <a:t>40,0</a:t>
                      </a:r>
                      <a:endParaRPr lang="ru-RU" sz="1700" dirty="0">
                        <a:effectLst/>
                        <a:latin typeface="Arial Narrow" panose="020B0606020202030204" pitchFamily="34" charset="0"/>
                        <a:ea typeface="Calibri"/>
                        <a:cs typeface="Arial"/>
                      </a:endParaRPr>
                    </a:p>
                  </a:txBody>
                  <a:tcPr marL="63440" marR="63440" marT="0" marB="0"/>
                </a:tc>
              </a:tr>
              <a:tr h="138420">
                <a:tc>
                  <a:txBody>
                    <a:bodyPr/>
                    <a:lstStyle/>
                    <a:p>
                      <a:pPr marL="630555" indent="-630555">
                        <a:lnSpc>
                          <a:spcPct val="107000"/>
                        </a:lnSpc>
                        <a:spcAft>
                          <a:spcPts val="0"/>
                        </a:spcAft>
                      </a:pPr>
                      <a:r>
                        <a:rPr lang="ru-RU" sz="1700">
                          <a:effectLst/>
                          <a:latin typeface="Arial Narrow" panose="020B0606020202030204" pitchFamily="34" charset="0"/>
                        </a:rPr>
                        <a:t>6.</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nSpc>
                          <a:spcPct val="100000"/>
                        </a:lnSpc>
                        <a:spcAft>
                          <a:spcPts val="0"/>
                        </a:spcAft>
                      </a:pPr>
                      <a:r>
                        <a:rPr lang="ru-RU" sz="1700">
                          <a:effectLst/>
                          <a:latin typeface="Arial Narrow" panose="020B0606020202030204" pitchFamily="34" charset="0"/>
                        </a:rPr>
                        <a:t>Сметана</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0,1</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0,3</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a:effectLst/>
                          <a:latin typeface="Arial Narrow" panose="020B0606020202030204" pitchFamily="34" charset="0"/>
                        </a:rPr>
                        <a:t>0,4</a:t>
                      </a:r>
                      <a:endParaRPr lang="ru-RU" sz="1700">
                        <a:effectLst/>
                        <a:latin typeface="Arial Narrow" panose="020B0606020202030204" pitchFamily="34" charset="0"/>
                        <a:ea typeface="Calibri"/>
                        <a:cs typeface="Arial"/>
                      </a:endParaRPr>
                    </a:p>
                  </a:txBody>
                  <a:tcPr marL="63440" marR="63440" marT="0" marB="0"/>
                </a:tc>
                <a:tc>
                  <a:txBody>
                    <a:bodyPr/>
                    <a:lstStyle/>
                    <a:p>
                      <a:pPr marL="0" indent="0" algn="r">
                        <a:lnSpc>
                          <a:spcPct val="100000"/>
                        </a:lnSpc>
                        <a:spcAft>
                          <a:spcPts val="0"/>
                        </a:spcAft>
                      </a:pPr>
                      <a:r>
                        <a:rPr lang="ru-RU" sz="1700" dirty="0">
                          <a:effectLst/>
                          <a:latin typeface="Arial Narrow" panose="020B0606020202030204" pitchFamily="34" charset="0"/>
                        </a:rPr>
                        <a:t>90,0</a:t>
                      </a:r>
                      <a:endParaRPr lang="ru-RU" sz="1700" dirty="0">
                        <a:effectLst/>
                        <a:latin typeface="Arial Narrow" panose="020B0606020202030204" pitchFamily="34" charset="0"/>
                        <a:ea typeface="Calibri"/>
                        <a:cs typeface="Arial"/>
                      </a:endParaRPr>
                    </a:p>
                  </a:txBody>
                  <a:tcPr marL="63440" marR="63440" marT="0" marB="0"/>
                </a:tc>
              </a:tr>
              <a:tr h="138420">
                <a:tc>
                  <a:txBody>
                    <a:bodyPr/>
                    <a:lstStyle/>
                    <a:p>
                      <a:pPr marL="630555" indent="-630555">
                        <a:lnSpc>
                          <a:spcPct val="107000"/>
                        </a:lnSpc>
                        <a:spcAft>
                          <a:spcPts val="0"/>
                        </a:spcAft>
                      </a:pPr>
                      <a:r>
                        <a:rPr lang="ru-RU" sz="1700">
                          <a:effectLst/>
                          <a:latin typeface="Arial Narrow" panose="020B0606020202030204" pitchFamily="34" charset="0"/>
                        </a:rPr>
                        <a:t> </a:t>
                      </a:r>
                      <a:endParaRPr lang="ru-RU" sz="1700">
                        <a:effectLst/>
                        <a:latin typeface="Arial Narrow" panose="020B0606020202030204" pitchFamily="34" charset="0"/>
                        <a:ea typeface="Calibri"/>
                        <a:cs typeface="Arial"/>
                      </a:endParaRPr>
                    </a:p>
                  </a:txBody>
                  <a:tcPr marL="63440" marR="63440" marT="0" marB="0"/>
                </a:tc>
                <a:tc gridSpan="4">
                  <a:txBody>
                    <a:bodyPr/>
                    <a:lstStyle/>
                    <a:p>
                      <a:pPr marL="0" indent="0">
                        <a:lnSpc>
                          <a:spcPct val="100000"/>
                        </a:lnSpc>
                        <a:spcAft>
                          <a:spcPts val="0"/>
                        </a:spcAft>
                      </a:pPr>
                      <a:r>
                        <a:rPr lang="ru-RU" sz="1700" dirty="0">
                          <a:effectLst/>
                          <a:latin typeface="Arial Narrow" panose="020B0606020202030204" pitchFamily="34" charset="0"/>
                        </a:rPr>
                        <a:t>Итого</a:t>
                      </a:r>
                      <a:endParaRPr lang="ru-RU" sz="1700" dirty="0">
                        <a:effectLst/>
                        <a:latin typeface="Arial Narrow" panose="020B0606020202030204" pitchFamily="34" charset="0"/>
                        <a:ea typeface="Calibri"/>
                        <a:cs typeface="Arial"/>
                      </a:endParaRPr>
                    </a:p>
                  </a:txBody>
                  <a:tcPr marL="63440" marR="63440" marT="0" marB="0"/>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marL="0" indent="0" algn="r">
                        <a:lnSpc>
                          <a:spcPct val="100000"/>
                        </a:lnSpc>
                        <a:spcAft>
                          <a:spcPts val="0"/>
                        </a:spcAft>
                      </a:pPr>
                      <a:r>
                        <a:rPr lang="ru-RU" sz="1700" dirty="0">
                          <a:effectLst/>
                          <a:latin typeface="Arial Narrow" panose="020B0606020202030204" pitchFamily="34" charset="0"/>
                        </a:rPr>
                        <a:t>771</a:t>
                      </a:r>
                      <a:endParaRPr lang="ru-RU" sz="1700" dirty="0">
                        <a:effectLst/>
                        <a:latin typeface="Arial Narrow" panose="020B0606020202030204" pitchFamily="34" charset="0"/>
                        <a:ea typeface="Calibri"/>
                        <a:cs typeface="Arial"/>
                      </a:endParaRPr>
                    </a:p>
                  </a:txBody>
                  <a:tcPr marL="63440" marR="63440" marT="0" marB="0"/>
                </a:tc>
              </a:tr>
            </a:tbl>
          </a:graphicData>
        </a:graphic>
      </p:graphicFrame>
    </p:spTree>
    <p:extLst>
      <p:ext uri="{BB962C8B-B14F-4D97-AF65-F5344CB8AC3E}">
        <p14:creationId xmlns:p14="http://schemas.microsoft.com/office/powerpoint/2010/main" val="26951284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400" dirty="0" smtClean="0">
                <a:latin typeface="Calibri Light" panose="020F0302020204030204" pitchFamily="34" charset="0"/>
              </a:rPr>
              <a:t>РАСЧЕТ ПОЕЗДКИ НА ТАКСИ</a:t>
            </a:r>
            <a:endParaRPr lang="ru-RU" sz="2400" dirty="0">
              <a:solidFill>
                <a:schemeClr val="bg1"/>
              </a:solidFill>
              <a:latin typeface="Calibri Light" panose="020F0302020204030204" pitchFamily="34" charset="0"/>
            </a:endParaRPr>
          </a:p>
        </p:txBody>
      </p:sp>
      <p:sp>
        <p:nvSpPr>
          <p:cNvPr id="4" name="Прямоугольник 3"/>
          <p:cNvSpPr/>
          <p:nvPr/>
        </p:nvSpPr>
        <p:spPr>
          <a:xfrm>
            <a:off x="259520" y="1236751"/>
            <a:ext cx="8640960" cy="1561005"/>
          </a:xfrm>
          <a:prstGeom prst="rect">
            <a:avLst/>
          </a:prstGeom>
          <a:solidFill>
            <a:schemeClr val="bg1">
              <a:lumMod val="95000"/>
            </a:schemeClr>
          </a:solidFill>
        </p:spPr>
        <p:txBody>
          <a:bodyPr wrap="square">
            <a:spAutoFit/>
          </a:bodyPr>
          <a:lstStyle/>
          <a:p>
            <a:pPr marL="1436688" indent="-1436688">
              <a:lnSpc>
                <a:spcPct val="107000"/>
              </a:lnSpc>
              <a:spcAft>
                <a:spcPts val="800"/>
              </a:spcAft>
            </a:pPr>
            <a:r>
              <a:rPr lang="ru-RU" b="1" dirty="0" smtClean="0">
                <a:latin typeface="Arial Narrow" panose="020B0606020202030204" pitchFamily="34" charset="0"/>
                <a:ea typeface="Calibri" panose="020F0502020204030204" pitchFamily="34" charset="0"/>
                <a:cs typeface="Arial" panose="020B0604020202020204" pitchFamily="34" charset="0"/>
              </a:rPr>
              <a:t>Вариант 1.</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rPr>
              <a:t>В </a:t>
            </a:r>
            <a:r>
              <a:rPr lang="ru-RU" dirty="0">
                <a:latin typeface="Arial Narrow" panose="020B0606020202030204" pitchFamily="34" charset="0"/>
              </a:rPr>
              <a:t>фирме «Эх, прокачу!» стоимость поездки на такси длительностью меньше 5 минут составляет 150 рублей. Если поездка длится 5 минут или более, то пассажир платит 150 рублей плюс 11 рублей за полную или неполную минуту поездки сверх 5 минут. Сколько стоит 9-минутная поездка на такси. Ответ укажите в рублях.</a:t>
            </a:r>
          </a:p>
        </p:txBody>
      </p:sp>
      <mc:AlternateContent xmlns:mc="http://schemas.openxmlformats.org/markup-compatibility/2006" xmlns:a14="http://schemas.microsoft.com/office/drawing/2010/main">
        <mc:Choice Requires="a14">
          <p:sp>
            <p:nvSpPr>
              <p:cNvPr id="3" name="Прямоугольник 2"/>
              <p:cNvSpPr/>
              <p:nvPr/>
            </p:nvSpPr>
            <p:spPr>
              <a:xfrm>
                <a:off x="286700" y="3501008"/>
                <a:ext cx="8613780" cy="1857368"/>
              </a:xfrm>
              <a:prstGeom prst="rect">
                <a:avLst/>
              </a:prstGeom>
              <a:solidFill>
                <a:schemeClr val="bg1">
                  <a:lumMod val="95000"/>
                </a:schemeClr>
              </a:solidFill>
            </p:spPr>
            <p:txBody>
              <a:bodyPr wrap="square">
                <a:spAutoFit/>
              </a:bodyPr>
              <a:lstStyle/>
              <a:p>
                <a:pPr marL="1436688" indent="-1436688">
                  <a:lnSpc>
                    <a:spcPct val="107000"/>
                  </a:lnSpc>
                  <a:spcAft>
                    <a:spcPts val="800"/>
                  </a:spcAft>
                </a:pPr>
                <a:r>
                  <a:rPr lang="ru-RU" b="1" dirty="0" smtClean="0">
                    <a:latin typeface="Arial Narrow" panose="020B0606020202030204" pitchFamily="34" charset="0"/>
                    <a:ea typeface="Calibri" panose="020F0502020204030204" pitchFamily="34" charset="0"/>
                    <a:cs typeface="Arial" panose="020B0604020202020204" pitchFamily="34" charset="0"/>
                  </a:rPr>
                  <a:t>Вариант 2.</a:t>
                </a:r>
                <a:r>
                  <a:rPr lang="ru-RU" b="1" dirty="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ea typeface="Calibri" panose="020F0502020204030204" pitchFamily="34" charset="0"/>
                    <a:cs typeface="Arial" panose="020B0604020202020204" pitchFamily="34" charset="0"/>
                  </a:rPr>
                  <a:t>В </a:t>
                </a:r>
                <a:r>
                  <a:rPr lang="ru-RU" dirty="0">
                    <a:latin typeface="Arial Narrow" panose="020B0606020202030204" pitchFamily="34" charset="0"/>
                    <a:ea typeface="Calibri" panose="020F0502020204030204" pitchFamily="34" charset="0"/>
                    <a:cs typeface="Arial" panose="020B0604020202020204" pitchFamily="34" charset="0"/>
                  </a:rPr>
                  <a:t>фирме «Эх, прокачу!» стоимость поездки на такси длительностью меньше 5 минут составляет 150 рублей. Если поездка длится 5 минут или более, то её стоимость (в рублях) рассчитывается по формуле </a:t>
                </a:r>
                <a:r>
                  <a:rPr lang="ru-RU" dirty="0" smtClean="0">
                    <a:latin typeface="Arial Narrow" panose="020B0606020202030204" pitchFamily="34" charset="0"/>
                    <a:ea typeface="Calibri" panose="020F0502020204030204" pitchFamily="34" charset="0"/>
                    <a:cs typeface="Arial" panose="020B0604020202020204" pitchFamily="34" charset="0"/>
                  </a:rPr>
                  <a:t/>
                </a:r>
                <a:br>
                  <a:rPr lang="ru-RU" dirty="0" smtClean="0">
                    <a:latin typeface="Arial Narrow" panose="020B0606020202030204" pitchFamily="34" charset="0"/>
                    <a:ea typeface="Calibri" panose="020F0502020204030204" pitchFamily="34" charset="0"/>
                    <a:cs typeface="Arial" panose="020B0604020202020204" pitchFamily="34" charset="0"/>
                  </a:rPr>
                </a:br>
                <a14:m>
                  <m:oMath xmlns:m="http://schemas.openxmlformats.org/officeDocument/2006/math">
                    <m:r>
                      <m:rPr>
                        <m:sty m:val="p"/>
                      </m:rPr>
                      <a:rPr lang="ru-RU" b="0" i="1">
                        <a:latin typeface="Cambria Math"/>
                        <a:ea typeface="Calibri" panose="020F0502020204030204" pitchFamily="34" charset="0"/>
                        <a:cs typeface="Arial" panose="020B0604020202020204" pitchFamily="34" charset="0"/>
                      </a:rPr>
                      <m:t>C</m:t>
                    </m:r>
                    <m:r>
                      <a:rPr lang="ru-RU" b="0">
                        <a:latin typeface="Cambria Math"/>
                        <a:ea typeface="Calibri" panose="020F0502020204030204" pitchFamily="34" charset="0"/>
                        <a:cs typeface="Arial" panose="020B0604020202020204" pitchFamily="34" charset="0"/>
                      </a:rPr>
                      <m:t>=150+11(</m:t>
                    </m:r>
                    <m:r>
                      <m:rPr>
                        <m:sty m:val="p"/>
                      </m:rPr>
                      <a:rPr lang="ru-RU" b="0" i="1">
                        <a:latin typeface="Cambria Math"/>
                        <a:ea typeface="Calibri" panose="020F0502020204030204" pitchFamily="34" charset="0"/>
                        <a:cs typeface="Arial" panose="020B0604020202020204" pitchFamily="34" charset="0"/>
                      </a:rPr>
                      <m:t>t</m:t>
                    </m:r>
                    <m:r>
                      <a:rPr lang="ru-RU" b="0">
                        <a:latin typeface="Cambria Math"/>
                        <a:ea typeface="Calibri" panose="020F0502020204030204" pitchFamily="34" charset="0"/>
                        <a:cs typeface="Arial" panose="020B0604020202020204" pitchFamily="34" charset="0"/>
                      </a:rPr>
                      <m:t>−5)</m:t>
                    </m:r>
                  </m:oMath>
                </a14:m>
                <a:r>
                  <a:rPr lang="ru-RU" dirty="0">
                    <a:latin typeface="Arial Narrow" panose="020B0606020202030204" pitchFamily="34" charset="0"/>
                    <a:ea typeface="Calibri" panose="020F0502020204030204" pitchFamily="34" charset="0"/>
                    <a:cs typeface="Arial" panose="020B0604020202020204" pitchFamily="34" charset="0"/>
                  </a:rPr>
                  <a:t>, где </a:t>
                </a:r>
                <a14:m>
                  <m:oMath xmlns:m="http://schemas.openxmlformats.org/officeDocument/2006/math">
                    <m:r>
                      <m:rPr>
                        <m:sty m:val="p"/>
                      </m:rPr>
                      <a:rPr lang="ru-RU" b="0" i="1">
                        <a:latin typeface="Cambria Math"/>
                        <a:ea typeface="Calibri" panose="020F0502020204030204" pitchFamily="34" charset="0"/>
                        <a:cs typeface="Arial" panose="020B0604020202020204" pitchFamily="34" charset="0"/>
                      </a:rPr>
                      <m:t>t</m:t>
                    </m:r>
                  </m:oMath>
                </a14:m>
                <a:r>
                  <a:rPr lang="ru-RU" dirty="0">
                    <a:latin typeface="Arial Narrow" panose="020B0606020202030204" pitchFamily="34" charset="0"/>
                    <a:ea typeface="Calibri" panose="020F0502020204030204" pitchFamily="34" charset="0"/>
                    <a:cs typeface="Arial" panose="020B0604020202020204" pitchFamily="34" charset="0"/>
                  </a:rPr>
                  <a:t> — длительность поездки, выраженная в минутах </a:t>
                </a:r>
                <a14:m>
                  <m:oMath xmlns:m="http://schemas.openxmlformats.org/officeDocument/2006/math">
                    <m:r>
                      <a:rPr lang="ru-RU" b="0">
                        <a:latin typeface="Cambria Math"/>
                        <a:ea typeface="Calibri" panose="020F0502020204030204" pitchFamily="34" charset="0"/>
                        <a:cs typeface="Arial" panose="020B0604020202020204" pitchFamily="34" charset="0"/>
                      </a:rPr>
                      <m:t>(</m:t>
                    </m:r>
                    <m:r>
                      <m:rPr>
                        <m:sty m:val="p"/>
                      </m:rPr>
                      <a:rPr lang="ru-RU" b="0" i="1">
                        <a:latin typeface="Cambria Math"/>
                        <a:ea typeface="Calibri" panose="020F0502020204030204" pitchFamily="34" charset="0"/>
                        <a:cs typeface="Arial" panose="020B0604020202020204" pitchFamily="34" charset="0"/>
                      </a:rPr>
                      <m:t>t</m:t>
                    </m:r>
                    <m:r>
                      <a:rPr lang="ru-RU" b="0">
                        <a:latin typeface="Cambria Math"/>
                        <a:ea typeface="Calibri" panose="020F0502020204030204" pitchFamily="34" charset="0"/>
                        <a:cs typeface="Arial" panose="020B0604020202020204" pitchFamily="34" charset="0"/>
                      </a:rPr>
                      <m:t>≥5)</m:t>
                    </m:r>
                  </m:oMath>
                </a14:m>
                <a:r>
                  <a:rPr lang="ru-RU" dirty="0">
                    <a:latin typeface="Arial Narrow" panose="020B0606020202030204" pitchFamily="34" charset="0"/>
                    <a:ea typeface="Calibri" panose="020F0502020204030204" pitchFamily="34" charset="0"/>
                    <a:cs typeface="Arial" panose="020B0604020202020204" pitchFamily="34" charset="0"/>
                  </a:rPr>
                  <a:t>. Пользуясь этой формулой, рассчитайте стоимость 15-минутной поездки. Ответ укажите в рублях.</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286700" y="3501008"/>
                <a:ext cx="8613780" cy="1857368"/>
              </a:xfrm>
              <a:prstGeom prst="rect">
                <a:avLst/>
              </a:prstGeom>
              <a:blipFill rotWithShape="1">
                <a:blip r:embed="rId3"/>
                <a:stretch>
                  <a:fillRect l="-566" t="-1639" r="-142" b="-3934"/>
                </a:stretch>
              </a:blipFill>
            </p:spPr>
            <p:txBody>
              <a:bodyPr/>
              <a:lstStyle/>
              <a:p>
                <a:r>
                  <a:rPr lang="ru-RU">
                    <a:noFill/>
                  </a:rPr>
                  <a:t> </a:t>
                </a:r>
              </a:p>
            </p:txBody>
          </p:sp>
        </mc:Fallback>
      </mc:AlternateContent>
    </p:spTree>
    <p:extLst>
      <p:ext uri="{BB962C8B-B14F-4D97-AF65-F5344CB8AC3E}">
        <p14:creationId xmlns:p14="http://schemas.microsoft.com/office/powerpoint/2010/main" val="1544114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128792" cy="720079"/>
          </a:xfrm>
        </p:spPr>
        <p:txBody>
          <a:bodyPr>
            <a:normAutofit/>
          </a:bodyPr>
          <a:lstStyle/>
          <a:p>
            <a:pPr algn="r"/>
            <a:r>
              <a:rPr lang="ru-RU" sz="2400" dirty="0" smtClean="0">
                <a:latin typeface="Calibri Light" panose="020F0302020204030204" pitchFamily="34" charset="0"/>
              </a:rPr>
              <a:t>ВЫКОПАТЬ КОЛОДЕЦ</a:t>
            </a:r>
            <a:endParaRPr lang="ru-RU" sz="2400" dirty="0">
              <a:solidFill>
                <a:schemeClr val="bg1"/>
              </a:solidFill>
              <a:latin typeface="Calibri Light" panose="020F0302020204030204" pitchFamily="34" charset="0"/>
            </a:endParaRPr>
          </a:p>
        </p:txBody>
      </p:sp>
      <p:sp>
        <p:nvSpPr>
          <p:cNvPr id="4" name="Прямоугольник 3"/>
          <p:cNvSpPr/>
          <p:nvPr/>
        </p:nvSpPr>
        <p:spPr>
          <a:xfrm>
            <a:off x="259520" y="1196752"/>
            <a:ext cx="8640960" cy="1255215"/>
          </a:xfrm>
          <a:prstGeom prst="rect">
            <a:avLst/>
          </a:prstGeom>
          <a:solidFill>
            <a:schemeClr val="bg1">
              <a:lumMod val="95000"/>
            </a:schemeClr>
          </a:solidFill>
        </p:spPr>
        <p:txBody>
          <a:bodyPr wrap="square">
            <a:spAutoFit/>
          </a:bodyPr>
          <a:lstStyle/>
          <a:p>
            <a:pPr marL="989013" indent="-989013">
              <a:lnSpc>
                <a:spcPct val="107000"/>
              </a:lnSpc>
              <a:spcAft>
                <a:spcPts val="800"/>
              </a:spcAft>
            </a:pPr>
            <a:r>
              <a:rPr lang="ru-RU" b="1" dirty="0">
                <a:latin typeface="Arial Narrow" panose="020B0606020202030204" pitchFamily="34" charset="0"/>
                <a:ea typeface="Calibri" panose="020F0502020204030204" pitchFamily="34" charset="0"/>
                <a:cs typeface="Arial" panose="020B0604020202020204" pitchFamily="34" charset="0"/>
              </a:rPr>
              <a:t>Условие.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Хозяин договорился с рабочими, что они выкопают ему колодец на следующих условиях: за первый метр он заплатит им 3500 рублей, а за каждый следующий метр — на 1600 рублей больше, чем за предыдущий. Сколько рублей хозяин должен будет заплатить рабочим, если они выкопают колодец глубиной 9 метров?</a:t>
            </a:r>
          </a:p>
        </p:txBody>
      </p:sp>
      <mc:AlternateContent xmlns:mc="http://schemas.openxmlformats.org/markup-compatibility/2006" xmlns:a14="http://schemas.microsoft.com/office/drawing/2010/main">
        <mc:Choice Requires="a14">
          <p:sp>
            <p:nvSpPr>
              <p:cNvPr id="5" name="Прямоугольник 4"/>
              <p:cNvSpPr/>
              <p:nvPr/>
            </p:nvSpPr>
            <p:spPr>
              <a:xfrm>
                <a:off x="244713" y="2924944"/>
                <a:ext cx="8640960" cy="3245376"/>
              </a:xfrm>
              <a:prstGeom prst="rect">
                <a:avLst/>
              </a:prstGeom>
              <a:solidFill>
                <a:schemeClr val="bg1">
                  <a:lumMod val="95000"/>
                </a:schemeClr>
              </a:solidFill>
            </p:spPr>
            <p:txBody>
              <a:bodyPr wrap="square">
                <a:spAutoFit/>
              </a:bodyPr>
              <a:lstStyle/>
              <a:p>
                <a:pPr marL="989013" lvl="0" indent="-989013"/>
                <a:r>
                  <a:rPr lang="ru-RU" b="1" dirty="0" smtClean="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rPr>
                  <a:t>Заметим</a:t>
                </a:r>
                <a:r>
                  <a:rPr lang="ru-RU" dirty="0">
                    <a:latin typeface="Arial Narrow" panose="020B0606020202030204" pitchFamily="34" charset="0"/>
                  </a:rPr>
                  <a:t>, что стоимость колодца можно вычислить с помощью формулы суммы арифметической прогрессии:</a:t>
                </a:r>
              </a:p>
              <a:p>
                <a:pPr marL="989013" lvl="2" indent="-989013">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en-US">
                              <a:latin typeface="Cambria Math"/>
                            </a:rPr>
                            <m:t>𝑆</m:t>
                          </m:r>
                        </m:e>
                        <m:sub>
                          <m:r>
                            <a:rPr lang="en-US">
                              <a:latin typeface="Cambria Math"/>
                            </a:rPr>
                            <m:t>𝑖</m:t>
                          </m:r>
                        </m:sub>
                      </m:sSub>
                      <m:r>
                        <a:rPr lang="en-US">
                          <a:latin typeface="Cambria Math"/>
                        </a:rPr>
                        <m:t>=</m:t>
                      </m:r>
                      <m:f>
                        <m:fPr>
                          <m:ctrlPr>
                            <a:rPr lang="ru-RU" i="1">
                              <a:latin typeface="Cambria Math"/>
                            </a:rPr>
                          </m:ctrlPr>
                        </m:fPr>
                        <m:num>
                          <m:sSub>
                            <m:sSubPr>
                              <m:ctrlPr>
                                <a:rPr lang="ru-RU" i="1">
                                  <a:latin typeface="Cambria Math"/>
                                </a:rPr>
                              </m:ctrlPr>
                            </m:sSubPr>
                            <m:e>
                              <m:r>
                                <a:rPr lang="en-US">
                                  <a:latin typeface="Cambria Math"/>
                                </a:rPr>
                                <m:t>𝑎</m:t>
                              </m:r>
                            </m:e>
                            <m:sub>
                              <m:r>
                                <a:rPr lang="en-US">
                                  <a:latin typeface="Cambria Math"/>
                                </a:rPr>
                                <m:t>1</m:t>
                              </m:r>
                            </m:sub>
                          </m:sSub>
                          <m:r>
                            <a:rPr lang="en-US">
                              <a:latin typeface="Cambria Math"/>
                            </a:rPr>
                            <m:t>+</m:t>
                          </m:r>
                          <m:sSub>
                            <m:sSubPr>
                              <m:ctrlPr>
                                <a:rPr lang="ru-RU" i="1">
                                  <a:latin typeface="Cambria Math"/>
                                </a:rPr>
                              </m:ctrlPr>
                            </m:sSubPr>
                            <m:e>
                              <m:r>
                                <a:rPr lang="en-US">
                                  <a:latin typeface="Cambria Math"/>
                                </a:rPr>
                                <m:t>𝑎</m:t>
                              </m:r>
                            </m:e>
                            <m:sub>
                              <m:r>
                                <a:rPr lang="en-US">
                                  <a:latin typeface="Cambria Math"/>
                                </a:rPr>
                                <m:t>𝑖</m:t>
                              </m:r>
                            </m:sub>
                          </m:sSub>
                        </m:num>
                        <m:den>
                          <m:r>
                            <a:rPr lang="en-US">
                              <a:latin typeface="Cambria Math"/>
                            </a:rPr>
                            <m:t>2</m:t>
                          </m:r>
                        </m:den>
                      </m:f>
                      <m:r>
                        <a:rPr lang="en-US">
                          <a:latin typeface="Cambria Math"/>
                        </a:rPr>
                        <m:t>∗</m:t>
                      </m:r>
                      <m:r>
                        <a:rPr lang="en-US">
                          <a:latin typeface="Cambria Math"/>
                        </a:rPr>
                        <m:t>𝑖</m:t>
                      </m:r>
                      <m:r>
                        <a:rPr lang="en-US">
                          <a:latin typeface="Cambria Math"/>
                        </a:rPr>
                        <m:t>=</m:t>
                      </m:r>
                      <m:f>
                        <m:fPr>
                          <m:ctrlPr>
                            <a:rPr lang="ru-RU" i="1">
                              <a:latin typeface="Cambria Math"/>
                            </a:rPr>
                          </m:ctrlPr>
                        </m:fPr>
                        <m:num>
                          <m:r>
                            <a:rPr lang="en-US">
                              <a:latin typeface="Cambria Math"/>
                            </a:rPr>
                            <m:t>2</m:t>
                          </m:r>
                          <m:sSub>
                            <m:sSubPr>
                              <m:ctrlPr>
                                <a:rPr lang="ru-RU" i="1">
                                  <a:latin typeface="Cambria Math"/>
                                </a:rPr>
                              </m:ctrlPr>
                            </m:sSubPr>
                            <m:e>
                              <m:r>
                                <a:rPr lang="en-US">
                                  <a:latin typeface="Cambria Math"/>
                                </a:rPr>
                                <m:t>𝑎</m:t>
                              </m:r>
                            </m:e>
                            <m:sub>
                              <m:r>
                                <a:rPr lang="en-US">
                                  <a:latin typeface="Cambria Math"/>
                                </a:rPr>
                                <m:t>1</m:t>
                              </m:r>
                            </m:sub>
                          </m:sSub>
                          <m:r>
                            <a:rPr lang="en-US">
                              <a:latin typeface="Cambria Math"/>
                            </a:rPr>
                            <m:t>+</m:t>
                          </m:r>
                          <m:r>
                            <a:rPr lang="en-US">
                              <a:latin typeface="Cambria Math"/>
                            </a:rPr>
                            <m:t>𝑞</m:t>
                          </m:r>
                          <m:r>
                            <a:rPr lang="en-US">
                              <a:latin typeface="Cambria Math"/>
                            </a:rPr>
                            <m:t>∗(</m:t>
                          </m:r>
                          <m:r>
                            <a:rPr lang="en-US">
                              <a:latin typeface="Cambria Math"/>
                            </a:rPr>
                            <m:t>𝑖</m:t>
                          </m:r>
                          <m:r>
                            <a:rPr lang="en-US">
                              <a:latin typeface="Cambria Math"/>
                            </a:rPr>
                            <m:t>−1)</m:t>
                          </m:r>
                        </m:num>
                        <m:den>
                          <m:r>
                            <a:rPr lang="en-US">
                              <a:latin typeface="Cambria Math"/>
                            </a:rPr>
                            <m:t>2</m:t>
                          </m:r>
                        </m:den>
                      </m:f>
                      <m:r>
                        <a:rPr lang="en-US">
                          <a:latin typeface="Cambria Math"/>
                        </a:rPr>
                        <m:t>∗</m:t>
                      </m:r>
                      <m:r>
                        <a:rPr lang="en-US">
                          <a:latin typeface="Cambria Math"/>
                        </a:rPr>
                        <m:t>𝑖</m:t>
                      </m:r>
                    </m:oMath>
                  </m:oMathPara>
                </a14:m>
                <a:endParaRPr lang="ru-RU" dirty="0">
                  <a:latin typeface="Arial Narrow" panose="020B0606020202030204" pitchFamily="34" charset="0"/>
                </a:endParaRPr>
              </a:p>
              <a:p>
                <a:pPr marL="989013" lvl="2" indent="-989013">
                  <a:lnSpc>
                    <a:spcPct val="107000"/>
                  </a:lnSpc>
                  <a:spcAft>
                    <a:spcPts val="800"/>
                  </a:spcAft>
                </a:pPr>
                <a:r>
                  <a:rPr lang="ru-RU" dirty="0" smtClean="0">
                    <a:latin typeface="Arial Narrow" panose="020B0606020202030204" pitchFamily="34" charset="0"/>
                  </a:rPr>
                  <a:t>	где </a:t>
                </a:r>
                <a:r>
                  <a:rPr lang="en-US" dirty="0">
                    <a:latin typeface="Arial Narrow" panose="020B0606020202030204" pitchFamily="34" charset="0"/>
                  </a:rPr>
                  <a:t>Si </a:t>
                </a:r>
                <a:r>
                  <a:rPr lang="ru-RU" dirty="0">
                    <a:latin typeface="Arial Narrow" panose="020B0606020202030204" pitchFamily="34" charset="0"/>
                  </a:rPr>
                  <a:t>– стоимость работы для </a:t>
                </a:r>
                <a:r>
                  <a:rPr lang="en-US" dirty="0">
                    <a:latin typeface="Arial Narrow" panose="020B0606020202030204" pitchFamily="34" charset="0"/>
                  </a:rPr>
                  <a:t>i</a:t>
                </a:r>
                <a:r>
                  <a:rPr lang="ru-RU" dirty="0">
                    <a:latin typeface="Arial Narrow" panose="020B0606020202030204" pitchFamily="34" charset="0"/>
                  </a:rPr>
                  <a:t> метров, </a:t>
                </a:r>
                <a:r>
                  <a:rPr lang="en-US" dirty="0">
                    <a:latin typeface="Arial Narrow" panose="020B0606020202030204" pitchFamily="34" charset="0"/>
                  </a:rPr>
                  <a:t>a</a:t>
                </a:r>
                <a:r>
                  <a:rPr lang="ru-RU" dirty="0">
                    <a:latin typeface="Arial Narrow" panose="020B0606020202030204" pitchFamily="34" charset="0"/>
                  </a:rPr>
                  <a:t>1 – стоимость первого метра, </a:t>
                </a:r>
                <a:r>
                  <a:rPr lang="en-US" dirty="0" err="1">
                    <a:latin typeface="Arial Narrow" panose="020B0606020202030204" pitchFamily="34" charset="0"/>
                  </a:rPr>
                  <a:t>ai</a:t>
                </a:r>
                <a:r>
                  <a:rPr lang="ru-RU" dirty="0">
                    <a:latin typeface="Arial Narrow" panose="020B0606020202030204" pitchFamily="34" charset="0"/>
                  </a:rPr>
                  <a:t> – стоимость </a:t>
                </a:r>
                <a:r>
                  <a:rPr lang="en-US" dirty="0">
                    <a:latin typeface="Arial Narrow" panose="020B0606020202030204" pitchFamily="34" charset="0"/>
                  </a:rPr>
                  <a:t>i</a:t>
                </a:r>
                <a:r>
                  <a:rPr lang="ru-RU" dirty="0">
                    <a:latin typeface="Arial Narrow" panose="020B0606020202030204" pitchFamily="34" charset="0"/>
                  </a:rPr>
                  <a:t> метра, </a:t>
                </a:r>
                <a:r>
                  <a:rPr lang="en-US" dirty="0">
                    <a:latin typeface="Arial Narrow" panose="020B0606020202030204" pitchFamily="34" charset="0"/>
                  </a:rPr>
                  <a:t>q</a:t>
                </a:r>
                <a:r>
                  <a:rPr lang="ru-RU" dirty="0">
                    <a:latin typeface="Arial Narrow" panose="020B0606020202030204" pitchFamily="34" charset="0"/>
                  </a:rPr>
                  <a:t> – прирост стоимости на каждом </a:t>
                </a:r>
                <a:r>
                  <a:rPr lang="ru-RU" dirty="0" smtClean="0">
                    <a:latin typeface="Arial Narrow" panose="020B0606020202030204" pitchFamily="34" charset="0"/>
                  </a:rPr>
                  <a:t>метре. Подставляем </a:t>
                </a:r>
                <a:r>
                  <a:rPr lang="ru-RU" dirty="0">
                    <a:latin typeface="Arial Narrow" panose="020B0606020202030204" pitchFamily="34" charset="0"/>
                  </a:rPr>
                  <a:t>данные в формулу:</a:t>
                </a:r>
              </a:p>
              <a:p>
                <a:pPr marL="989013" lvl="2" indent="-989013">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en-US">
                              <a:latin typeface="Cambria Math"/>
                            </a:rPr>
                            <m:t>𝑆</m:t>
                          </m:r>
                        </m:e>
                        <m:sub>
                          <m:r>
                            <a:rPr lang="en-US">
                              <a:latin typeface="Cambria Math"/>
                            </a:rPr>
                            <m:t>9</m:t>
                          </m:r>
                        </m:sub>
                      </m:sSub>
                      <m:r>
                        <a:rPr lang="en-US">
                          <a:latin typeface="Cambria Math"/>
                        </a:rPr>
                        <m:t>=</m:t>
                      </m:r>
                      <m:f>
                        <m:fPr>
                          <m:ctrlPr>
                            <a:rPr lang="ru-RU" i="1">
                              <a:latin typeface="Cambria Math"/>
                            </a:rPr>
                          </m:ctrlPr>
                        </m:fPr>
                        <m:num>
                          <m:r>
                            <a:rPr lang="en-US">
                              <a:latin typeface="Cambria Math"/>
                            </a:rPr>
                            <m:t>7000+1600∗(9−1)</m:t>
                          </m:r>
                        </m:num>
                        <m:den>
                          <m:r>
                            <a:rPr lang="en-US">
                              <a:latin typeface="Cambria Math"/>
                            </a:rPr>
                            <m:t>2</m:t>
                          </m:r>
                        </m:den>
                      </m:f>
                      <m:r>
                        <a:rPr lang="en-US">
                          <a:latin typeface="Cambria Math"/>
                        </a:rPr>
                        <m:t>∗9=89 100</m:t>
                      </m:r>
                    </m:oMath>
                  </m:oMathPara>
                </a14:m>
                <a:endParaRPr lang="ru-RU" dirty="0">
                  <a:latin typeface="Arial Narrow" panose="020B0606020202030204" pitchFamily="34" charset="0"/>
                </a:endParaRPr>
              </a:p>
              <a:p>
                <a:pPr marL="0" lvl="2"/>
                <a:r>
                  <a:rPr lang="ru-RU" b="1" dirty="0" smtClean="0">
                    <a:latin typeface="Arial Narrow" panose="020B0606020202030204" pitchFamily="34" charset="0"/>
                  </a:rPr>
                  <a:t>Ответ</a:t>
                </a:r>
                <a:r>
                  <a:rPr lang="ru-RU" b="1" dirty="0">
                    <a:latin typeface="Arial Narrow" panose="020B0606020202030204" pitchFamily="34" charset="0"/>
                  </a:rPr>
                  <a:t>: </a:t>
                </a:r>
                <a:r>
                  <a:rPr lang="ru-RU" dirty="0">
                    <a:latin typeface="Arial Narrow" panose="020B0606020202030204" pitchFamily="34" charset="0"/>
                  </a:rPr>
                  <a:t>89 100</a:t>
                </a: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244713" y="2924944"/>
                <a:ext cx="8640960" cy="3245376"/>
              </a:xfrm>
              <a:prstGeom prst="rect">
                <a:avLst/>
              </a:prstGeom>
              <a:blipFill rotWithShape="1">
                <a:blip r:embed="rId3"/>
                <a:stretch>
                  <a:fillRect l="-564" t="-752" b="-2256"/>
                </a:stretch>
              </a:blipFill>
            </p:spPr>
            <p:txBody>
              <a:bodyPr/>
              <a:lstStyle/>
              <a:p>
                <a:r>
                  <a:rPr lang="ru-RU">
                    <a:noFill/>
                  </a:rPr>
                  <a:t> </a:t>
                </a:r>
              </a:p>
            </p:txBody>
          </p:sp>
        </mc:Fallback>
      </mc:AlternateContent>
    </p:spTree>
    <p:extLst>
      <p:ext uri="{BB962C8B-B14F-4D97-AF65-F5344CB8AC3E}">
        <p14:creationId xmlns:p14="http://schemas.microsoft.com/office/powerpoint/2010/main" val="184599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pPr algn="r"/>
            <a:r>
              <a:rPr lang="ru-RU" sz="2400" dirty="0" smtClean="0">
                <a:latin typeface="Calibri Light" panose="020F0302020204030204" pitchFamily="34" charset="0"/>
              </a:rPr>
              <a:t>ВЫКОПАТЬ КОЛОДЕЦ (ПРИДУМАТЬ ПРИМЕР)</a:t>
            </a:r>
            <a:endParaRPr lang="ru-RU" sz="2400" dirty="0">
              <a:solidFill>
                <a:schemeClr val="bg1"/>
              </a:solidFill>
              <a:latin typeface="Calibri Light" panose="020F0302020204030204" pitchFamily="34" charset="0"/>
            </a:endParaRPr>
          </a:p>
        </p:txBody>
      </p:sp>
      <p:sp>
        <p:nvSpPr>
          <p:cNvPr id="4" name="Прямоугольник 3"/>
          <p:cNvSpPr/>
          <p:nvPr/>
        </p:nvSpPr>
        <p:spPr>
          <a:xfrm>
            <a:off x="259520" y="1196752"/>
            <a:ext cx="8640960" cy="1870512"/>
          </a:xfrm>
          <a:prstGeom prst="rect">
            <a:avLst/>
          </a:prstGeom>
          <a:solidFill>
            <a:schemeClr val="bg1">
              <a:lumMod val="95000"/>
            </a:schemeClr>
          </a:solidFill>
        </p:spPr>
        <p:txBody>
          <a:bodyPr wrap="square">
            <a:spAutoFit/>
          </a:bodyPr>
          <a:lstStyle/>
          <a:p>
            <a:pPr marL="989013" indent="-989013">
              <a:lnSpc>
                <a:spcPct val="107000"/>
              </a:lnSpc>
              <a:spcAft>
                <a:spcPts val="800"/>
              </a:spcAft>
            </a:pPr>
            <a:r>
              <a:rPr lang="ru-RU" b="1" dirty="0">
                <a:latin typeface="Arial Narrow" panose="020B0606020202030204" pitchFamily="34" charset="0"/>
                <a:ea typeface="Calibri" panose="020F0502020204030204" pitchFamily="34" charset="0"/>
                <a:cs typeface="Arial" panose="020B0604020202020204" pitchFamily="34" charset="0"/>
              </a:rPr>
              <a:t>Условие.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Условие.	У фирмы А имеется прайс-лист на рытье колодцев глубиной от 2 до 15 метров. Цена рытья колодца глубиной 5 метров составляет 36 400 рублей, а колодца глубиной 10 метров – 117 900 рублей. У менеджера фирмы А другие цены из прайс-листа стерлись, но известно, что цена рытья каждого следующего метра колодца увеличивается на одну и ту же сумму по сравнению с предыдущим. Определите стоимость рытья колодца глубиной 7 метров.</a:t>
            </a:r>
          </a:p>
        </p:txBody>
      </p:sp>
    </p:spTree>
    <p:extLst>
      <p:ext uri="{BB962C8B-B14F-4D97-AF65-F5344CB8AC3E}">
        <p14:creationId xmlns:p14="http://schemas.microsoft.com/office/powerpoint/2010/main" val="3764382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pPr algn="r"/>
            <a:r>
              <a:rPr lang="ru-RU" sz="2400" dirty="0" smtClean="0">
                <a:latin typeface="Calibri Light" panose="020F0302020204030204" pitchFamily="34" charset="0"/>
              </a:rPr>
              <a:t>ВЫКОПАТЬ КОЛОДЕЦ (ПРИДУМАТЬ ПРИМЕР)</a:t>
            </a:r>
            <a:endParaRPr lang="ru-RU" sz="2400" dirty="0">
              <a:solidFill>
                <a:schemeClr val="bg1"/>
              </a:solidFill>
              <a:latin typeface="Calibri Light" panose="020F0302020204030204" pitchFamily="34" charset="0"/>
            </a:endParaRPr>
          </a:p>
        </p:txBody>
      </p:sp>
      <mc:AlternateContent xmlns:mc="http://schemas.openxmlformats.org/markup-compatibility/2006" xmlns:a14="http://schemas.microsoft.com/office/drawing/2010/main">
        <mc:Choice Requires="a14">
          <p:sp>
            <p:nvSpPr>
              <p:cNvPr id="4" name="Прямоугольник 3"/>
              <p:cNvSpPr/>
              <p:nvPr/>
            </p:nvSpPr>
            <p:spPr>
              <a:xfrm>
                <a:off x="72008" y="931764"/>
                <a:ext cx="8964488" cy="5737596"/>
              </a:xfrm>
              <a:prstGeom prst="rect">
                <a:avLst/>
              </a:prstGeom>
              <a:solidFill>
                <a:schemeClr val="bg1">
                  <a:lumMod val="95000"/>
                </a:schemeClr>
              </a:solidFill>
            </p:spPr>
            <p:txBody>
              <a:bodyPr wrap="square">
                <a:spAutoFit/>
              </a:bodyPr>
              <a:lstStyle/>
              <a:p>
                <a:pPr>
                  <a:spcAft>
                    <a:spcPts val="400"/>
                  </a:spcAft>
                </a:pPr>
                <a:r>
                  <a:rPr lang="ru-RU" sz="1700" b="1" dirty="0" smtClean="0">
                    <a:latin typeface="Arial Narrow" panose="020B0606020202030204" pitchFamily="34" charset="0"/>
                    <a:ea typeface="Calibri" panose="020F0502020204030204" pitchFamily="34" charset="0"/>
                    <a:cs typeface="Arial" panose="020B0604020202020204" pitchFamily="34" charset="0"/>
                  </a:rPr>
                  <a:t>Решение.</a:t>
                </a:r>
              </a:p>
              <a:p>
                <a:pPr>
                  <a:spcAft>
                    <a:spcPts val="400"/>
                  </a:spcAft>
                </a:pPr>
                <a:r>
                  <a:rPr lang="ru-RU" sz="1700" dirty="0" smtClean="0">
                    <a:latin typeface="Arial Narrow" panose="020B0606020202030204" pitchFamily="34" charset="0"/>
                  </a:rPr>
                  <a:t>В </a:t>
                </a:r>
                <a:r>
                  <a:rPr lang="ru-RU" sz="1700" dirty="0">
                    <a:latin typeface="Arial Narrow" panose="020B0606020202030204" pitchFamily="34" charset="0"/>
                  </a:rPr>
                  <a:t>данном случае цена рытья </a:t>
                </a:r>
                <a14:m>
                  <m:oMath xmlns:m="http://schemas.openxmlformats.org/officeDocument/2006/math">
                    <m:r>
                      <a:rPr lang="en-US" sz="1700" i="1">
                        <a:latin typeface="Cambria Math"/>
                      </a:rPr>
                      <m:t>𝑖</m:t>
                    </m:r>
                  </m:oMath>
                </a14:m>
                <a:r>
                  <a:rPr lang="ru-RU" sz="1700" dirty="0">
                    <a:latin typeface="Arial Narrow" panose="020B0606020202030204" pitchFamily="34" charset="0"/>
                  </a:rPr>
                  <a:t> метра колодца, определяется по формуле: </a:t>
                </a:r>
                <a14:m>
                  <m:oMath xmlns:m="http://schemas.openxmlformats.org/officeDocument/2006/math">
                    <m:sSub>
                      <m:sSubPr>
                        <m:ctrlPr>
                          <a:rPr lang="ru-RU" sz="1700" i="1">
                            <a:latin typeface="Cambria Math"/>
                          </a:rPr>
                        </m:ctrlPr>
                      </m:sSubPr>
                      <m:e>
                        <m:r>
                          <a:rPr lang="en-US" sz="1700" i="1">
                            <a:latin typeface="Cambria Math"/>
                          </a:rPr>
                          <m:t>𝑎</m:t>
                        </m:r>
                      </m:e>
                      <m:sub>
                        <m:r>
                          <a:rPr lang="ru-RU" sz="1700" i="1">
                            <a:latin typeface="Cambria Math"/>
                          </a:rPr>
                          <m:t>𝑖</m:t>
                        </m:r>
                      </m:sub>
                    </m:sSub>
                    <m:r>
                      <a:rPr lang="ru-RU" sz="1700" i="1">
                        <a:latin typeface="Cambria Math"/>
                      </a:rPr>
                      <m:t>=</m:t>
                    </m:r>
                    <m:sSub>
                      <m:sSubPr>
                        <m:ctrlPr>
                          <a:rPr lang="ru-RU" sz="1700" i="1">
                            <a:latin typeface="Cambria Math"/>
                          </a:rPr>
                        </m:ctrlPr>
                      </m:sSubPr>
                      <m:e>
                        <m:r>
                          <a:rPr lang="ru-RU" sz="1700" i="1">
                            <a:latin typeface="Cambria Math"/>
                          </a:rPr>
                          <m:t>𝑎</m:t>
                        </m:r>
                      </m:e>
                      <m:sub>
                        <m:r>
                          <a:rPr lang="ru-RU" sz="1700" i="1">
                            <a:latin typeface="Cambria Math"/>
                          </a:rPr>
                          <m:t>2</m:t>
                        </m:r>
                      </m:sub>
                    </m:sSub>
                    <m:r>
                      <a:rPr lang="ru-RU" sz="1700" i="1">
                        <a:latin typeface="Cambria Math"/>
                      </a:rPr>
                      <m:t>+</m:t>
                    </m:r>
                    <m:d>
                      <m:dPr>
                        <m:ctrlPr>
                          <a:rPr lang="ru-RU" sz="1700" i="1">
                            <a:latin typeface="Cambria Math"/>
                          </a:rPr>
                        </m:ctrlPr>
                      </m:dPr>
                      <m:e>
                        <m:r>
                          <a:rPr lang="en-US" sz="1700" i="1">
                            <a:latin typeface="Cambria Math"/>
                          </a:rPr>
                          <m:t>𝑖</m:t>
                        </m:r>
                        <m:r>
                          <a:rPr lang="ru-RU" sz="1700" i="1">
                            <a:latin typeface="Cambria Math"/>
                          </a:rPr>
                          <m:t>−2</m:t>
                        </m:r>
                      </m:e>
                    </m:d>
                    <m:r>
                      <a:rPr lang="ru-RU" sz="1700" i="1">
                        <a:latin typeface="Cambria Math"/>
                      </a:rPr>
                      <m:t>∗</m:t>
                    </m:r>
                    <m:r>
                      <a:rPr lang="en-US" sz="1700" i="1">
                        <a:latin typeface="Cambria Math"/>
                      </a:rPr>
                      <m:t>𝑞</m:t>
                    </m:r>
                  </m:oMath>
                </a14:m>
                <a:r>
                  <a:rPr lang="ru-RU" sz="1700" dirty="0">
                    <a:latin typeface="Arial Narrow" panose="020B0606020202030204" pitchFamily="34" charset="0"/>
                  </a:rPr>
                  <a:t>, где </a:t>
                </a:r>
                <a14:m>
                  <m:oMath xmlns:m="http://schemas.openxmlformats.org/officeDocument/2006/math">
                    <m:sSub>
                      <m:sSubPr>
                        <m:ctrlPr>
                          <a:rPr lang="ru-RU" sz="1700" i="1">
                            <a:latin typeface="Cambria Math"/>
                          </a:rPr>
                        </m:ctrlPr>
                      </m:sSubPr>
                      <m:e>
                        <m:r>
                          <a:rPr lang="ru-RU" sz="1700" i="1">
                            <a:latin typeface="Cambria Math"/>
                          </a:rPr>
                          <m:t>𝑎</m:t>
                        </m:r>
                      </m:e>
                      <m:sub>
                        <m:r>
                          <a:rPr lang="ru-RU" sz="1700" i="1">
                            <a:latin typeface="Cambria Math"/>
                          </a:rPr>
                          <m:t>2</m:t>
                        </m:r>
                      </m:sub>
                    </m:sSub>
                  </m:oMath>
                </a14:m>
                <a:r>
                  <a:rPr lang="ru-RU" sz="1700" dirty="0">
                    <a:latin typeface="Arial Narrow" panose="020B0606020202030204" pitchFamily="34" charset="0"/>
                  </a:rPr>
                  <a:t> –цена за рытье колодца глубиной 2 метра, а </a:t>
                </a:r>
                <a14:m>
                  <m:oMath xmlns:m="http://schemas.openxmlformats.org/officeDocument/2006/math">
                    <m:r>
                      <a:rPr lang="en-US" sz="1700" i="1">
                        <a:latin typeface="Cambria Math"/>
                      </a:rPr>
                      <m:t>𝑞</m:t>
                    </m:r>
                  </m:oMath>
                </a14:m>
                <a:r>
                  <a:rPr lang="ru-RU" sz="1700" dirty="0">
                    <a:latin typeface="Arial Narrow" panose="020B0606020202030204" pitchFamily="34" charset="0"/>
                  </a:rPr>
                  <a:t> – увеличение цены рытья колодца на 1 метр. Цены рытья каждого метра колодца являются членами арифметической прогрессии, следовательно, цена рытья колодца глубиной </a:t>
                </a:r>
                <a14:m>
                  <m:oMath xmlns:m="http://schemas.openxmlformats.org/officeDocument/2006/math">
                    <m:r>
                      <a:rPr lang="en-US" sz="1700" i="1">
                        <a:latin typeface="Cambria Math"/>
                      </a:rPr>
                      <m:t>𝑖</m:t>
                    </m:r>
                  </m:oMath>
                </a14:m>
                <a:r>
                  <a:rPr lang="ru-RU" sz="1700" dirty="0">
                    <a:latin typeface="Arial Narrow" panose="020B0606020202030204" pitchFamily="34" charset="0"/>
                  </a:rPr>
                  <a:t> метров, может быть вычислена по формуле суммы арифметической прогрессии:</a:t>
                </a:r>
              </a:p>
              <a:p>
                <a:pPr>
                  <a:spcAft>
                    <a:spcPts val="400"/>
                  </a:spcAft>
                </a:pPr>
                <a14:m>
                  <m:oMathPara xmlns:m="http://schemas.openxmlformats.org/officeDocument/2006/math">
                    <m:oMathParaPr>
                      <m:jc m:val="centerGroup"/>
                    </m:oMathParaPr>
                    <m:oMath xmlns:m="http://schemas.openxmlformats.org/officeDocument/2006/math">
                      <m:sSub>
                        <m:sSubPr>
                          <m:ctrlPr>
                            <a:rPr lang="ru-RU" sz="1700" i="1">
                              <a:latin typeface="Cambria Math"/>
                            </a:rPr>
                          </m:ctrlPr>
                        </m:sSubPr>
                        <m:e>
                          <m:r>
                            <a:rPr lang="en-US" sz="1700" i="1">
                              <a:latin typeface="Cambria Math"/>
                            </a:rPr>
                            <m:t>𝑆</m:t>
                          </m:r>
                        </m:e>
                        <m:sub>
                          <m:r>
                            <a:rPr lang="en-US" sz="1700" i="1">
                              <a:latin typeface="Cambria Math"/>
                            </a:rPr>
                            <m:t>𝑖</m:t>
                          </m:r>
                        </m:sub>
                      </m:sSub>
                      <m:r>
                        <a:rPr lang="en-US" sz="1700" i="1">
                          <a:latin typeface="Cambria Math"/>
                        </a:rPr>
                        <m:t>=</m:t>
                      </m:r>
                      <m:f>
                        <m:fPr>
                          <m:ctrlPr>
                            <a:rPr lang="ru-RU" sz="1700" i="1">
                              <a:latin typeface="Cambria Math"/>
                            </a:rPr>
                          </m:ctrlPr>
                        </m:fPr>
                        <m:num>
                          <m:sSub>
                            <m:sSubPr>
                              <m:ctrlPr>
                                <a:rPr lang="ru-RU" sz="1700" i="1">
                                  <a:latin typeface="Cambria Math"/>
                                </a:rPr>
                              </m:ctrlPr>
                            </m:sSubPr>
                            <m:e>
                              <m:r>
                                <a:rPr lang="en-US" sz="1700" i="1">
                                  <a:latin typeface="Cambria Math"/>
                                </a:rPr>
                                <m:t>𝑎</m:t>
                              </m:r>
                            </m:e>
                            <m:sub>
                              <m:r>
                                <a:rPr lang="en-US" sz="1700" i="1">
                                  <a:latin typeface="Cambria Math"/>
                                </a:rPr>
                                <m:t>2</m:t>
                              </m:r>
                            </m:sub>
                          </m:sSub>
                          <m:r>
                            <a:rPr lang="en-US" sz="1700" i="1">
                              <a:latin typeface="Cambria Math"/>
                            </a:rPr>
                            <m:t>+</m:t>
                          </m:r>
                          <m:sSub>
                            <m:sSubPr>
                              <m:ctrlPr>
                                <a:rPr lang="ru-RU" sz="1700" i="1">
                                  <a:latin typeface="Cambria Math"/>
                                </a:rPr>
                              </m:ctrlPr>
                            </m:sSubPr>
                            <m:e>
                              <m:r>
                                <a:rPr lang="en-US" sz="1700" i="1">
                                  <a:latin typeface="Cambria Math"/>
                                </a:rPr>
                                <m:t>𝑎</m:t>
                              </m:r>
                            </m:e>
                            <m:sub>
                              <m:r>
                                <a:rPr lang="en-US" sz="1700" i="1">
                                  <a:latin typeface="Cambria Math"/>
                                </a:rPr>
                                <m:t>𝑖</m:t>
                              </m:r>
                            </m:sub>
                          </m:sSub>
                        </m:num>
                        <m:den>
                          <m:r>
                            <a:rPr lang="en-US" sz="1700" i="1">
                              <a:latin typeface="Cambria Math"/>
                            </a:rPr>
                            <m:t>2</m:t>
                          </m:r>
                        </m:den>
                      </m:f>
                      <m:r>
                        <a:rPr lang="en-US" sz="1700" i="1">
                          <a:latin typeface="Cambria Math"/>
                        </a:rPr>
                        <m:t>∗</m:t>
                      </m:r>
                      <m:d>
                        <m:dPr>
                          <m:ctrlPr>
                            <a:rPr lang="ru-RU" sz="1700" i="1">
                              <a:latin typeface="Cambria Math"/>
                            </a:rPr>
                          </m:ctrlPr>
                        </m:dPr>
                        <m:e>
                          <m:r>
                            <a:rPr lang="en-US" sz="1700" i="1">
                              <a:latin typeface="Cambria Math"/>
                            </a:rPr>
                            <m:t>𝑖</m:t>
                          </m:r>
                          <m:r>
                            <a:rPr lang="en-US" sz="1700" i="1">
                              <a:latin typeface="Cambria Math"/>
                            </a:rPr>
                            <m:t>−1</m:t>
                          </m:r>
                        </m:e>
                      </m:d>
                      <m:r>
                        <a:rPr lang="en-US" sz="1700" i="1">
                          <a:latin typeface="Cambria Math"/>
                        </a:rPr>
                        <m:t>=</m:t>
                      </m:r>
                      <m:f>
                        <m:fPr>
                          <m:ctrlPr>
                            <a:rPr lang="ru-RU" sz="1700" i="1">
                              <a:latin typeface="Cambria Math"/>
                            </a:rPr>
                          </m:ctrlPr>
                        </m:fPr>
                        <m:num>
                          <m:sSub>
                            <m:sSubPr>
                              <m:ctrlPr>
                                <a:rPr lang="ru-RU" sz="1700" i="1">
                                  <a:latin typeface="Cambria Math"/>
                                </a:rPr>
                              </m:ctrlPr>
                            </m:sSubPr>
                            <m:e>
                              <m:r>
                                <a:rPr lang="en-US" sz="1700" i="1">
                                  <a:latin typeface="Cambria Math"/>
                                </a:rPr>
                                <m:t>2</m:t>
                              </m:r>
                              <m:r>
                                <a:rPr lang="en-US" sz="1700" i="1">
                                  <a:latin typeface="Cambria Math"/>
                                </a:rPr>
                                <m:t>𝑎</m:t>
                              </m:r>
                            </m:e>
                            <m:sub>
                              <m:r>
                                <a:rPr lang="en-US" sz="1700" i="1">
                                  <a:latin typeface="Cambria Math"/>
                                </a:rPr>
                                <m:t>2</m:t>
                              </m:r>
                            </m:sub>
                          </m:sSub>
                          <m:r>
                            <a:rPr lang="en-US" sz="1700" i="1">
                              <a:latin typeface="Cambria Math"/>
                            </a:rPr>
                            <m:t>+</m:t>
                          </m:r>
                          <m:r>
                            <a:rPr lang="en-US" sz="1700" i="1">
                              <a:latin typeface="Cambria Math"/>
                            </a:rPr>
                            <m:t>𝑞</m:t>
                          </m:r>
                          <m:r>
                            <a:rPr lang="en-US" sz="1700" i="1">
                              <a:latin typeface="Cambria Math"/>
                            </a:rPr>
                            <m:t>∗</m:t>
                          </m:r>
                          <m:d>
                            <m:dPr>
                              <m:ctrlPr>
                                <a:rPr lang="ru-RU" sz="1700" i="1">
                                  <a:latin typeface="Cambria Math"/>
                                </a:rPr>
                              </m:ctrlPr>
                            </m:dPr>
                            <m:e>
                              <m:r>
                                <a:rPr lang="en-US" sz="1700" i="1">
                                  <a:latin typeface="Cambria Math"/>
                                </a:rPr>
                                <m:t>𝑖</m:t>
                              </m:r>
                              <m:r>
                                <a:rPr lang="en-US" sz="1700" i="1">
                                  <a:latin typeface="Cambria Math"/>
                                </a:rPr>
                                <m:t>−2</m:t>
                              </m:r>
                            </m:e>
                          </m:d>
                        </m:num>
                        <m:den>
                          <m:r>
                            <a:rPr lang="en-US" sz="1700" i="1">
                              <a:latin typeface="Cambria Math"/>
                            </a:rPr>
                            <m:t>2</m:t>
                          </m:r>
                        </m:den>
                      </m:f>
                      <m:r>
                        <a:rPr lang="en-US" sz="1700" i="1">
                          <a:latin typeface="Cambria Math"/>
                        </a:rPr>
                        <m:t>∗</m:t>
                      </m:r>
                      <m:d>
                        <m:dPr>
                          <m:ctrlPr>
                            <a:rPr lang="ru-RU" sz="1700" i="1">
                              <a:latin typeface="Cambria Math"/>
                            </a:rPr>
                          </m:ctrlPr>
                        </m:dPr>
                        <m:e>
                          <m:r>
                            <a:rPr lang="en-US" sz="1700" i="1">
                              <a:latin typeface="Cambria Math"/>
                            </a:rPr>
                            <m:t>𝑖</m:t>
                          </m:r>
                          <m:r>
                            <a:rPr lang="en-US" sz="1700" i="1">
                              <a:latin typeface="Cambria Math"/>
                            </a:rPr>
                            <m:t>−1</m:t>
                          </m:r>
                        </m:e>
                      </m:d>
                    </m:oMath>
                  </m:oMathPara>
                </a14:m>
                <a:endParaRPr lang="ru-RU" sz="1700" dirty="0">
                  <a:latin typeface="Arial Narrow" panose="020B0606020202030204" pitchFamily="34" charset="0"/>
                </a:endParaRPr>
              </a:p>
              <a:p>
                <a:pPr>
                  <a:spcAft>
                    <a:spcPts val="400"/>
                  </a:spcAft>
                </a:pPr>
                <a:r>
                  <a:rPr lang="ru-RU" sz="1700" dirty="0">
                    <a:latin typeface="Arial Narrow" panose="020B0606020202030204" pitchFamily="34" charset="0"/>
                  </a:rPr>
                  <a:t> </a:t>
                </a:r>
                <a:r>
                  <a:rPr lang="ru-RU" sz="1700" dirty="0" smtClean="0">
                    <a:latin typeface="Arial Narrow" panose="020B0606020202030204" pitchFamily="34" charset="0"/>
                  </a:rPr>
                  <a:t>Исходя </a:t>
                </a:r>
                <a:r>
                  <a:rPr lang="ru-RU" sz="1700" dirty="0">
                    <a:latin typeface="Arial Narrow" panose="020B0606020202030204" pitchFamily="34" charset="0"/>
                  </a:rPr>
                  <a:t>из известных цен можно составить систему уравнений:</a:t>
                </a:r>
              </a:p>
              <a:p>
                <a:pPr>
                  <a:spcAft>
                    <a:spcPts val="400"/>
                  </a:spcAft>
                </a:pPr>
                <a14:m>
                  <m:oMathPara xmlns:m="http://schemas.openxmlformats.org/officeDocument/2006/math">
                    <m:oMathParaPr>
                      <m:jc m:val="centerGroup"/>
                    </m:oMathParaPr>
                    <m:oMath xmlns:m="http://schemas.openxmlformats.org/officeDocument/2006/math">
                      <m:d>
                        <m:dPr>
                          <m:begChr m:val="{"/>
                          <m:endChr m:val=""/>
                          <m:ctrlPr>
                            <a:rPr lang="ru-RU" sz="1700" i="1">
                              <a:latin typeface="Cambria Math"/>
                            </a:rPr>
                          </m:ctrlPr>
                        </m:dPr>
                        <m:e>
                          <m:eqArr>
                            <m:eqArrPr>
                              <m:ctrlPr>
                                <a:rPr lang="ru-RU" sz="1700" i="1">
                                  <a:latin typeface="Cambria Math"/>
                                </a:rPr>
                              </m:ctrlPr>
                            </m:eqArrPr>
                            <m:e>
                              <m:r>
                                <a:rPr lang="ru-RU" sz="1700" i="1">
                                  <a:latin typeface="Cambria Math"/>
                                </a:rPr>
                                <m:t>4</m:t>
                              </m:r>
                              <m:sSub>
                                <m:sSubPr>
                                  <m:ctrlPr>
                                    <a:rPr lang="ru-RU" sz="1700" i="1">
                                      <a:latin typeface="Cambria Math"/>
                                    </a:rPr>
                                  </m:ctrlPr>
                                </m:sSubPr>
                                <m:e>
                                  <m:r>
                                    <a:rPr lang="ru-RU" sz="1700" i="1">
                                      <a:latin typeface="Cambria Math"/>
                                    </a:rPr>
                                    <m:t>𝑎</m:t>
                                  </m:r>
                                </m:e>
                                <m:sub>
                                  <m:r>
                                    <a:rPr lang="ru-RU" sz="1700" i="1">
                                      <a:latin typeface="Cambria Math"/>
                                    </a:rPr>
                                    <m:t>2</m:t>
                                  </m:r>
                                </m:sub>
                              </m:sSub>
                              <m:r>
                                <a:rPr lang="ru-RU" sz="1700" i="1">
                                  <a:latin typeface="Cambria Math"/>
                                </a:rPr>
                                <m:t>+6</m:t>
                              </m:r>
                              <m:r>
                                <a:rPr lang="en-US" sz="1700" i="1">
                                  <a:latin typeface="Cambria Math"/>
                                </a:rPr>
                                <m:t>𝑞</m:t>
                              </m:r>
                              <m:r>
                                <a:rPr lang="en-US" sz="1700" i="1">
                                  <a:latin typeface="Cambria Math"/>
                                </a:rPr>
                                <m:t>=36 400</m:t>
                              </m:r>
                            </m:e>
                            <m:e>
                              <m:sSub>
                                <m:sSubPr>
                                  <m:ctrlPr>
                                    <a:rPr lang="ru-RU" sz="1700" i="1">
                                      <a:latin typeface="Cambria Math"/>
                                    </a:rPr>
                                  </m:ctrlPr>
                                </m:sSubPr>
                                <m:e>
                                  <m:r>
                                    <a:rPr lang="en-US" sz="1700" i="1">
                                      <a:latin typeface="Cambria Math"/>
                                    </a:rPr>
                                    <m:t>9</m:t>
                                  </m:r>
                                  <m:r>
                                    <a:rPr lang="en-US" sz="1700" i="1">
                                      <a:latin typeface="Cambria Math"/>
                                    </a:rPr>
                                    <m:t>𝑎</m:t>
                                  </m:r>
                                </m:e>
                                <m:sub>
                                  <m:r>
                                    <a:rPr lang="ru-RU" sz="1700" i="1">
                                      <a:latin typeface="Cambria Math"/>
                                    </a:rPr>
                                    <m:t>2</m:t>
                                  </m:r>
                                </m:sub>
                              </m:sSub>
                              <m:r>
                                <a:rPr lang="ru-RU" sz="1700" i="1">
                                  <a:latin typeface="Cambria Math"/>
                                </a:rPr>
                                <m:t>+36</m:t>
                              </m:r>
                              <m:r>
                                <a:rPr lang="en-US" sz="1700" i="1">
                                  <a:latin typeface="Cambria Math"/>
                                </a:rPr>
                                <m:t>𝑞</m:t>
                              </m:r>
                              <m:r>
                                <a:rPr lang="en-US" sz="1700" i="1">
                                  <a:latin typeface="Cambria Math"/>
                                </a:rPr>
                                <m:t>=117 900</m:t>
                              </m:r>
                            </m:e>
                          </m:eqArr>
                        </m:e>
                      </m:d>
                    </m:oMath>
                  </m:oMathPara>
                </a14:m>
                <a:endParaRPr lang="ru-RU" sz="1700" dirty="0">
                  <a:latin typeface="Arial Narrow" panose="020B0606020202030204" pitchFamily="34" charset="0"/>
                </a:endParaRPr>
              </a:p>
              <a:p>
                <a:pPr>
                  <a:spcAft>
                    <a:spcPts val="400"/>
                  </a:spcAft>
                </a:pPr>
                <a:r>
                  <a:rPr lang="ru-RU" sz="1700" dirty="0" err="1">
                    <a:latin typeface="Arial Narrow" panose="020B0606020202030204" pitchFamily="34" charset="0"/>
                  </a:rPr>
                  <a:t>Домножим</a:t>
                </a:r>
                <a:r>
                  <a:rPr lang="ru-RU" sz="1700" dirty="0">
                    <a:latin typeface="Arial Narrow" panose="020B0606020202030204" pitchFamily="34" charset="0"/>
                  </a:rPr>
                  <a:t> первое уравнение на 6 и вычтем из него второе:</a:t>
                </a:r>
              </a:p>
              <a:p>
                <a:pPr>
                  <a:spcAft>
                    <a:spcPts val="400"/>
                  </a:spcAft>
                </a:pPr>
                <a14:m>
                  <m:oMathPara xmlns:m="http://schemas.openxmlformats.org/officeDocument/2006/math">
                    <m:oMathParaPr>
                      <m:jc m:val="centerGroup"/>
                    </m:oMathParaPr>
                    <m:oMath xmlns:m="http://schemas.openxmlformats.org/officeDocument/2006/math">
                      <m:d>
                        <m:dPr>
                          <m:begChr m:val="{"/>
                          <m:endChr m:val=""/>
                          <m:ctrlPr>
                            <a:rPr lang="ru-RU" sz="1700" i="1">
                              <a:latin typeface="Cambria Math"/>
                            </a:rPr>
                          </m:ctrlPr>
                        </m:dPr>
                        <m:e>
                          <m:eqArr>
                            <m:eqArrPr>
                              <m:ctrlPr>
                                <a:rPr lang="ru-RU" sz="1700" i="1">
                                  <a:latin typeface="Cambria Math"/>
                                </a:rPr>
                              </m:ctrlPr>
                            </m:eqArrPr>
                            <m:e>
                              <m:r>
                                <a:rPr lang="ru-RU" sz="1700" i="1">
                                  <a:latin typeface="Cambria Math"/>
                                </a:rPr>
                                <m:t>15</m:t>
                              </m:r>
                              <m:sSub>
                                <m:sSubPr>
                                  <m:ctrlPr>
                                    <a:rPr lang="ru-RU" sz="1700" i="1">
                                      <a:latin typeface="Cambria Math"/>
                                    </a:rPr>
                                  </m:ctrlPr>
                                </m:sSubPr>
                                <m:e>
                                  <m:r>
                                    <a:rPr lang="ru-RU" sz="1700" i="1">
                                      <a:latin typeface="Cambria Math"/>
                                    </a:rPr>
                                    <m:t>𝑎</m:t>
                                  </m:r>
                                </m:e>
                                <m:sub>
                                  <m:r>
                                    <a:rPr lang="ru-RU" sz="1700" i="1">
                                      <a:latin typeface="Cambria Math"/>
                                    </a:rPr>
                                    <m:t>2</m:t>
                                  </m:r>
                                </m:sub>
                              </m:sSub>
                              <m:r>
                                <a:rPr lang="en-US" sz="1700" i="1">
                                  <a:latin typeface="Cambria Math"/>
                                </a:rPr>
                                <m:t>=100 500</m:t>
                              </m:r>
                            </m:e>
                            <m:e>
                              <m:sSub>
                                <m:sSubPr>
                                  <m:ctrlPr>
                                    <a:rPr lang="ru-RU" sz="1700" i="1">
                                      <a:latin typeface="Cambria Math"/>
                                    </a:rPr>
                                  </m:ctrlPr>
                                </m:sSubPr>
                                <m:e>
                                  <m:r>
                                    <a:rPr lang="en-US" sz="1700" i="1">
                                      <a:latin typeface="Cambria Math"/>
                                    </a:rPr>
                                    <m:t>9</m:t>
                                  </m:r>
                                  <m:r>
                                    <a:rPr lang="en-US" sz="1700" i="1">
                                      <a:latin typeface="Cambria Math"/>
                                    </a:rPr>
                                    <m:t>𝑎</m:t>
                                  </m:r>
                                </m:e>
                                <m:sub>
                                  <m:r>
                                    <a:rPr lang="ru-RU" sz="1700" i="1">
                                      <a:latin typeface="Cambria Math"/>
                                    </a:rPr>
                                    <m:t>2</m:t>
                                  </m:r>
                                </m:sub>
                              </m:sSub>
                              <m:r>
                                <a:rPr lang="ru-RU" sz="1700" i="1">
                                  <a:latin typeface="Cambria Math"/>
                                </a:rPr>
                                <m:t>+36</m:t>
                              </m:r>
                              <m:r>
                                <a:rPr lang="en-US" sz="1700" i="1">
                                  <a:latin typeface="Cambria Math"/>
                                </a:rPr>
                                <m:t>𝑞</m:t>
                              </m:r>
                              <m:r>
                                <a:rPr lang="en-US" sz="1700" i="1">
                                  <a:latin typeface="Cambria Math"/>
                                </a:rPr>
                                <m:t>=117 900</m:t>
                              </m:r>
                            </m:e>
                          </m:eqArr>
                        </m:e>
                      </m:d>
                    </m:oMath>
                  </m:oMathPara>
                </a14:m>
                <a:endParaRPr lang="ru-RU" sz="1700" dirty="0">
                  <a:latin typeface="Arial Narrow" panose="020B0606020202030204" pitchFamily="34" charset="0"/>
                </a:endParaRPr>
              </a:p>
              <a:p>
                <a:pPr>
                  <a:spcAft>
                    <a:spcPts val="400"/>
                  </a:spcAft>
                </a:pPr>
                <a:r>
                  <a:rPr lang="ru-RU" sz="1700" dirty="0">
                    <a:latin typeface="Arial Narrow" panose="020B0606020202030204" pitchFamily="34" charset="0"/>
                  </a:rPr>
                  <a:t>Отсюда</a:t>
                </a:r>
              </a:p>
              <a:p>
                <a:pPr>
                  <a:spcAft>
                    <a:spcPts val="400"/>
                  </a:spcAft>
                </a:pPr>
                <a14:m>
                  <m:oMathPara xmlns:m="http://schemas.openxmlformats.org/officeDocument/2006/math">
                    <m:oMathParaPr>
                      <m:jc m:val="centerGroup"/>
                    </m:oMathParaPr>
                    <m:oMath xmlns:m="http://schemas.openxmlformats.org/officeDocument/2006/math">
                      <m:d>
                        <m:dPr>
                          <m:begChr m:val="{"/>
                          <m:endChr m:val=""/>
                          <m:ctrlPr>
                            <a:rPr lang="ru-RU" sz="1700" i="1">
                              <a:latin typeface="Cambria Math"/>
                            </a:rPr>
                          </m:ctrlPr>
                        </m:dPr>
                        <m:e>
                          <m:eqArr>
                            <m:eqArrPr>
                              <m:ctrlPr>
                                <a:rPr lang="ru-RU" sz="1700" i="1">
                                  <a:latin typeface="Cambria Math"/>
                                </a:rPr>
                              </m:ctrlPr>
                            </m:eqArrPr>
                            <m:e>
                              <m:sSub>
                                <m:sSubPr>
                                  <m:ctrlPr>
                                    <a:rPr lang="ru-RU" sz="1700" i="1">
                                      <a:latin typeface="Cambria Math"/>
                                    </a:rPr>
                                  </m:ctrlPr>
                                </m:sSubPr>
                                <m:e>
                                  <m:r>
                                    <a:rPr lang="ru-RU" sz="1700" i="1">
                                      <a:latin typeface="Cambria Math"/>
                                    </a:rPr>
                                    <m:t>𝑎</m:t>
                                  </m:r>
                                </m:e>
                                <m:sub>
                                  <m:r>
                                    <a:rPr lang="ru-RU" sz="1700" i="1">
                                      <a:latin typeface="Cambria Math"/>
                                    </a:rPr>
                                    <m:t>2</m:t>
                                  </m:r>
                                </m:sub>
                              </m:sSub>
                              <m:r>
                                <a:rPr lang="en-US" sz="1700" i="1">
                                  <a:latin typeface="Cambria Math"/>
                                </a:rPr>
                                <m:t>=6 700</m:t>
                              </m:r>
                            </m:e>
                            <m:e>
                              <m:r>
                                <a:rPr lang="en-US" sz="1700" i="1">
                                  <a:latin typeface="Cambria Math"/>
                                </a:rPr>
                                <m:t>𝑞</m:t>
                              </m:r>
                              <m:r>
                                <a:rPr lang="en-US" sz="1700" i="1">
                                  <a:latin typeface="Cambria Math"/>
                                </a:rPr>
                                <m:t>=1 600</m:t>
                              </m:r>
                            </m:e>
                          </m:eqArr>
                        </m:e>
                      </m:d>
                    </m:oMath>
                  </m:oMathPara>
                </a14:m>
                <a:endParaRPr lang="ru-RU" sz="1700" dirty="0">
                  <a:latin typeface="Arial Narrow" panose="020B0606020202030204" pitchFamily="34" charset="0"/>
                </a:endParaRPr>
              </a:p>
              <a:p>
                <a:pPr>
                  <a:spcAft>
                    <a:spcPts val="400"/>
                  </a:spcAft>
                </a:pPr>
                <a:r>
                  <a:rPr lang="ru-RU" sz="1700" dirty="0">
                    <a:latin typeface="Arial Narrow" panose="020B0606020202030204" pitchFamily="34" charset="0"/>
                  </a:rPr>
                  <a:t>Определяем цену для колодца глубиной 7 метров:</a:t>
                </a:r>
              </a:p>
              <a:p>
                <a:pPr>
                  <a:spcAft>
                    <a:spcPts val="400"/>
                  </a:spcAft>
                </a:pPr>
                <a14:m>
                  <m:oMathPara xmlns:m="http://schemas.openxmlformats.org/officeDocument/2006/math">
                    <m:oMathParaPr>
                      <m:jc m:val="centerGroup"/>
                    </m:oMathParaPr>
                    <m:oMath xmlns:m="http://schemas.openxmlformats.org/officeDocument/2006/math">
                      <m:sSub>
                        <m:sSubPr>
                          <m:ctrlPr>
                            <a:rPr lang="ru-RU" sz="1700" i="1">
                              <a:latin typeface="Cambria Math"/>
                            </a:rPr>
                          </m:ctrlPr>
                        </m:sSubPr>
                        <m:e>
                          <m:r>
                            <a:rPr lang="en-US" sz="1700" i="1">
                              <a:latin typeface="Cambria Math"/>
                            </a:rPr>
                            <m:t>𝑆</m:t>
                          </m:r>
                        </m:e>
                        <m:sub>
                          <m:r>
                            <a:rPr lang="ru-RU" sz="1700" i="1">
                              <a:latin typeface="Cambria Math"/>
                            </a:rPr>
                            <m:t>7</m:t>
                          </m:r>
                        </m:sub>
                      </m:sSub>
                      <m:r>
                        <a:rPr lang="ru-RU" sz="1700" i="1">
                          <a:latin typeface="Cambria Math"/>
                        </a:rPr>
                        <m:t>=</m:t>
                      </m:r>
                      <m:f>
                        <m:fPr>
                          <m:ctrlPr>
                            <a:rPr lang="ru-RU" sz="1700" i="1">
                              <a:latin typeface="Cambria Math"/>
                            </a:rPr>
                          </m:ctrlPr>
                        </m:fPr>
                        <m:num>
                          <m:r>
                            <a:rPr lang="en-US" sz="1700" i="1">
                              <a:latin typeface="Cambria Math"/>
                            </a:rPr>
                            <m:t>2∗6 700+1 600∗5</m:t>
                          </m:r>
                        </m:num>
                        <m:den>
                          <m:r>
                            <a:rPr lang="en-US" sz="1700" i="1">
                              <a:latin typeface="Cambria Math"/>
                            </a:rPr>
                            <m:t>2</m:t>
                          </m:r>
                        </m:den>
                      </m:f>
                      <m:r>
                        <a:rPr lang="en-US" sz="1700" i="1">
                          <a:latin typeface="Cambria Math"/>
                        </a:rPr>
                        <m:t>∗6=64 200</m:t>
                      </m:r>
                    </m:oMath>
                  </m:oMathPara>
                </a14:m>
                <a:endParaRPr lang="ru-RU" sz="1700" dirty="0">
                  <a:latin typeface="Arial Narrow" panose="020B0606020202030204" pitchFamily="34" charset="0"/>
                </a:endParaRPr>
              </a:p>
              <a:p>
                <a:pPr>
                  <a:spcAft>
                    <a:spcPts val="400"/>
                  </a:spcAft>
                </a:pPr>
                <a:r>
                  <a:rPr lang="ru-RU" sz="1700" b="1" dirty="0">
                    <a:latin typeface="Arial Narrow" panose="020B0606020202030204" pitchFamily="34" charset="0"/>
                  </a:rPr>
                  <a:t>Ответ: </a:t>
                </a:r>
                <a:r>
                  <a:rPr lang="ru-RU" sz="1700" dirty="0">
                    <a:latin typeface="Arial Narrow" panose="020B0606020202030204" pitchFamily="34" charset="0"/>
                  </a:rPr>
                  <a:t> </a:t>
                </a:r>
                <a:r>
                  <a:rPr lang="en-US" sz="1700" dirty="0">
                    <a:latin typeface="Arial Narrow" panose="020B0606020202030204" pitchFamily="34" charset="0"/>
                  </a:rPr>
                  <a:t>64 200</a:t>
                </a:r>
                <a:r>
                  <a:rPr lang="ru-RU" sz="1700" dirty="0">
                    <a:latin typeface="Arial Narrow" panose="020B0606020202030204" pitchFamily="34" charset="0"/>
                  </a:rPr>
                  <a:t> рублей</a:t>
                </a:r>
                <a:r>
                  <a:rPr lang="ru-RU" sz="1700" dirty="0" smtClean="0">
                    <a:latin typeface="Arial Narrow" panose="020B0606020202030204" pitchFamily="34" charset="0"/>
                  </a:rPr>
                  <a:t>.</a:t>
                </a:r>
                <a:endParaRPr lang="ru-RU" sz="1700" dirty="0">
                  <a:latin typeface="Arial Narrow" panose="020B0606020202030204" pitchFamily="34" charset="0"/>
                </a:endParaRP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72008" y="931764"/>
                <a:ext cx="8964488" cy="5737596"/>
              </a:xfrm>
              <a:prstGeom prst="rect">
                <a:avLst/>
              </a:prstGeom>
              <a:blipFill rotWithShape="0">
                <a:blip r:embed="rId3"/>
                <a:stretch>
                  <a:fillRect l="-476" t="-425" r="-544" b="-5526"/>
                </a:stretch>
              </a:blipFill>
            </p:spPr>
            <p:txBody>
              <a:bodyPr/>
              <a:lstStyle/>
              <a:p>
                <a:r>
                  <a:rPr lang="ru-RU">
                    <a:noFill/>
                  </a:rPr>
                  <a:t> </a:t>
                </a:r>
              </a:p>
            </p:txBody>
          </p:sp>
        </mc:Fallback>
      </mc:AlternateContent>
    </p:spTree>
    <p:extLst>
      <p:ext uri="{BB962C8B-B14F-4D97-AF65-F5344CB8AC3E}">
        <p14:creationId xmlns:p14="http://schemas.microsoft.com/office/powerpoint/2010/main" val="24956975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2286000" y="2967335"/>
            <a:ext cx="4572000" cy="523220"/>
          </a:xfrm>
          <a:prstGeom prst="rect">
            <a:avLst/>
          </a:prstGeom>
        </p:spPr>
        <p:txBody>
          <a:bodyPr>
            <a:spAutoFit/>
          </a:bodyPr>
          <a:lstStyle/>
          <a:p>
            <a:pPr algn="ctr"/>
            <a:r>
              <a:rPr lang="ru-RU" sz="2800" b="1" dirty="0" smtClean="0">
                <a:solidFill>
                  <a:srgbClr val="4DA754"/>
                </a:solidFill>
                <a:latin typeface="Arial Narrow" panose="020B0606020202030204" pitchFamily="34" charset="0"/>
              </a:rPr>
              <a:t>Потребительский выбор</a:t>
            </a:r>
            <a:endParaRPr lang="ru-RU" sz="2800" dirty="0">
              <a:latin typeface="Arial Narrow" panose="020B0606020202030204" pitchFamily="34" charset="0"/>
            </a:endParaRPr>
          </a:p>
        </p:txBody>
      </p:sp>
    </p:spTree>
    <p:extLst>
      <p:ext uri="{BB962C8B-B14F-4D97-AF65-F5344CB8AC3E}">
        <p14:creationId xmlns:p14="http://schemas.microsoft.com/office/powerpoint/2010/main" val="4205061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2500" dirty="0">
                <a:latin typeface="Calibri Light" panose="020F0302020204030204" pitchFamily="34" charset="0"/>
              </a:rPr>
              <a:t>ФИНАНСОВАЯ ГРАМОТНОСТЬ</a:t>
            </a:r>
            <a:endParaRPr lang="ru-RU" sz="2500" dirty="0">
              <a:solidFill>
                <a:schemeClr val="bg1"/>
              </a:solidFill>
              <a:latin typeface="Calibri Light" panose="020F0302020204030204" pitchFamily="34" charset="0"/>
            </a:endParaRPr>
          </a:p>
        </p:txBody>
      </p:sp>
      <p:sp>
        <p:nvSpPr>
          <p:cNvPr id="19" name="Двойная стрелка влево/вправо 18"/>
          <p:cNvSpPr/>
          <p:nvPr/>
        </p:nvSpPr>
        <p:spPr>
          <a:xfrm>
            <a:off x="3635897" y="4365104"/>
            <a:ext cx="1799044" cy="864095"/>
          </a:xfrm>
          <a:prstGeom prst="leftRightArrow">
            <a:avLst/>
          </a:prstGeom>
          <a:solidFill>
            <a:srgbClr val="4DA75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3" name="Овал 2"/>
          <p:cNvSpPr/>
          <p:nvPr/>
        </p:nvSpPr>
        <p:spPr>
          <a:xfrm>
            <a:off x="4139952" y="4365104"/>
            <a:ext cx="792088" cy="792088"/>
          </a:xfrm>
          <a:prstGeom prst="ellipse">
            <a:avLst/>
          </a:prstGeom>
          <a:solidFill>
            <a:srgbClr val="4DA75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a:solidFill>
                  <a:schemeClr val="bg1"/>
                </a:solidFill>
              </a:rPr>
              <a:t>?</a:t>
            </a:r>
          </a:p>
        </p:txBody>
      </p:sp>
      <p:pic>
        <p:nvPicPr>
          <p:cNvPr id="2050" name="Picture 2" descr="http://tvoyawoman.ru/wp-content/uploads/2012/04/%D0%BC%D1%83%D0%B6%D1%87%D0%B8%D0%BD%D0%B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0487" y="3427330"/>
            <a:ext cx="2018450" cy="3027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pandomim.ru/upload/5931cnew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4941" y="3427330"/>
            <a:ext cx="3241515" cy="3082681"/>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700704" y="1530965"/>
            <a:ext cx="7669429" cy="1231106"/>
          </a:xfrm>
          <a:prstGeom prst="rect">
            <a:avLst/>
          </a:prstGeom>
        </p:spPr>
        <p:txBody>
          <a:bodyPr wrap="square">
            <a:spAutoFit/>
          </a:bodyPr>
          <a:lstStyle/>
          <a:p>
            <a:pPr marL="541338" lvl="1" indent="-541338">
              <a:lnSpc>
                <a:spcPct val="115000"/>
              </a:lnSpc>
              <a:spcAft>
                <a:spcPts val="300"/>
              </a:spcAft>
              <a:buClr>
                <a:srgbClr val="003366"/>
              </a:buClr>
              <a:buFont typeface="Wingdings 2" panose="05020102010507070707" pitchFamily="18" charset="2"/>
              <a:buChar char="¿"/>
            </a:pPr>
            <a:r>
              <a:rPr lang="ru-RU" sz="2000" dirty="0" smtClean="0">
                <a:latin typeface="Arial Narrow" panose="020B0606020202030204" pitchFamily="34" charset="0"/>
              </a:rPr>
              <a:t>Реалистичная оценка своих финансовых возможностей</a:t>
            </a:r>
          </a:p>
          <a:p>
            <a:pPr marL="541338" lvl="1" indent="-541338">
              <a:lnSpc>
                <a:spcPct val="115000"/>
              </a:lnSpc>
              <a:spcAft>
                <a:spcPts val="300"/>
              </a:spcAft>
              <a:buClr>
                <a:srgbClr val="003366"/>
              </a:buClr>
              <a:buFont typeface="Wingdings 2" panose="05020102010507070707" pitchFamily="18" charset="2"/>
              <a:buChar char="¿"/>
            </a:pPr>
            <a:r>
              <a:rPr lang="ru-RU" sz="2000" dirty="0" smtClean="0">
                <a:latin typeface="Arial Narrow" panose="020B0606020202030204" pitchFamily="34" charset="0"/>
              </a:rPr>
              <a:t>Оценка финансовых последствий принимаемых решений</a:t>
            </a:r>
          </a:p>
          <a:p>
            <a:pPr marL="541338" lvl="1" indent="-541338">
              <a:lnSpc>
                <a:spcPct val="115000"/>
              </a:lnSpc>
              <a:spcAft>
                <a:spcPts val="300"/>
              </a:spcAft>
              <a:buClr>
                <a:srgbClr val="003366"/>
              </a:buClr>
              <a:buFont typeface="Wingdings 2" panose="05020102010507070707" pitchFamily="18" charset="2"/>
              <a:buChar char="¿"/>
            </a:pPr>
            <a:r>
              <a:rPr lang="ru-RU" sz="2000" dirty="0" smtClean="0">
                <a:latin typeface="Arial Narrow" panose="020B0606020202030204" pitchFamily="34" charset="0"/>
              </a:rPr>
              <a:t>Понимание ответственности за результат</a:t>
            </a:r>
            <a:endParaRPr lang="ru-RU" sz="2000" dirty="0">
              <a:latin typeface="Arial Narrow" panose="020B0606020202030204" pitchFamily="34" charset="0"/>
            </a:endParaRPr>
          </a:p>
        </p:txBody>
      </p:sp>
    </p:spTree>
    <p:extLst>
      <p:ext uri="{BB962C8B-B14F-4D97-AF65-F5344CB8AC3E}">
        <p14:creationId xmlns:p14="http://schemas.microsoft.com/office/powerpoint/2010/main" val="20042499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pPr algn="r"/>
            <a:r>
              <a:rPr lang="ru-RU" sz="2500" dirty="0" smtClean="0">
                <a:latin typeface="Calibri Light" panose="020F0302020204030204" pitchFamily="34" charset="0"/>
              </a:rPr>
              <a:t>ПРОЕЗДНОЙ БИЛЕТ</a:t>
            </a:r>
            <a:endParaRPr lang="ru-RU" sz="2500" dirty="0">
              <a:solidFill>
                <a:schemeClr val="bg1"/>
              </a:solidFill>
              <a:latin typeface="Calibri Light" panose="020F0302020204030204" pitchFamily="34" charset="0"/>
            </a:endParaRPr>
          </a:p>
        </p:txBody>
      </p:sp>
      <p:sp>
        <p:nvSpPr>
          <p:cNvPr id="9" name="Прямоугольник 8"/>
          <p:cNvSpPr/>
          <p:nvPr/>
        </p:nvSpPr>
        <p:spPr>
          <a:xfrm>
            <a:off x="107504" y="1458650"/>
            <a:ext cx="8784976" cy="1754326"/>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Коля во время каникул ездит в заповедник за город. Из центра города, где живет Коля, он добирается до заповедника на электричке, стоимость проезда в одну сторону составляет 185 рублей. Существует возможность приобретения льготного абонемента за 7400 рублей, дающего право проезда по нужному Коле маршруту туда и обратно неограниченное число раз в течение месяца. При каком минимальном количестве поездок Коле выгодно приобрести этот абонемент на предстоящий месяц?</a:t>
            </a:r>
          </a:p>
        </p:txBody>
      </p:sp>
      <p:sp>
        <p:nvSpPr>
          <p:cNvPr id="3" name="Прямоугольник 2"/>
          <p:cNvSpPr/>
          <p:nvPr/>
        </p:nvSpPr>
        <p:spPr>
          <a:xfrm>
            <a:off x="107504" y="3861048"/>
            <a:ext cx="8784976" cy="1357744"/>
          </a:xfrm>
          <a:prstGeom prst="rect">
            <a:avLst/>
          </a:prstGeom>
          <a:solidFill>
            <a:schemeClr val="bg1">
              <a:lumMod val="95000"/>
            </a:schemeClr>
          </a:solidFill>
        </p:spPr>
        <p:txBody>
          <a:bodyPr wrap="square">
            <a:spAutoFit/>
          </a:bodyPr>
          <a:lstStyle/>
          <a:p>
            <a:pPr marL="900113" indent="-900113">
              <a:lnSpc>
                <a:spcPct val="107000"/>
              </a:lnSpc>
              <a:spcAft>
                <a:spcPts val="800"/>
              </a:spcAft>
            </a:pPr>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b="1" dirty="0" smtClean="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ea typeface="Calibri" panose="020F0502020204030204" pitchFamily="34" charset="0"/>
                <a:cs typeface="Arial" panose="020B0604020202020204" pitchFamily="34" charset="0"/>
              </a:rPr>
              <a:t>7400 / (185*2) = 20. При 20 поездках стоимость абонемента равна стоимости билетов на проезд и выгоды от приобретения абонемента не возникает. Абонемент выгоден, если Коля в течение месяца поедет в заповедник более 20 раз.</a:t>
            </a:r>
          </a:p>
          <a:p>
            <a:pPr marL="900113" indent="-900113">
              <a:lnSpc>
                <a:spcPct val="107000"/>
              </a:lnSpc>
              <a:spcAft>
                <a:spcPts val="800"/>
              </a:spcAft>
            </a:pPr>
            <a:r>
              <a:rPr lang="ru-RU" b="1" dirty="0">
                <a:latin typeface="Arial Narrow" panose="020B0606020202030204" pitchFamily="34" charset="0"/>
                <a:ea typeface="Calibri" panose="020F0502020204030204" pitchFamily="34" charset="0"/>
                <a:cs typeface="Arial" panose="020B0604020202020204" pitchFamily="34" charset="0"/>
              </a:rPr>
              <a:t>Ответ: </a:t>
            </a:r>
            <a:r>
              <a:rPr lang="ru-RU" b="1" dirty="0" smtClean="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ea typeface="Calibri" panose="020F0502020204030204" pitchFamily="34" charset="0"/>
                <a:cs typeface="Arial" panose="020B0604020202020204" pitchFamily="34" charset="0"/>
              </a:rPr>
              <a:t>21 </a:t>
            </a:r>
            <a:r>
              <a:rPr lang="ru-RU" dirty="0">
                <a:latin typeface="Arial Narrow" panose="020B0606020202030204" pitchFamily="34" charset="0"/>
                <a:ea typeface="Calibri" panose="020F0502020204030204" pitchFamily="34" charset="0"/>
                <a:cs typeface="Arial" panose="020B0604020202020204" pitchFamily="34" charset="0"/>
              </a:rPr>
              <a:t>поездка </a:t>
            </a:r>
          </a:p>
        </p:txBody>
      </p:sp>
    </p:spTree>
    <p:extLst>
      <p:ext uri="{BB962C8B-B14F-4D97-AF65-F5344CB8AC3E}">
        <p14:creationId xmlns:p14="http://schemas.microsoft.com/office/powerpoint/2010/main" val="3909425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500" dirty="0" smtClean="0">
                <a:latin typeface="Calibri Light" panose="020F0302020204030204" pitchFamily="34" charset="0"/>
              </a:rPr>
              <a:t>ПЕСОК ДЛЯ ФУНДАМЕНТА</a:t>
            </a:r>
            <a:endParaRPr lang="ru-RU" sz="2500" dirty="0">
              <a:solidFill>
                <a:schemeClr val="bg1"/>
              </a:solidFill>
              <a:latin typeface="Calibri Light" panose="020F0302020204030204" pitchFamily="34" charset="0"/>
            </a:endParaRPr>
          </a:p>
        </p:txBody>
      </p:sp>
      <p:sp>
        <p:nvSpPr>
          <p:cNvPr id="9" name="Прямоугольник 8"/>
          <p:cNvSpPr/>
          <p:nvPr/>
        </p:nvSpPr>
        <p:spPr>
          <a:xfrm>
            <a:off x="107504" y="1320645"/>
            <a:ext cx="8784976" cy="4247317"/>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Для строительства дома Сидорову нужно купить и доставить на строительную площадку песок.</a:t>
            </a:r>
          </a:p>
          <a:p>
            <a:pPr marL="900113" indent="1588"/>
            <a:r>
              <a:rPr lang="ru-RU" dirty="0">
                <a:latin typeface="Arial Narrow" panose="020B0606020202030204" pitchFamily="34" charset="0"/>
              </a:rPr>
              <a:t>Поставщик песка предлагает два варианта доставки песка: большими и маленькими самосвалами. Цена доставки за один рейс самосвала устанавливается вне зависимости от количества перевозимого песка</a:t>
            </a:r>
            <a:r>
              <a:rPr lang="ru-RU" dirty="0" smtClean="0">
                <a:latin typeface="Arial Narrow" panose="020B0606020202030204" pitchFamily="34" charset="0"/>
              </a:rPr>
              <a:t>:</a:t>
            </a:r>
          </a:p>
          <a:p>
            <a:pPr marL="900113" indent="-900113"/>
            <a:endParaRPr lang="ru-RU" dirty="0">
              <a:latin typeface="Arial Narrow" panose="020B0606020202030204" pitchFamily="34" charset="0"/>
            </a:endParaRPr>
          </a:p>
          <a:p>
            <a:pPr marL="900113" indent="-900113"/>
            <a:endParaRPr lang="ru-RU" dirty="0" smtClean="0">
              <a:latin typeface="Arial Narrow" panose="020B0606020202030204" pitchFamily="34" charset="0"/>
            </a:endParaRPr>
          </a:p>
          <a:p>
            <a:pPr marL="900113" indent="-900113"/>
            <a:endParaRPr lang="ru-RU" dirty="0">
              <a:latin typeface="Arial Narrow" panose="020B0606020202030204" pitchFamily="34" charset="0"/>
            </a:endParaRPr>
          </a:p>
          <a:p>
            <a:pPr marL="900113" indent="-900113"/>
            <a:endParaRPr lang="ru-RU" dirty="0" smtClean="0">
              <a:latin typeface="Arial Narrow" panose="020B0606020202030204" pitchFamily="34" charset="0"/>
            </a:endParaRPr>
          </a:p>
          <a:p>
            <a:pPr marL="900113" indent="-900113"/>
            <a:endParaRPr lang="ru-RU" dirty="0">
              <a:latin typeface="Arial Narrow" panose="020B0606020202030204" pitchFamily="34" charset="0"/>
            </a:endParaRPr>
          </a:p>
          <a:p>
            <a:pPr marL="900113" indent="1588"/>
            <a:r>
              <a:rPr lang="ru-RU" dirty="0" smtClean="0">
                <a:latin typeface="Arial Narrow" panose="020B0606020202030204" pitchFamily="34" charset="0"/>
              </a:rPr>
              <a:t>Большой </a:t>
            </a:r>
            <a:r>
              <a:rPr lang="ru-RU" dirty="0">
                <a:latin typeface="Arial Narrow" panose="020B0606020202030204" pitchFamily="34" charset="0"/>
              </a:rPr>
              <a:t>самосвал в отличие от маленького к строительной площадке подъехать не может. При использовании большого самосвала необходимо </a:t>
            </a:r>
            <a:r>
              <a:rPr lang="ru-RU" dirty="0" smtClean="0">
                <a:latin typeface="Arial Narrow" panose="020B0606020202030204" pitchFamily="34" charset="0"/>
              </a:rPr>
              <a:t>нанять </a:t>
            </a:r>
            <a:r>
              <a:rPr lang="ru-RU" dirty="0">
                <a:latin typeface="Arial Narrow" panose="020B0606020202030204" pitchFamily="34" charset="0"/>
              </a:rPr>
              <a:t>рабочих, которые будут перевозить песок тачками по цене 500 рублей за </a:t>
            </a:r>
            <a:r>
              <a:rPr lang="ru-RU" dirty="0" smtClean="0">
                <a:latin typeface="Arial Narrow" panose="020B0606020202030204" pitchFamily="34" charset="0"/>
              </a:rPr>
              <a:t>кубометр </a:t>
            </a:r>
            <a:r>
              <a:rPr lang="ru-RU" dirty="0">
                <a:latin typeface="Arial Narrow" panose="020B0606020202030204" pitchFamily="34" charset="0"/>
              </a:rPr>
              <a:t>песка.</a:t>
            </a:r>
          </a:p>
          <a:p>
            <a:pPr marL="900113" indent="1588"/>
            <a:r>
              <a:rPr lang="ru-RU" dirty="0">
                <a:latin typeface="Arial Narrow" panose="020B0606020202030204" pitchFamily="34" charset="0"/>
              </a:rPr>
              <a:t>Какое минимальное количество денег может потрать Сидоров на приобретение и доставку на строительную площадку 45 </a:t>
            </a:r>
            <a:r>
              <a:rPr lang="ru-RU" dirty="0" smtClean="0">
                <a:latin typeface="Arial Narrow" panose="020B0606020202030204" pitchFamily="34" charset="0"/>
              </a:rPr>
              <a:t>кубометров </a:t>
            </a:r>
            <a:r>
              <a:rPr lang="ru-RU" dirty="0">
                <a:latin typeface="Arial Narrow" panose="020B0606020202030204" pitchFamily="34" charset="0"/>
              </a:rPr>
              <a:t>песка? Ответ дайте в рублях</a:t>
            </a:r>
            <a:r>
              <a:rPr lang="ru-RU" dirty="0" smtClean="0">
                <a:latin typeface="Arial Narrow" panose="020B0606020202030204" pitchFamily="34" charset="0"/>
              </a:rPr>
              <a:t>.</a:t>
            </a:r>
            <a:endParaRPr lang="ru-RU" dirty="0">
              <a:latin typeface="Arial Narrow" panose="020B0606020202030204" pitchFamily="34" charset="0"/>
            </a:endParaRPr>
          </a:p>
        </p:txBody>
      </p:sp>
      <p:graphicFrame>
        <p:nvGraphicFramePr>
          <p:cNvPr id="4" name="Таблица 3"/>
          <p:cNvGraphicFramePr>
            <a:graphicFrameLocks noGrp="1"/>
          </p:cNvGraphicFramePr>
          <p:nvPr>
            <p:extLst>
              <p:ext uri="{D42A27DB-BD31-4B8C-83A1-F6EECF244321}">
                <p14:modId xmlns:p14="http://schemas.microsoft.com/office/powerpoint/2010/main" val="1867011680"/>
              </p:ext>
            </p:extLst>
          </p:nvPr>
        </p:nvGraphicFramePr>
        <p:xfrm>
          <a:off x="1115616" y="2924944"/>
          <a:ext cx="7560838" cy="1043687"/>
        </p:xfrm>
        <a:graphic>
          <a:graphicData uri="http://schemas.openxmlformats.org/drawingml/2006/table">
            <a:tbl>
              <a:tblPr firstRow="1" firstCol="1" bandRow="1">
                <a:tableStyleId>{5C22544A-7EE6-4342-B048-85BDC9FD1C3A}</a:tableStyleId>
              </a:tblPr>
              <a:tblGrid>
                <a:gridCol w="1585722"/>
                <a:gridCol w="1920475"/>
                <a:gridCol w="2110321"/>
                <a:gridCol w="1944320"/>
              </a:tblGrid>
              <a:tr h="0">
                <a:tc>
                  <a:txBody>
                    <a:bodyPr/>
                    <a:lstStyle/>
                    <a:p>
                      <a:pPr marL="1588" indent="0" algn="ctr">
                        <a:lnSpc>
                          <a:spcPct val="107000"/>
                        </a:lnSpc>
                        <a:spcAft>
                          <a:spcPts val="0"/>
                        </a:spcAft>
                      </a:pPr>
                      <a:r>
                        <a:rPr lang="ru-RU" sz="1600" dirty="0">
                          <a:effectLst/>
                          <a:latin typeface="Arial Narrow" panose="020B0606020202030204" pitchFamily="34" charset="0"/>
                        </a:rPr>
                        <a:t>Вид самосвала</a:t>
                      </a:r>
                      <a:endParaRPr lang="ru-RU" sz="1600" dirty="0">
                        <a:effectLst/>
                        <a:latin typeface="Arial Narrow" panose="020B0606020202030204" pitchFamily="34" charset="0"/>
                        <a:ea typeface="Calibri"/>
                        <a:cs typeface="Arial"/>
                      </a:endParaRPr>
                    </a:p>
                  </a:txBody>
                  <a:tcPr marL="68580" marR="68580" marT="0" marB="0"/>
                </a:tc>
                <a:tc>
                  <a:txBody>
                    <a:bodyPr/>
                    <a:lstStyle/>
                    <a:p>
                      <a:pPr marL="1588" indent="0" algn="ctr">
                        <a:lnSpc>
                          <a:spcPct val="107000"/>
                        </a:lnSpc>
                        <a:spcAft>
                          <a:spcPts val="0"/>
                        </a:spcAft>
                      </a:pPr>
                      <a:r>
                        <a:rPr lang="ru-RU" sz="1600" dirty="0">
                          <a:effectLst/>
                          <a:latin typeface="Arial Narrow" panose="020B0606020202030204" pitchFamily="34" charset="0"/>
                        </a:rPr>
                        <a:t>Максимальная вместимость, </a:t>
                      </a:r>
                      <a:r>
                        <a:rPr lang="ru-RU" sz="1600" dirty="0" err="1">
                          <a:effectLst/>
                          <a:latin typeface="Arial Narrow" panose="020B0606020202030204" pitchFamily="34" charset="0"/>
                        </a:rPr>
                        <a:t>куб.м</a:t>
                      </a:r>
                      <a:endParaRPr lang="ru-RU" sz="1600" dirty="0">
                        <a:effectLst/>
                        <a:latin typeface="Arial Narrow" panose="020B0606020202030204" pitchFamily="34" charset="0"/>
                        <a:ea typeface="Calibri"/>
                        <a:cs typeface="Arial"/>
                      </a:endParaRPr>
                    </a:p>
                  </a:txBody>
                  <a:tcPr marL="68580" marR="68580" marT="0" marB="0"/>
                </a:tc>
                <a:tc>
                  <a:txBody>
                    <a:bodyPr/>
                    <a:lstStyle/>
                    <a:p>
                      <a:pPr marL="1588" indent="0" algn="ctr">
                        <a:lnSpc>
                          <a:spcPct val="107000"/>
                        </a:lnSpc>
                        <a:spcAft>
                          <a:spcPts val="0"/>
                        </a:spcAft>
                      </a:pPr>
                      <a:r>
                        <a:rPr lang="ru-RU" sz="1600" dirty="0">
                          <a:effectLst/>
                          <a:latin typeface="Arial Narrow" panose="020B0606020202030204" pitchFamily="34" charset="0"/>
                        </a:rPr>
                        <a:t>Цена доставки, один рейс, руб.</a:t>
                      </a:r>
                      <a:endParaRPr lang="ru-RU" sz="1600" dirty="0">
                        <a:effectLst/>
                        <a:latin typeface="Arial Narrow" panose="020B0606020202030204" pitchFamily="34" charset="0"/>
                        <a:ea typeface="Calibri"/>
                        <a:cs typeface="Arial"/>
                      </a:endParaRPr>
                    </a:p>
                  </a:txBody>
                  <a:tcPr marL="68580" marR="68580" marT="0" marB="0"/>
                </a:tc>
                <a:tc>
                  <a:txBody>
                    <a:bodyPr/>
                    <a:lstStyle/>
                    <a:p>
                      <a:pPr marL="1588" indent="0" algn="ctr">
                        <a:lnSpc>
                          <a:spcPct val="107000"/>
                        </a:lnSpc>
                        <a:spcAft>
                          <a:spcPts val="0"/>
                        </a:spcAft>
                      </a:pPr>
                      <a:r>
                        <a:rPr lang="ru-RU" sz="1600">
                          <a:effectLst/>
                          <a:latin typeface="Arial Narrow" panose="020B0606020202030204" pitchFamily="34" charset="0"/>
                        </a:rPr>
                        <a:t>Цена песка за 1 куб.м, руб.</a:t>
                      </a:r>
                      <a:endParaRPr lang="ru-RU" sz="1600">
                        <a:effectLst/>
                        <a:latin typeface="Arial Narrow" panose="020B0606020202030204" pitchFamily="34" charset="0"/>
                        <a:ea typeface="Calibri"/>
                        <a:cs typeface="Arial"/>
                      </a:endParaRPr>
                    </a:p>
                  </a:txBody>
                  <a:tcPr marL="68580" marR="68580" marT="0" marB="0"/>
                </a:tc>
              </a:tr>
              <a:tr h="0">
                <a:tc>
                  <a:txBody>
                    <a:bodyPr/>
                    <a:lstStyle/>
                    <a:p>
                      <a:pPr marL="1588" indent="0">
                        <a:lnSpc>
                          <a:spcPct val="107000"/>
                        </a:lnSpc>
                        <a:spcAft>
                          <a:spcPts val="0"/>
                        </a:spcAft>
                      </a:pPr>
                      <a:r>
                        <a:rPr lang="ru-RU" sz="1600">
                          <a:effectLst/>
                          <a:latin typeface="Arial Narrow" panose="020B0606020202030204" pitchFamily="34" charset="0"/>
                        </a:rPr>
                        <a:t>Большой</a:t>
                      </a:r>
                      <a:endParaRPr lang="ru-RU" sz="1600">
                        <a:effectLst/>
                        <a:latin typeface="Arial Narrow" panose="020B0606020202030204" pitchFamily="34" charset="0"/>
                        <a:ea typeface="Calibri"/>
                        <a:cs typeface="Arial"/>
                      </a:endParaRPr>
                    </a:p>
                  </a:txBody>
                  <a:tcPr marL="68580" marR="68580" marT="0" marB="0"/>
                </a:tc>
                <a:tc>
                  <a:txBody>
                    <a:bodyPr/>
                    <a:lstStyle/>
                    <a:p>
                      <a:pPr marL="1588" indent="0" algn="r">
                        <a:lnSpc>
                          <a:spcPct val="107000"/>
                        </a:lnSpc>
                        <a:spcAft>
                          <a:spcPts val="0"/>
                        </a:spcAft>
                      </a:pPr>
                      <a:r>
                        <a:rPr lang="ru-RU" sz="1600">
                          <a:effectLst/>
                          <a:latin typeface="Arial Narrow" panose="020B0606020202030204" pitchFamily="34" charset="0"/>
                        </a:rPr>
                        <a:t>10</a:t>
                      </a:r>
                      <a:endParaRPr lang="ru-RU" sz="1600">
                        <a:effectLst/>
                        <a:latin typeface="Arial Narrow" panose="020B0606020202030204" pitchFamily="34" charset="0"/>
                        <a:ea typeface="Calibri"/>
                        <a:cs typeface="Arial"/>
                      </a:endParaRPr>
                    </a:p>
                  </a:txBody>
                  <a:tcPr marL="68580" marR="68580" marT="0" marB="0"/>
                </a:tc>
                <a:tc>
                  <a:txBody>
                    <a:bodyPr/>
                    <a:lstStyle/>
                    <a:p>
                      <a:pPr marL="1588" indent="0" algn="r">
                        <a:lnSpc>
                          <a:spcPct val="107000"/>
                        </a:lnSpc>
                        <a:spcAft>
                          <a:spcPts val="0"/>
                        </a:spcAft>
                      </a:pPr>
                      <a:r>
                        <a:rPr lang="ru-RU" sz="1600" dirty="0">
                          <a:effectLst/>
                          <a:latin typeface="Arial Narrow" panose="020B0606020202030204" pitchFamily="34" charset="0"/>
                        </a:rPr>
                        <a:t>8 500</a:t>
                      </a:r>
                      <a:endParaRPr lang="ru-RU" sz="1600" dirty="0">
                        <a:effectLst/>
                        <a:latin typeface="Arial Narrow" panose="020B0606020202030204" pitchFamily="34" charset="0"/>
                        <a:ea typeface="Calibri"/>
                        <a:cs typeface="Arial"/>
                      </a:endParaRPr>
                    </a:p>
                  </a:txBody>
                  <a:tcPr marL="68580" marR="68580" marT="0" marB="0"/>
                </a:tc>
                <a:tc>
                  <a:txBody>
                    <a:bodyPr/>
                    <a:lstStyle/>
                    <a:p>
                      <a:pPr marL="1588" indent="0" algn="r">
                        <a:lnSpc>
                          <a:spcPct val="107000"/>
                        </a:lnSpc>
                        <a:spcAft>
                          <a:spcPts val="0"/>
                        </a:spcAft>
                      </a:pPr>
                      <a:r>
                        <a:rPr lang="ru-RU" sz="1600" dirty="0">
                          <a:effectLst/>
                          <a:latin typeface="Arial Narrow" panose="020B0606020202030204" pitchFamily="34" charset="0"/>
                        </a:rPr>
                        <a:t>500</a:t>
                      </a:r>
                      <a:endParaRPr lang="ru-RU" sz="1600" dirty="0">
                        <a:effectLst/>
                        <a:latin typeface="Arial Narrow" panose="020B0606020202030204" pitchFamily="34" charset="0"/>
                        <a:ea typeface="Calibri"/>
                        <a:cs typeface="Arial"/>
                      </a:endParaRPr>
                    </a:p>
                  </a:txBody>
                  <a:tcPr marL="68580" marR="68580" marT="0" marB="0"/>
                </a:tc>
              </a:tr>
              <a:tr h="0">
                <a:tc>
                  <a:txBody>
                    <a:bodyPr/>
                    <a:lstStyle/>
                    <a:p>
                      <a:pPr marL="1588" indent="0">
                        <a:lnSpc>
                          <a:spcPct val="107000"/>
                        </a:lnSpc>
                        <a:spcAft>
                          <a:spcPts val="0"/>
                        </a:spcAft>
                      </a:pPr>
                      <a:r>
                        <a:rPr lang="ru-RU" sz="1600">
                          <a:effectLst/>
                          <a:latin typeface="Arial Narrow" panose="020B0606020202030204" pitchFamily="34" charset="0"/>
                        </a:rPr>
                        <a:t>Маленький</a:t>
                      </a:r>
                      <a:endParaRPr lang="ru-RU" sz="1600">
                        <a:effectLst/>
                        <a:latin typeface="Arial Narrow" panose="020B0606020202030204" pitchFamily="34" charset="0"/>
                        <a:ea typeface="Calibri"/>
                        <a:cs typeface="Arial"/>
                      </a:endParaRPr>
                    </a:p>
                  </a:txBody>
                  <a:tcPr marL="68580" marR="68580" marT="0" marB="0"/>
                </a:tc>
                <a:tc>
                  <a:txBody>
                    <a:bodyPr/>
                    <a:lstStyle/>
                    <a:p>
                      <a:pPr marL="1588" indent="0" algn="r">
                        <a:lnSpc>
                          <a:spcPct val="107000"/>
                        </a:lnSpc>
                        <a:spcAft>
                          <a:spcPts val="0"/>
                        </a:spcAft>
                      </a:pPr>
                      <a:r>
                        <a:rPr lang="ru-RU" sz="1600">
                          <a:effectLst/>
                          <a:latin typeface="Arial Narrow" panose="020B0606020202030204" pitchFamily="34" charset="0"/>
                        </a:rPr>
                        <a:t>3</a:t>
                      </a:r>
                      <a:endParaRPr lang="ru-RU" sz="1600">
                        <a:effectLst/>
                        <a:latin typeface="Arial Narrow" panose="020B0606020202030204" pitchFamily="34" charset="0"/>
                        <a:ea typeface="Calibri"/>
                        <a:cs typeface="Arial"/>
                      </a:endParaRPr>
                    </a:p>
                  </a:txBody>
                  <a:tcPr marL="68580" marR="68580" marT="0" marB="0"/>
                </a:tc>
                <a:tc>
                  <a:txBody>
                    <a:bodyPr/>
                    <a:lstStyle/>
                    <a:p>
                      <a:pPr marL="1588" indent="0" algn="r">
                        <a:lnSpc>
                          <a:spcPct val="107000"/>
                        </a:lnSpc>
                        <a:spcAft>
                          <a:spcPts val="0"/>
                        </a:spcAft>
                      </a:pPr>
                      <a:r>
                        <a:rPr lang="ru-RU" sz="1600">
                          <a:effectLst/>
                          <a:latin typeface="Arial Narrow" panose="020B0606020202030204" pitchFamily="34" charset="0"/>
                        </a:rPr>
                        <a:t>4 800</a:t>
                      </a:r>
                      <a:endParaRPr lang="ru-RU" sz="1600">
                        <a:effectLst/>
                        <a:latin typeface="Arial Narrow" panose="020B0606020202030204" pitchFamily="34" charset="0"/>
                        <a:ea typeface="Calibri"/>
                        <a:cs typeface="Arial"/>
                      </a:endParaRPr>
                    </a:p>
                  </a:txBody>
                  <a:tcPr marL="68580" marR="68580" marT="0" marB="0"/>
                </a:tc>
                <a:tc>
                  <a:txBody>
                    <a:bodyPr/>
                    <a:lstStyle/>
                    <a:p>
                      <a:pPr marL="1588" indent="0" algn="r">
                        <a:lnSpc>
                          <a:spcPct val="107000"/>
                        </a:lnSpc>
                        <a:spcAft>
                          <a:spcPts val="0"/>
                        </a:spcAft>
                      </a:pPr>
                      <a:r>
                        <a:rPr lang="ru-RU" sz="1600" dirty="0">
                          <a:effectLst/>
                          <a:latin typeface="Arial Narrow" panose="020B0606020202030204" pitchFamily="34" charset="0"/>
                        </a:rPr>
                        <a:t>500</a:t>
                      </a:r>
                      <a:endParaRPr lang="ru-RU" sz="1600" dirty="0">
                        <a:effectLst/>
                        <a:latin typeface="Arial Narrow" panose="020B0606020202030204" pitchFamily="34" charset="0"/>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216105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pPr algn="r"/>
            <a:r>
              <a:rPr lang="ru-RU" sz="2500" dirty="0" smtClean="0">
                <a:latin typeface="Calibri Light" panose="020F0302020204030204" pitchFamily="34" charset="0"/>
              </a:rPr>
              <a:t>ПЕСОК ДЛЯ ФУНДАМЕНТА. </a:t>
            </a:r>
            <a:r>
              <a:rPr lang="ru-RU" sz="2500" dirty="0">
                <a:latin typeface="Calibri Light" panose="020F0302020204030204" pitchFamily="34" charset="0"/>
              </a:rPr>
              <a:t>Р</a:t>
            </a:r>
            <a:r>
              <a:rPr lang="ru-RU" sz="2500" dirty="0" smtClean="0">
                <a:latin typeface="Calibri Light" panose="020F0302020204030204" pitchFamily="34" charset="0"/>
              </a:rPr>
              <a:t>ЕШЕНИЕ</a:t>
            </a:r>
            <a:endParaRPr lang="ru-RU" sz="2500" dirty="0">
              <a:solidFill>
                <a:schemeClr val="bg1"/>
              </a:solidFill>
              <a:latin typeface="Calibri Light" panose="020F0302020204030204" pitchFamily="34" charset="0"/>
            </a:endParaRPr>
          </a:p>
        </p:txBody>
      </p:sp>
      <mc:AlternateContent xmlns:mc="http://schemas.openxmlformats.org/markup-compatibility/2006" xmlns:a14="http://schemas.microsoft.com/office/drawing/2010/main">
        <mc:Choice Requires="a14">
          <p:sp>
            <p:nvSpPr>
              <p:cNvPr id="9" name="Прямоугольник 8"/>
              <p:cNvSpPr/>
              <p:nvPr/>
            </p:nvSpPr>
            <p:spPr>
              <a:xfrm>
                <a:off x="179512" y="1052735"/>
                <a:ext cx="8784976" cy="5355312"/>
              </a:xfrm>
              <a:prstGeom prst="rect">
                <a:avLst/>
              </a:prstGeom>
              <a:solidFill>
                <a:schemeClr val="bg1">
                  <a:lumMod val="95000"/>
                </a:schemeClr>
              </a:solidFill>
            </p:spPr>
            <p:txBody>
              <a:bodyPr wrap="square">
                <a:spAutoFit/>
              </a:bodyPr>
              <a:lstStyle/>
              <a:p>
                <a:pPr marL="1074738" indent="-1074738"/>
                <a:r>
                  <a:rPr lang="ru-RU" b="1" dirty="0" smtClean="0">
                    <a:latin typeface="Arial Narrow" panose="020B0606020202030204" pitchFamily="34" charset="0"/>
                  </a:rPr>
                  <a:t>Решение</a:t>
                </a:r>
                <a:r>
                  <a:rPr lang="ru-RU" b="1" dirty="0">
                    <a:latin typeface="Arial Narrow" panose="020B0606020202030204" pitchFamily="34" charset="0"/>
                  </a:rPr>
                  <a:t>.	</a:t>
                </a:r>
                <a:r>
                  <a:rPr lang="ru-RU" dirty="0" smtClean="0">
                    <a:latin typeface="Arial Narrow" panose="020B0606020202030204" pitchFamily="34" charset="0"/>
                  </a:rPr>
                  <a:t>Сначала </a:t>
                </a:r>
                <a:r>
                  <a:rPr lang="ru-RU" dirty="0">
                    <a:latin typeface="Arial Narrow" panose="020B0606020202030204" pitchFamily="34" charset="0"/>
                  </a:rPr>
                  <a:t>определим каким самосвалом выгоднее доставлять песок на строительную площадку.</a:t>
                </a:r>
              </a:p>
              <a:p>
                <a:pPr marL="1074738" lvl="1" indent="1588"/>
                <a:r>
                  <a:rPr lang="ru-RU" dirty="0">
                    <a:latin typeface="Arial Narrow" panose="020B0606020202030204" pitchFamily="34" charset="0"/>
                  </a:rPr>
                  <a:t>Доставка 1 куб. м песка полным маленьким </a:t>
                </a:r>
                <a:r>
                  <a:rPr lang="ru-RU" dirty="0" smtClean="0">
                    <a:latin typeface="Arial Narrow" panose="020B0606020202030204" pitchFamily="34" charset="0"/>
                  </a:rPr>
                  <a:t>самосвалом</a:t>
                </a:r>
                <a:br>
                  <a:rPr lang="ru-RU" dirty="0" smtClean="0">
                    <a:latin typeface="Arial Narrow" panose="020B0606020202030204" pitchFamily="34" charset="0"/>
                  </a:rPr>
                </a:br>
                <a:r>
                  <a:rPr lang="ru-RU" dirty="0" smtClean="0">
                    <a:latin typeface="Arial Narrow" panose="020B0606020202030204" pitchFamily="34" charset="0"/>
                  </a:rPr>
                  <a:t> </a:t>
                </a:r>
                <a14:m>
                  <m:oMath xmlns:m="http://schemas.openxmlformats.org/officeDocument/2006/math">
                    <m:r>
                      <a:rPr lang="ru-RU" i="1" dirty="0" smtClean="0">
                        <a:latin typeface="Cambria Math"/>
                      </a:rPr>
                      <m:t>4 800/3+500 = 2 100 </m:t>
                    </m:r>
                  </m:oMath>
                </a14:m>
                <a:r>
                  <a:rPr lang="ru-RU" dirty="0">
                    <a:latin typeface="Arial Narrow" panose="020B0606020202030204" pitchFamily="34" charset="0"/>
                  </a:rPr>
                  <a:t>рублей</a:t>
                </a:r>
              </a:p>
              <a:p>
                <a:pPr marL="1074738" lvl="1" indent="1588"/>
                <a:r>
                  <a:rPr lang="ru-RU" dirty="0">
                    <a:latin typeface="Arial Narrow" panose="020B0606020202030204" pitchFamily="34" charset="0"/>
                  </a:rPr>
                  <a:t>Доставка 1 куб. м песка полным большим самосвалом </a:t>
                </a:r>
                <a:r>
                  <a:rPr lang="ru-RU" dirty="0" smtClean="0">
                    <a:latin typeface="Arial Narrow" panose="020B0606020202030204" pitchFamily="34" charset="0"/>
                  </a:rPr>
                  <a:t/>
                </a:r>
                <a:br>
                  <a:rPr lang="ru-RU" dirty="0" smtClean="0">
                    <a:latin typeface="Arial Narrow" panose="020B0606020202030204" pitchFamily="34" charset="0"/>
                  </a:rPr>
                </a:br>
                <a14:m>
                  <m:oMath xmlns:m="http://schemas.openxmlformats.org/officeDocument/2006/math">
                    <m:r>
                      <a:rPr lang="ru-RU" i="1" dirty="0" smtClean="0">
                        <a:latin typeface="Cambria Math"/>
                      </a:rPr>
                      <m:t>8 </m:t>
                    </m:r>
                    <m:r>
                      <a:rPr lang="ru-RU" i="1" dirty="0">
                        <a:latin typeface="Cambria Math"/>
                      </a:rPr>
                      <m:t>500/10+500+500 </m:t>
                    </m:r>
                    <m:r>
                      <a:rPr lang="ru-RU" i="1" dirty="0" smtClean="0">
                        <a:latin typeface="Cambria Math"/>
                      </a:rPr>
                      <m:t>= </m:t>
                    </m:r>
                    <m:r>
                      <a:rPr lang="ru-RU" i="1" dirty="0">
                        <a:latin typeface="Cambria Math"/>
                      </a:rPr>
                      <m:t>1 850 рублей</m:t>
                    </m:r>
                  </m:oMath>
                </a14:m>
                <a:r>
                  <a:rPr lang="ru-RU" dirty="0">
                    <a:latin typeface="Arial Narrow" panose="020B0606020202030204" pitchFamily="34" charset="0"/>
                  </a:rPr>
                  <a:t>.</a:t>
                </a:r>
              </a:p>
              <a:p>
                <a:pPr marL="1074738" lvl="1" indent="1588"/>
                <a:r>
                  <a:rPr lang="ru-RU" dirty="0">
                    <a:latin typeface="Arial Narrow" panose="020B0606020202030204" pitchFamily="34" charset="0"/>
                  </a:rPr>
                  <a:t>То есть, несмотря на дополнительную перевозку тачками, доставка большими самосвалами более выгодна. 4 рейса большого самосвала позволят перевезти 40 </a:t>
                </a:r>
                <a:r>
                  <a:rPr lang="ru-RU" dirty="0" err="1">
                    <a:latin typeface="Arial Narrow" panose="020B0606020202030204" pitchFamily="34" charset="0"/>
                  </a:rPr>
                  <a:t>куб.м</a:t>
                </a:r>
                <a:r>
                  <a:rPr lang="ru-RU" dirty="0">
                    <a:latin typeface="Arial Narrow" panose="020B0606020202030204" pitchFamily="34" charset="0"/>
                  </a:rPr>
                  <a:t> песка, стоимость его приобретения и доставки составит </a:t>
                </a:r>
                <a:r>
                  <a:rPr lang="ru-RU" dirty="0" smtClean="0">
                    <a:latin typeface="Arial Narrow" panose="020B0606020202030204" pitchFamily="34" charset="0"/>
                  </a:rPr>
                  <a:t/>
                </a:r>
                <a:br>
                  <a:rPr lang="ru-RU" dirty="0" smtClean="0">
                    <a:latin typeface="Arial Narrow" panose="020B0606020202030204" pitchFamily="34" charset="0"/>
                  </a:rPr>
                </a:br>
                <a14:m>
                  <m:oMath xmlns:m="http://schemas.openxmlformats.org/officeDocument/2006/math">
                    <m:r>
                      <a:rPr lang="ru-RU" i="1" dirty="0" smtClean="0">
                        <a:latin typeface="Cambria Math"/>
                      </a:rPr>
                      <m:t>1 </m:t>
                    </m:r>
                    <m:r>
                      <a:rPr lang="ru-RU" i="1" dirty="0">
                        <a:latin typeface="Cambria Math"/>
                      </a:rPr>
                      <m:t>850 ∗40 = 74 000</m:t>
                    </m:r>
                  </m:oMath>
                </a14:m>
                <a:r>
                  <a:rPr lang="ru-RU" dirty="0">
                    <a:latin typeface="Arial Narrow" panose="020B0606020202030204" pitchFamily="34" charset="0"/>
                  </a:rPr>
                  <a:t> рублей</a:t>
                </a:r>
              </a:p>
              <a:p>
                <a:pPr marL="1074738" lvl="1" indent="1588"/>
                <a:r>
                  <a:rPr lang="ru-RU" dirty="0">
                    <a:latin typeface="Arial Narrow" panose="020B0606020202030204" pitchFamily="34" charset="0"/>
                  </a:rPr>
                  <a:t>Осталось понять, выгодно ли доставлять оставшиеся 5 куб. м 1 рейсом большого самосвала или использовать 2 рейса </a:t>
                </a:r>
                <a:r>
                  <a:rPr lang="ru-RU" dirty="0" err="1" smtClean="0">
                    <a:latin typeface="Arial Narrow" panose="020B0606020202030204" pitchFamily="34" charset="0"/>
                  </a:rPr>
                  <a:t>маленького?Доставка</a:t>
                </a:r>
                <a:r>
                  <a:rPr lang="ru-RU" dirty="0" smtClean="0">
                    <a:latin typeface="Arial Narrow" panose="020B0606020202030204" pitchFamily="34" charset="0"/>
                  </a:rPr>
                  <a:t> </a:t>
                </a:r>
                <a:r>
                  <a:rPr lang="ru-RU" dirty="0">
                    <a:latin typeface="Arial Narrow" panose="020B0606020202030204" pitchFamily="34" charset="0"/>
                  </a:rPr>
                  <a:t>5 </a:t>
                </a:r>
                <a:r>
                  <a:rPr lang="ru-RU" dirty="0" err="1">
                    <a:latin typeface="Arial Narrow" panose="020B0606020202030204" pitchFamily="34" charset="0"/>
                  </a:rPr>
                  <a:t>куб.м</a:t>
                </a:r>
                <a:r>
                  <a:rPr lang="ru-RU" dirty="0">
                    <a:latin typeface="Arial Narrow" panose="020B0606020202030204" pitchFamily="34" charset="0"/>
                  </a:rPr>
                  <a:t> большим самосвалом составит</a:t>
                </a:r>
                <a14:m>
                  <m:oMath xmlns:m="http://schemas.openxmlformats.org/officeDocument/2006/math">
                    <m:r>
                      <a:rPr lang="ru-RU" b="0" i="0" dirty="0" smtClean="0">
                        <a:latin typeface="Cambria Math"/>
                      </a:rPr>
                      <m:t> </m:t>
                    </m:r>
                    <m:r>
                      <a:rPr lang="ru-RU" i="1" dirty="0" smtClean="0">
                        <a:latin typeface="Cambria Math"/>
                      </a:rPr>
                      <m:t> 8 500 + 500∗5 + 500∗5 = 13 500</m:t>
                    </m:r>
                  </m:oMath>
                </a14:m>
                <a:endParaRPr lang="ru-RU" dirty="0">
                  <a:latin typeface="Arial Narrow" panose="020B0606020202030204" pitchFamily="34" charset="0"/>
                </a:endParaRPr>
              </a:p>
              <a:p>
                <a:pPr marL="1074738" lvl="1" indent="1588"/>
                <a:r>
                  <a:rPr lang="ru-RU" dirty="0">
                    <a:latin typeface="Arial Narrow" panose="020B0606020202030204" pitchFamily="34" charset="0"/>
                  </a:rPr>
                  <a:t>Доставка 5 </a:t>
                </a:r>
                <a:r>
                  <a:rPr lang="ru-RU" dirty="0" err="1">
                    <a:latin typeface="Arial Narrow" panose="020B0606020202030204" pitchFamily="34" charset="0"/>
                  </a:rPr>
                  <a:t>куб.м</a:t>
                </a:r>
                <a:r>
                  <a:rPr lang="ru-RU" dirty="0">
                    <a:latin typeface="Arial Narrow" panose="020B0606020202030204" pitchFamily="34" charset="0"/>
                  </a:rPr>
                  <a:t> 2 рейсами маленького самосвала составит</a:t>
                </a:r>
                <a:r>
                  <a:rPr lang="ru-RU" dirty="0" smtClean="0">
                    <a:latin typeface="Arial Narrow" panose="020B0606020202030204" pitchFamily="34" charset="0"/>
                  </a:rPr>
                  <a:t/>
                </a:r>
                <a:br>
                  <a:rPr lang="ru-RU" dirty="0" smtClean="0">
                    <a:latin typeface="Arial Narrow" panose="020B0606020202030204" pitchFamily="34" charset="0"/>
                  </a:rPr>
                </a:br>
                <a14:m>
                  <m:oMathPara xmlns:m="http://schemas.openxmlformats.org/officeDocument/2006/math">
                    <m:oMathParaPr>
                      <m:jc m:val="left"/>
                    </m:oMathParaPr>
                    <m:oMath xmlns:m="http://schemas.openxmlformats.org/officeDocument/2006/math">
                      <m:r>
                        <a:rPr lang="ru-RU" i="1" dirty="0" smtClean="0">
                          <a:latin typeface="Cambria Math"/>
                        </a:rPr>
                        <m:t>4 800∗2+500∗5 = 12 100</m:t>
                      </m:r>
                    </m:oMath>
                  </m:oMathPara>
                </a14:m>
                <a:endParaRPr lang="ru-RU" dirty="0">
                  <a:latin typeface="Arial Narrow" panose="020B0606020202030204" pitchFamily="34" charset="0"/>
                </a:endParaRPr>
              </a:p>
              <a:p>
                <a:pPr marL="1074738" lvl="1" indent="1588"/>
                <a:r>
                  <a:rPr lang="ru-RU" dirty="0">
                    <a:latin typeface="Arial Narrow" panose="020B0606020202030204" pitchFamily="34" charset="0"/>
                  </a:rPr>
                  <a:t>Таким образом, минимальное количество денег, которое может потрать Сидоров на приобретение и доставку на строительную площадку 45 </a:t>
                </a:r>
                <a:r>
                  <a:rPr lang="ru-RU" dirty="0" err="1">
                    <a:latin typeface="Arial Narrow" panose="020B0606020202030204" pitchFamily="34" charset="0"/>
                  </a:rPr>
                  <a:t>куб.м</a:t>
                </a:r>
                <a:r>
                  <a:rPr lang="ru-RU" dirty="0">
                    <a:latin typeface="Arial Narrow" panose="020B0606020202030204" pitchFamily="34" charset="0"/>
                  </a:rPr>
                  <a:t> песка </a:t>
                </a:r>
                <a:r>
                  <a:rPr lang="ru-RU" dirty="0" smtClean="0">
                    <a:latin typeface="Arial Narrow" panose="020B0606020202030204" pitchFamily="34" charset="0"/>
                  </a:rPr>
                  <a:t>равно</a:t>
                </a:r>
              </a:p>
              <a:p>
                <a:pPr marL="1074738" lvl="1" indent="1588"/>
                <a14:m>
                  <m:oMath xmlns:m="http://schemas.openxmlformats.org/officeDocument/2006/math">
                    <m:r>
                      <a:rPr lang="ru-RU" i="1" dirty="0" smtClean="0">
                        <a:latin typeface="Cambria Math"/>
                      </a:rPr>
                      <m:t> </m:t>
                    </m:r>
                    <m:r>
                      <a:rPr lang="ru-RU" i="1" dirty="0">
                        <a:latin typeface="Cambria Math"/>
                      </a:rPr>
                      <m:t>74 000 + 12 100 = 86 100</m:t>
                    </m:r>
                  </m:oMath>
                </a14:m>
                <a:r>
                  <a:rPr lang="ru-RU" dirty="0">
                    <a:latin typeface="Arial Narrow" panose="020B0606020202030204" pitchFamily="34" charset="0"/>
                  </a:rPr>
                  <a:t> рублей</a:t>
                </a:r>
              </a:p>
              <a:p>
                <a:pPr marL="900113" indent="-900113"/>
                <a:r>
                  <a:rPr lang="ru-RU" b="1" dirty="0">
                    <a:latin typeface="Arial Narrow" panose="020B0606020202030204" pitchFamily="34" charset="0"/>
                  </a:rPr>
                  <a:t>Ответ</a:t>
                </a:r>
                <a:r>
                  <a:rPr lang="ru-RU" dirty="0">
                    <a:latin typeface="Arial Narrow" panose="020B0606020202030204" pitchFamily="34" charset="0"/>
                  </a:rPr>
                  <a:t>: 86 100</a:t>
                </a: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179512" y="1052735"/>
                <a:ext cx="8784976" cy="5355312"/>
              </a:xfrm>
              <a:prstGeom prst="rect">
                <a:avLst/>
              </a:prstGeom>
              <a:blipFill rotWithShape="1">
                <a:blip r:embed="rId3"/>
                <a:stretch>
                  <a:fillRect l="-555" t="-456" r="-624" b="-1025"/>
                </a:stretch>
              </a:blipFill>
            </p:spPr>
            <p:txBody>
              <a:bodyPr/>
              <a:lstStyle/>
              <a:p>
                <a:r>
                  <a:rPr lang="ru-RU">
                    <a:noFill/>
                  </a:rPr>
                  <a:t> </a:t>
                </a:r>
              </a:p>
            </p:txBody>
          </p:sp>
        </mc:Fallback>
      </mc:AlternateContent>
    </p:spTree>
    <p:extLst>
      <p:ext uri="{BB962C8B-B14F-4D97-AF65-F5344CB8AC3E}">
        <p14:creationId xmlns:p14="http://schemas.microsoft.com/office/powerpoint/2010/main" val="1936778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500" dirty="0" smtClean="0">
                <a:solidFill>
                  <a:schemeClr val="bg1"/>
                </a:solidFill>
                <a:latin typeface="Calibri Light" panose="020F0302020204030204" pitchFamily="34" charset="0"/>
              </a:rPr>
              <a:t>ОПЛАТА ЭЛЕКТРОЭНЕРГИИ</a:t>
            </a:r>
            <a:endParaRPr lang="ru-RU" sz="2500" dirty="0">
              <a:solidFill>
                <a:schemeClr val="bg1"/>
              </a:solidFill>
              <a:latin typeface="Calibri Light" panose="020F0302020204030204" pitchFamily="34" charset="0"/>
            </a:endParaRPr>
          </a:p>
        </p:txBody>
      </p:sp>
      <p:sp>
        <p:nvSpPr>
          <p:cNvPr id="9" name="Прямоугольник 8"/>
          <p:cNvSpPr/>
          <p:nvPr/>
        </p:nvSpPr>
        <p:spPr>
          <a:xfrm>
            <a:off x="35496" y="980728"/>
            <a:ext cx="9059942" cy="3139321"/>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Семья Макаровых живёт в старом доме в центре Москвы в квартире с газовой плитой. Среднемесячное потребление семьей электроэнергии составляет 180 квт*час, в том числе в период с 7:00 до 23:00 потребление составляет 120 квт*час. Текущие расценки на электроэнергию по </a:t>
            </a:r>
            <a:r>
              <a:rPr lang="ru-RU" dirty="0" err="1">
                <a:latin typeface="Arial Narrow" panose="020B0606020202030204" pitchFamily="34" charset="0"/>
              </a:rPr>
              <a:t>одноставочному</a:t>
            </a:r>
            <a:r>
              <a:rPr lang="ru-RU" dirty="0">
                <a:latin typeface="Arial Narrow" panose="020B0606020202030204" pitchFamily="34" charset="0"/>
              </a:rPr>
              <a:t> (одинаковому в течение суток) тарифу составляют 5,38 рублей за квт*час. Семья получила от </a:t>
            </a:r>
            <a:r>
              <a:rPr lang="ru-RU" dirty="0" err="1">
                <a:latin typeface="Arial Narrow" panose="020B0606020202030204" pitchFamily="34" charset="0"/>
              </a:rPr>
              <a:t>энергосбытовой</a:t>
            </a:r>
            <a:r>
              <a:rPr lang="ru-RU" dirty="0">
                <a:latin typeface="Arial Narrow" panose="020B0606020202030204" pitchFamily="34" charset="0"/>
              </a:rPr>
              <a:t> компании предложение установить в квартире за 4 550 рублей многотарифный счетчик и перейти на оплату электроэнергии по тарифу, дифференцированному в зависимости от времени суток. Текущие значения тарифа составляют 6,19 рублей за квт*час в период с 7:00 до 23:00 и 1,64 рублей за квт*час – с 23:00 до 7:00. Если переход на дифференцированный тариф выгоден, то за какой срок при неизменных объеме и структуре потребления электроэнергии окупятся расходы на установку счетчика? Ответ укажите в месяцах.</a:t>
            </a:r>
          </a:p>
        </p:txBody>
      </p:sp>
      <mc:AlternateContent xmlns:mc="http://schemas.openxmlformats.org/markup-compatibility/2006" xmlns:a14="http://schemas.microsoft.com/office/drawing/2010/main">
        <mc:Choice Requires="a14">
          <p:sp>
            <p:nvSpPr>
              <p:cNvPr id="3" name="Прямоугольник 2"/>
              <p:cNvSpPr/>
              <p:nvPr/>
            </p:nvSpPr>
            <p:spPr>
              <a:xfrm>
                <a:off x="58942" y="4581128"/>
                <a:ext cx="9036496" cy="1676741"/>
              </a:xfrm>
              <a:prstGeom prst="rect">
                <a:avLst/>
              </a:prstGeom>
              <a:solidFill>
                <a:schemeClr val="bg1">
                  <a:lumMod val="95000"/>
                </a:schemeClr>
              </a:solidFill>
            </p:spPr>
            <p:txBody>
              <a:bodyPr wrap="square">
                <a:spAutoFit/>
              </a:bodyPr>
              <a:lstStyle/>
              <a:p>
                <a:pPr marL="900113" indent="-900113">
                  <a:lnSpc>
                    <a:spcPct val="107000"/>
                  </a:lnSpc>
                  <a:spcAft>
                    <a:spcPts val="800"/>
                  </a:spcAft>
                </a:pPr>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При </a:t>
                </a:r>
                <a:r>
                  <a:rPr lang="ru-RU" dirty="0" err="1">
                    <a:latin typeface="Arial Narrow" panose="020B0606020202030204" pitchFamily="34" charset="0"/>
                    <a:ea typeface="Calibri" panose="020F0502020204030204" pitchFamily="34" charset="0"/>
                    <a:cs typeface="Arial" panose="020B0604020202020204" pitchFamily="34" charset="0"/>
                  </a:rPr>
                  <a:t>одноставочном</a:t>
                </a:r>
                <a:r>
                  <a:rPr lang="ru-RU" dirty="0">
                    <a:latin typeface="Arial Narrow" panose="020B0606020202030204" pitchFamily="34" charset="0"/>
                    <a:ea typeface="Calibri" panose="020F0502020204030204" pitchFamily="34" charset="0"/>
                    <a:cs typeface="Arial" panose="020B0604020202020204" pitchFamily="34" charset="0"/>
                  </a:rPr>
                  <a:t> тарифе ежемесячные расходы на оплату электроэнергии составляют </a:t>
                </a:r>
                <a14:m>
                  <m:oMath xmlns:m="http://schemas.openxmlformats.org/officeDocument/2006/math">
                    <m:r>
                      <a:rPr lang="ru-RU" i="1" dirty="0" smtClean="0">
                        <a:latin typeface="Cambria Math"/>
                        <a:ea typeface="Calibri" panose="020F0502020204030204" pitchFamily="34" charset="0"/>
                        <a:cs typeface="Arial" panose="020B0604020202020204" pitchFamily="34" charset="0"/>
                      </a:rPr>
                      <m:t>180∗5,38=968,4</m:t>
                    </m:r>
                  </m:oMath>
                </a14:m>
                <a:r>
                  <a:rPr lang="ru-RU" dirty="0">
                    <a:latin typeface="Arial Narrow" panose="020B0606020202030204" pitchFamily="34" charset="0"/>
                    <a:ea typeface="Calibri" panose="020F0502020204030204" pitchFamily="34" charset="0"/>
                    <a:cs typeface="Arial" panose="020B0604020202020204" pitchFamily="34" charset="0"/>
                  </a:rPr>
                  <a:t> руб. При </a:t>
                </a:r>
                <a:r>
                  <a:rPr lang="ru-RU" dirty="0" err="1">
                    <a:latin typeface="Arial Narrow" panose="020B0606020202030204" pitchFamily="34" charset="0"/>
                    <a:ea typeface="Calibri" panose="020F0502020204030204" pitchFamily="34" charset="0"/>
                    <a:cs typeface="Arial" panose="020B0604020202020204" pitchFamily="34" charset="0"/>
                  </a:rPr>
                  <a:t>двухставочном</a:t>
                </a:r>
                <a:r>
                  <a:rPr lang="ru-RU" dirty="0">
                    <a:latin typeface="Arial Narrow" panose="020B0606020202030204" pitchFamily="34" charset="0"/>
                    <a:ea typeface="Calibri" panose="020F0502020204030204" pitchFamily="34" charset="0"/>
                    <a:cs typeface="Arial" panose="020B0604020202020204" pitchFamily="34" charset="0"/>
                  </a:rPr>
                  <a:t> тарифе ежемесячные расходы составят </a:t>
                </a:r>
                <a14:m>
                  <m:oMath xmlns:m="http://schemas.openxmlformats.org/officeDocument/2006/math">
                    <m:r>
                      <a:rPr lang="ru-RU" i="1" dirty="0" smtClean="0">
                        <a:latin typeface="Cambria Math"/>
                        <a:ea typeface="Calibri" panose="020F0502020204030204" pitchFamily="34" charset="0"/>
                        <a:cs typeface="Arial" panose="020B0604020202020204" pitchFamily="34" charset="0"/>
                      </a:rPr>
                      <m:t>120∗6,19+60∗1,64=841,2</m:t>
                    </m:r>
                  </m:oMath>
                </a14:m>
                <a:r>
                  <a:rPr lang="ru-RU" dirty="0">
                    <a:latin typeface="Arial Narrow" panose="020B0606020202030204" pitchFamily="34" charset="0"/>
                    <a:ea typeface="Calibri" panose="020F0502020204030204" pitchFamily="34" charset="0"/>
                    <a:cs typeface="Arial" panose="020B0604020202020204" pitchFamily="34" charset="0"/>
                  </a:rPr>
                  <a:t>. Экономия на текущих платежах составит 127,2 руб., расходы на установку счетчика окупятся за 36 месяцев.</a:t>
                </a:r>
              </a:p>
              <a:p>
                <a:pPr marL="895350" indent="-895350">
                  <a:lnSpc>
                    <a:spcPct val="107000"/>
                  </a:lnSpc>
                  <a:spcAft>
                    <a:spcPts val="800"/>
                  </a:spcAft>
                </a:pPr>
                <a:r>
                  <a:rPr lang="ru-RU" b="1" dirty="0">
                    <a:latin typeface="Arial Narrow" panose="020B0606020202030204" pitchFamily="34" charset="0"/>
                    <a:ea typeface="Calibri" panose="020F0502020204030204" pitchFamily="34" charset="0"/>
                    <a:cs typeface="Arial" panose="020B0604020202020204" pitchFamily="34" charset="0"/>
                  </a:rPr>
                  <a:t>Ответ: </a:t>
                </a:r>
                <a:r>
                  <a:rPr lang="ru-RU" b="1" dirty="0" smtClean="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ea typeface="Calibri" panose="020F0502020204030204" pitchFamily="34" charset="0"/>
                    <a:cs typeface="Arial" panose="020B0604020202020204" pitchFamily="34" charset="0"/>
                  </a:rPr>
                  <a:t>36 </a:t>
                </a:r>
                <a:r>
                  <a:rPr lang="ru-RU" dirty="0">
                    <a:latin typeface="Arial Narrow" panose="020B0606020202030204" pitchFamily="34" charset="0"/>
                    <a:ea typeface="Calibri" panose="020F0502020204030204" pitchFamily="34" charset="0"/>
                    <a:cs typeface="Arial" panose="020B0604020202020204" pitchFamily="34" charset="0"/>
                  </a:rPr>
                  <a:t>месяцев.</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58942" y="4581128"/>
                <a:ext cx="9036496" cy="1676741"/>
              </a:xfrm>
              <a:prstGeom prst="rect">
                <a:avLst/>
              </a:prstGeom>
              <a:blipFill rotWithShape="1">
                <a:blip r:embed="rId3"/>
                <a:stretch>
                  <a:fillRect l="-607" t="-1812" r="-675" b="-3261"/>
                </a:stretch>
              </a:blipFill>
            </p:spPr>
            <p:txBody>
              <a:bodyPr/>
              <a:lstStyle/>
              <a:p>
                <a:r>
                  <a:rPr lang="ru-RU">
                    <a:noFill/>
                  </a:rPr>
                  <a:t> </a:t>
                </a:r>
              </a:p>
            </p:txBody>
          </p:sp>
        </mc:Fallback>
      </mc:AlternateContent>
    </p:spTree>
    <p:extLst>
      <p:ext uri="{BB962C8B-B14F-4D97-AF65-F5344CB8AC3E}">
        <p14:creationId xmlns:p14="http://schemas.microsoft.com/office/powerpoint/2010/main" val="294129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500" dirty="0">
                <a:latin typeface="Calibri Light" panose="020F0302020204030204" pitchFamily="34" charset="0"/>
              </a:rPr>
              <a:t>ВЫРАЩИВАТЬ ИЛИ ПОКУПАТЬ?</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458650"/>
            <a:ext cx="8712968" cy="1754326"/>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ea typeface="Times New Roman" panose="02020603050405020304" pitchFamily="18" charset="0"/>
                <a:cs typeface="Times New Roman" panose="02020603050405020304" pitchFamily="18" charset="0"/>
              </a:rPr>
              <a:t>Семья Ивановых выращивает на даче картошку и в этом году урожай составил 200 кг. За сезон они потратили 1600 рублей на семенной картофель, 4000 рублей на поездки на дачу для посадки, ухода и сбора урожая картошки. На удобрения и защиту растений было потрачено ещё 1200 рублей. С точки зрения эффективного использования бюджета, стоит ли Ивановым выращивать картошку самим, если на рынке килограмм стоит 27,5 рублей?</a:t>
            </a:r>
            <a:endParaRPr lang="ru-RU" dirty="0">
              <a:latin typeface="Arial Narrow" panose="020B0606020202030204" pitchFamily="34" charset="0"/>
            </a:endParaRPr>
          </a:p>
        </p:txBody>
      </p:sp>
    </p:spTree>
    <p:extLst>
      <p:ext uri="{BB962C8B-B14F-4D97-AF65-F5344CB8AC3E}">
        <p14:creationId xmlns:p14="http://schemas.microsoft.com/office/powerpoint/2010/main" val="619251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500" dirty="0">
                <a:solidFill>
                  <a:schemeClr val="bg1"/>
                </a:solidFill>
                <a:latin typeface="Calibri Light" panose="020F0302020204030204" pitchFamily="34" charset="0"/>
              </a:rPr>
              <a:t>ЛАЗЕРНЫЙ ИЛИ СТРУЙНЫЙ ПРИНТЕР</a:t>
            </a:r>
          </a:p>
        </p:txBody>
      </p:sp>
      <p:sp>
        <p:nvSpPr>
          <p:cNvPr id="9" name="Прямоугольник 8"/>
          <p:cNvSpPr/>
          <p:nvPr/>
        </p:nvSpPr>
        <p:spPr>
          <a:xfrm>
            <a:off x="107504" y="1320645"/>
            <a:ext cx="8784976" cy="2031325"/>
          </a:xfrm>
          <a:prstGeom prst="rect">
            <a:avLst/>
          </a:prstGeom>
          <a:solidFill>
            <a:schemeClr val="bg1">
              <a:lumMod val="95000"/>
            </a:schemeClr>
          </a:solidFill>
        </p:spPr>
        <p:txBody>
          <a:bodyPr wrap="square">
            <a:spAutoFit/>
          </a:bodyPr>
          <a:lstStyle/>
          <a:p>
            <a:r>
              <a:rPr lang="ru-RU" b="1" dirty="0">
                <a:latin typeface="Arial Narrow" panose="020B0606020202030204" pitchFamily="34" charset="0"/>
              </a:rPr>
              <a:t>Условие: </a:t>
            </a:r>
            <a:endParaRPr lang="ru-RU" b="1" dirty="0" smtClean="0">
              <a:latin typeface="Arial Narrow" panose="020B0606020202030204" pitchFamily="34" charset="0"/>
            </a:endParaRPr>
          </a:p>
          <a:p>
            <a:pPr lvl="2"/>
            <a:r>
              <a:rPr lang="ru-RU" dirty="0" smtClean="0">
                <a:latin typeface="Arial Narrow" panose="020B0606020202030204" pitchFamily="34" charset="0"/>
              </a:rPr>
              <a:t>Для </a:t>
            </a:r>
            <a:r>
              <a:rPr lang="ru-RU" dirty="0">
                <a:latin typeface="Arial Narrow" panose="020B0606020202030204" pitchFamily="34" charset="0"/>
              </a:rPr>
              <a:t>небольшого офиса требуется </a:t>
            </a:r>
            <a:r>
              <a:rPr lang="ru-RU" dirty="0" smtClean="0">
                <a:latin typeface="Arial Narrow" panose="020B0606020202030204" pitchFamily="34" charset="0"/>
              </a:rPr>
              <a:t>принтер </a:t>
            </a:r>
            <a:r>
              <a:rPr lang="ru-RU" dirty="0">
                <a:latin typeface="Arial Narrow" panose="020B0606020202030204" pitchFamily="34" charset="0"/>
              </a:rPr>
              <a:t>для черно-белой печати. Рассматриваются два варианта: лазерный принтер за 14 тыс. руб. или струйный принтер за 5 тыс. руб</a:t>
            </a:r>
            <a:r>
              <a:rPr lang="ru-RU" dirty="0" smtClean="0">
                <a:latin typeface="Arial Narrow" panose="020B0606020202030204" pitchFamily="34" charset="0"/>
              </a:rPr>
              <a:t>. Цена принтеров указана без стоимости </a:t>
            </a:r>
            <a:r>
              <a:rPr lang="ru-RU" dirty="0" err="1" smtClean="0">
                <a:latin typeface="Arial Narrow" panose="020B0606020202030204" pitchFamily="34" charset="0"/>
              </a:rPr>
              <a:t>катриджей</a:t>
            </a:r>
            <a:r>
              <a:rPr lang="ru-RU" dirty="0" smtClean="0">
                <a:latin typeface="Arial Narrow" panose="020B0606020202030204" pitchFamily="34" charset="0"/>
              </a:rPr>
              <a:t> </a:t>
            </a:r>
            <a:r>
              <a:rPr lang="ru-RU" dirty="0">
                <a:latin typeface="Arial Narrow" panose="020B0606020202030204" pitchFamily="34" charset="0"/>
              </a:rPr>
              <a:t>При этом картридж к лазерному принтеру стоит 6 тыс. руб. (его хватает примерно на 1600 страниц), а к струйному – 2 тыс. руб. (хватает примерно на 400 страниц). Какой принтер выгоднее купить, если нужно распечатать 15 000 страниц?   </a:t>
            </a:r>
          </a:p>
        </p:txBody>
      </p:sp>
      <mc:AlternateContent xmlns:mc="http://schemas.openxmlformats.org/markup-compatibility/2006" xmlns:a14="http://schemas.microsoft.com/office/drawing/2010/main">
        <mc:Choice Requires="a14">
          <p:sp>
            <p:nvSpPr>
              <p:cNvPr id="3" name="Прямоугольник 2"/>
              <p:cNvSpPr/>
              <p:nvPr/>
            </p:nvSpPr>
            <p:spPr>
              <a:xfrm>
                <a:off x="100514" y="3789040"/>
                <a:ext cx="8784976" cy="2178289"/>
              </a:xfrm>
              <a:prstGeom prst="rect">
                <a:avLst/>
              </a:prstGeom>
              <a:solidFill>
                <a:schemeClr val="bg1">
                  <a:lumMod val="95000"/>
                </a:schemeClr>
              </a:solidFill>
            </p:spPr>
            <p:txBody>
              <a:bodyPr wrap="square">
                <a:spAutoFit/>
              </a:bodyPr>
              <a:lstStyle/>
              <a:p>
                <a:pPr marL="900113" indent="-900113">
                  <a:lnSpc>
                    <a:spcPct val="107000"/>
                  </a:lnSpc>
                  <a:spcAft>
                    <a:spcPts val="800"/>
                  </a:spcAft>
                </a:pPr>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Для печати нужного количества страниц на лазерном принтере потребуется менять картридж 10 раз, на струйном принтере – 38 раз. Совокупные расходы на использование лазерного принтера составят:</a:t>
                </a:r>
              </a:p>
              <a:p>
                <a:pPr marL="900113" indent="-900113">
                  <a:lnSpc>
                    <a:spcPct val="107000"/>
                  </a:lnSpc>
                  <a:spcAft>
                    <a:spcPts val="800"/>
                  </a:spcAft>
                </a:pPr>
                <a:r>
                  <a:rPr lang="ru-RU" dirty="0">
                    <a:latin typeface="Arial Narrow" panose="020B0606020202030204" pitchFamily="34" charset="0"/>
                    <a:ea typeface="Calibri" panose="020F0502020204030204" pitchFamily="34" charset="0"/>
                    <a:cs typeface="Arial" panose="020B0604020202020204" pitchFamily="34" charset="0"/>
                  </a:rPr>
                  <a:t>	 </a:t>
                </a:r>
                <a14:m>
                  <m:oMath xmlns:m="http://schemas.openxmlformats.org/officeDocument/2006/math">
                    <m:r>
                      <a:rPr lang="ru-RU" b="0" i="1" smtClean="0">
                        <a:latin typeface="Cambria Math" panose="02040503050406030204" pitchFamily="18" charset="0"/>
                        <a:ea typeface="Calibri" panose="020F0502020204030204" pitchFamily="34" charset="0"/>
                        <a:cs typeface="Arial" panose="020B0604020202020204" pitchFamily="34" charset="0"/>
                      </a:rPr>
                      <m:t>14 000+6 000∗10=74 000 руб.</m:t>
                    </m:r>
                  </m:oMath>
                </a14:m>
                <a:r>
                  <a:rPr lang="ru-RU" dirty="0">
                    <a:latin typeface="Arial Narrow" panose="020B0606020202030204" pitchFamily="34" charset="0"/>
                    <a:ea typeface="Calibri" panose="020F0502020204030204" pitchFamily="34" charset="0"/>
                    <a:cs typeface="Arial" panose="020B0604020202020204" pitchFamily="34" charset="0"/>
                  </a:rPr>
                  <a:t>, </a:t>
                </a:r>
              </a:p>
              <a:p>
                <a:pPr marL="900113" indent="-900113">
                  <a:lnSpc>
                    <a:spcPct val="107000"/>
                  </a:lnSpc>
                  <a:spcAft>
                    <a:spcPts val="800"/>
                  </a:spcAft>
                </a:pPr>
                <a:r>
                  <a:rPr lang="ru-RU" dirty="0">
                    <a:latin typeface="Arial Narrow" panose="020B0606020202030204" pitchFamily="34" charset="0"/>
                    <a:ea typeface="Calibri" panose="020F0502020204030204" pitchFamily="34" charset="0"/>
                    <a:cs typeface="Arial" panose="020B0604020202020204" pitchFamily="34" charset="0"/>
                  </a:rPr>
                  <a:t>	струйного: </a:t>
                </a:r>
                <a14:m>
                  <m:oMath xmlns:m="http://schemas.openxmlformats.org/officeDocument/2006/math">
                    <m:r>
                      <a:rPr lang="ru-RU" b="0" i="1" smtClean="0">
                        <a:latin typeface="Cambria Math" panose="02040503050406030204" pitchFamily="18" charset="0"/>
                        <a:ea typeface="Calibri" panose="020F0502020204030204" pitchFamily="34" charset="0"/>
                        <a:cs typeface="Arial" panose="020B0604020202020204" pitchFamily="34" charset="0"/>
                      </a:rPr>
                      <m:t>5 000+2 000∗38=81 000 руб.</m:t>
                    </m:r>
                  </m:oMath>
                </a14:m>
                <a:endParaRPr lang="ru-RU" dirty="0">
                  <a:latin typeface="Arial Narrow" panose="020B0606020202030204" pitchFamily="34" charset="0"/>
                  <a:ea typeface="Calibri" panose="020F0502020204030204" pitchFamily="34" charset="0"/>
                  <a:cs typeface="Arial" panose="020B0604020202020204" pitchFamily="34" charset="0"/>
                </a:endParaRPr>
              </a:p>
              <a:p>
                <a:pPr marL="809625" indent="-809625">
                  <a:lnSpc>
                    <a:spcPct val="107000"/>
                  </a:lnSpc>
                  <a:spcAft>
                    <a:spcPts val="800"/>
                  </a:spcAft>
                  <a:tabLst>
                    <a:tab pos="989013" algn="l"/>
                  </a:tabLst>
                </a:pPr>
                <a:r>
                  <a:rPr lang="ru-RU" b="1" dirty="0">
                    <a:latin typeface="Arial Narrow" panose="020B0606020202030204" pitchFamily="34" charset="0"/>
                    <a:ea typeface="Calibri" panose="020F0502020204030204" pitchFamily="34" charset="0"/>
                    <a:cs typeface="Arial" panose="020B0604020202020204" pitchFamily="34" charset="0"/>
                  </a:rPr>
                  <a:t>Ответ:</a:t>
                </a:r>
                <a:r>
                  <a:rPr lang="ru-RU" dirty="0">
                    <a:latin typeface="Arial Narrow" panose="020B0606020202030204" pitchFamily="34" charset="0"/>
                    <a:ea typeface="Calibri" panose="020F0502020204030204" pitchFamily="34" charset="0"/>
                    <a:cs typeface="Arial" panose="020B0604020202020204" pitchFamily="34" charset="0"/>
                  </a:rPr>
                  <a:t> 	Выгоднее купить лазерный принтер.</a:t>
                </a:r>
                <a:endParaRPr lang="ru-RU" dirty="0">
                  <a:effectLst/>
                  <a:latin typeface="Arial Narrow" panose="020B0606020202030204" pitchFamily="34" charset="0"/>
                  <a:ea typeface="Calibri" panose="020F0502020204030204" pitchFamily="34" charset="0"/>
                  <a:cs typeface="Arial" panose="020B0604020202020204" pitchFamily="34"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00514" y="3789040"/>
                <a:ext cx="8784976" cy="2178289"/>
              </a:xfrm>
              <a:prstGeom prst="rect">
                <a:avLst/>
              </a:prstGeom>
              <a:blipFill rotWithShape="1">
                <a:blip r:embed="rId3"/>
                <a:stretch>
                  <a:fillRect l="-555" t="-1401" b="-2801"/>
                </a:stretch>
              </a:blipFill>
            </p:spPr>
            <p:txBody>
              <a:bodyPr/>
              <a:lstStyle/>
              <a:p>
                <a:r>
                  <a:rPr lang="ru-RU">
                    <a:noFill/>
                  </a:rPr>
                  <a:t> </a:t>
                </a:r>
              </a:p>
            </p:txBody>
          </p:sp>
        </mc:Fallback>
      </mc:AlternateContent>
    </p:spTree>
    <p:extLst>
      <p:ext uri="{BB962C8B-B14F-4D97-AF65-F5344CB8AC3E}">
        <p14:creationId xmlns:p14="http://schemas.microsoft.com/office/powerpoint/2010/main" val="519426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latin typeface="Calibri Light" panose="020F0302020204030204" pitchFamily="34" charset="0"/>
              </a:rPr>
              <a:t>ЛАЗЕРНЫЙ ИЛИ СТРУЙНЫЙ ПРИНТЕР</a:t>
            </a:r>
            <a:endParaRPr lang="ru-RU"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8208912" cy="4957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1506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128792" cy="720079"/>
          </a:xfrm>
        </p:spPr>
        <p:txBody>
          <a:bodyPr>
            <a:normAutofit/>
          </a:bodyPr>
          <a:lstStyle/>
          <a:p>
            <a:pPr algn="r"/>
            <a:r>
              <a:rPr lang="ru-RU" sz="2500" dirty="0" smtClean="0">
                <a:solidFill>
                  <a:schemeClr val="bg1"/>
                </a:solidFill>
                <a:latin typeface="Calibri Light" panose="020F0302020204030204" pitchFamily="34" charset="0"/>
              </a:rPr>
              <a:t>ЮРИСТ ИЛИ ПОРТНИХА</a:t>
            </a:r>
            <a:endParaRPr lang="ru-RU" sz="2500" dirty="0">
              <a:solidFill>
                <a:schemeClr val="bg1"/>
              </a:solidFill>
              <a:latin typeface="Calibri Light" panose="020F0302020204030204" pitchFamily="34" charset="0"/>
            </a:endParaRPr>
          </a:p>
        </p:txBody>
      </p:sp>
      <p:sp>
        <p:nvSpPr>
          <p:cNvPr id="9" name="Прямоугольник 8"/>
          <p:cNvSpPr/>
          <p:nvPr/>
        </p:nvSpPr>
        <p:spPr>
          <a:xfrm>
            <a:off x="107504" y="1320645"/>
            <a:ext cx="8784976" cy="2031325"/>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Анна Ильинична – юрист высокой квалификации, час ее работы оплачивается по ставке </a:t>
            </a:r>
            <a:r>
              <a:rPr lang="ru-RU" dirty="0" smtClean="0">
                <a:latin typeface="Arial Narrow" panose="020B0606020202030204" pitchFamily="34" charset="0"/>
              </a:rPr>
              <a:t>2 000 </a:t>
            </a:r>
            <a:r>
              <a:rPr lang="ru-RU" dirty="0">
                <a:latin typeface="Arial Narrow" panose="020B0606020202030204" pitchFamily="34" charset="0"/>
              </a:rPr>
              <a:t>рублей. Для работы ей нужен новый деловой костюм. Если заказать его в ателье, он будет стоить </a:t>
            </a:r>
            <a:r>
              <a:rPr lang="ru-RU" dirty="0" smtClean="0">
                <a:latin typeface="Arial Narrow" panose="020B0606020202030204" pitchFamily="34" charset="0"/>
              </a:rPr>
              <a:t>12 000 </a:t>
            </a:r>
            <a:r>
              <a:rPr lang="ru-RU" dirty="0">
                <a:latin typeface="Arial Narrow" panose="020B0606020202030204" pitchFamily="34" charset="0"/>
              </a:rPr>
              <a:t>рублей, на примерку уйдет 1 час, и в день покупки Анна Ильинична вынуждена работать на час меньше. Анна Ильинична и сама хорошая портниха и, купив материю за </a:t>
            </a:r>
            <a:r>
              <a:rPr lang="ru-RU" dirty="0" smtClean="0">
                <a:latin typeface="Arial Narrow" panose="020B0606020202030204" pitchFamily="34" charset="0"/>
              </a:rPr>
              <a:t>5 000 </a:t>
            </a:r>
            <a:r>
              <a:rPr lang="ru-RU" dirty="0">
                <a:latin typeface="Arial Narrow" panose="020B0606020202030204" pitchFamily="34" charset="0"/>
              </a:rPr>
              <a:t>рублей, она может сшить себе костюм за 8 часов, но для этого ей придется взять день неоплачиваемого отпуска. В каком случае костюм обойдется Анне Ильиничне дешевле?</a:t>
            </a:r>
          </a:p>
        </p:txBody>
      </p:sp>
    </p:spTree>
    <p:extLst>
      <p:ext uri="{BB962C8B-B14F-4D97-AF65-F5344CB8AC3E}">
        <p14:creationId xmlns:p14="http://schemas.microsoft.com/office/powerpoint/2010/main" val="21012023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971600" y="2967335"/>
            <a:ext cx="7200800" cy="523220"/>
          </a:xfrm>
          <a:prstGeom prst="rect">
            <a:avLst/>
          </a:prstGeom>
        </p:spPr>
        <p:txBody>
          <a:bodyPr wrap="square">
            <a:spAutoFit/>
          </a:bodyPr>
          <a:lstStyle/>
          <a:p>
            <a:pPr algn="ctr"/>
            <a:r>
              <a:rPr lang="ru-RU" sz="2800" b="1" dirty="0" smtClean="0">
                <a:solidFill>
                  <a:srgbClr val="4DA754"/>
                </a:solidFill>
                <a:latin typeface="Arial Narrow" panose="020B0606020202030204" pitchFamily="34" charset="0"/>
              </a:rPr>
              <a:t>Скидки, бонусные программы, уценки</a:t>
            </a:r>
            <a:endParaRPr lang="ru-RU" sz="2800" dirty="0">
              <a:latin typeface="Arial Narrow" panose="020B0606020202030204" pitchFamily="34" charset="0"/>
            </a:endParaRPr>
          </a:p>
        </p:txBody>
      </p:sp>
    </p:spTree>
    <p:extLst>
      <p:ext uri="{BB962C8B-B14F-4D97-AF65-F5344CB8AC3E}">
        <p14:creationId xmlns:p14="http://schemas.microsoft.com/office/powerpoint/2010/main" val="27208987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400" dirty="0" smtClean="0"/>
              <a:t>ОПТ, РОЗНИЦА И ЖАДНОСТЬ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458650"/>
            <a:ext cx="8712968" cy="1477328"/>
          </a:xfrm>
          <a:prstGeom prst="rect">
            <a:avLst/>
          </a:prstGeom>
          <a:solidFill>
            <a:schemeClr val="bg1">
              <a:lumMod val="95000"/>
            </a:schemeClr>
          </a:solidFill>
        </p:spPr>
        <p:txBody>
          <a:bodyPr wrap="square">
            <a:spAutoFit/>
          </a:bodyPr>
          <a:lstStyle/>
          <a:p>
            <a:pPr marL="1068388" indent="-1068388"/>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Игнат хотел купить 1 килограмм хорошей клубники по 60 рублей за кг, но поддался на уговоры рыночного торговца и купил три килограмма этой же клубники по 45 руб. за кг. К сожалению, из-за жары один килограмм клубники сгнил, и Игнату пришлось его выкинуть. По какой цене за килограмм в итоге досталась клубника Игнату? Ответ дайте в рублях.</a:t>
            </a:r>
          </a:p>
        </p:txBody>
      </p:sp>
    </p:spTree>
    <p:extLst>
      <p:ext uri="{BB962C8B-B14F-4D97-AF65-F5344CB8AC3E}">
        <p14:creationId xmlns:p14="http://schemas.microsoft.com/office/powerpoint/2010/main" val="39597096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a:bodyPr>
          <a:lstStyle/>
          <a:p>
            <a:r>
              <a:rPr lang="ru-RU" sz="2500" dirty="0" smtClean="0">
                <a:latin typeface="Calibri Light" panose="020F0302020204030204" pitchFamily="34" charset="0"/>
              </a:rPr>
              <a:t>ПОСТАНОВКА ПРОБЛЕМЫ</a:t>
            </a:r>
            <a:endParaRPr lang="ru-RU" sz="2500" dirty="0">
              <a:latin typeface="Calibri Light" panose="020F0302020204030204" pitchFamily="34" charset="0"/>
            </a:endParaRPr>
          </a:p>
        </p:txBody>
      </p:sp>
      <p:sp>
        <p:nvSpPr>
          <p:cNvPr id="5" name="Прямоугольник 4"/>
          <p:cNvSpPr/>
          <p:nvPr/>
        </p:nvSpPr>
        <p:spPr>
          <a:xfrm>
            <a:off x="3090792" y="980728"/>
            <a:ext cx="6053208" cy="2539157"/>
          </a:xfrm>
          <a:prstGeom prst="rect">
            <a:avLst/>
          </a:prstGeom>
        </p:spPr>
        <p:txBody>
          <a:bodyPr wrap="square">
            <a:spAutoFit/>
          </a:bodyPr>
          <a:lstStyle/>
          <a:p>
            <a:pPr marL="541338" indent="-541338">
              <a:spcAft>
                <a:spcPts val="1800"/>
              </a:spcAft>
              <a:buClr>
                <a:srgbClr val="003366"/>
              </a:buClr>
              <a:buFont typeface="Wingdings 2" panose="05020102010507070707" pitchFamily="18" charset="2"/>
              <a:buChar char="¿"/>
            </a:pPr>
            <a:r>
              <a:rPr lang="ru-RU" sz="2400" b="1" dirty="0">
                <a:solidFill>
                  <a:srgbClr val="4DA754"/>
                </a:solidFill>
                <a:latin typeface="Arial Narrow" panose="020B0606020202030204" pitchFamily="34" charset="0"/>
              </a:rPr>
              <a:t>Низкий уровень финансовой грамотности </a:t>
            </a:r>
            <a:r>
              <a:rPr lang="ru-RU" sz="2400" dirty="0">
                <a:latin typeface="Arial Narrow" panose="020B0606020202030204" pitchFamily="34" charset="0"/>
              </a:rPr>
              <a:t>населения России</a:t>
            </a:r>
          </a:p>
          <a:p>
            <a:pPr marL="541338" indent="-541338">
              <a:spcAft>
                <a:spcPts val="1800"/>
              </a:spcAft>
              <a:buClr>
                <a:srgbClr val="003366"/>
              </a:buClr>
              <a:buFont typeface="Wingdings 2" panose="05020102010507070707" pitchFamily="18" charset="2"/>
              <a:buChar char="¿"/>
            </a:pPr>
            <a:r>
              <a:rPr lang="ru-RU" sz="2400" dirty="0">
                <a:latin typeface="Arial Narrow" panose="020B0606020202030204" pitchFamily="34" charset="0"/>
              </a:rPr>
              <a:t>Старшеклассники </a:t>
            </a:r>
            <a:r>
              <a:rPr lang="ru-RU" sz="2400" b="1" dirty="0">
                <a:solidFill>
                  <a:srgbClr val="4DA754"/>
                </a:solidFill>
                <a:latin typeface="Arial Narrow" panose="020B0606020202030204" pitchFamily="34" charset="0"/>
              </a:rPr>
              <a:t>не владеют базовыми знаниями и навыками </a:t>
            </a:r>
            <a:r>
              <a:rPr lang="ru-RU" sz="2400" dirty="0">
                <a:latin typeface="Arial Narrow" panose="020B0606020202030204" pitchFamily="34" charset="0"/>
              </a:rPr>
              <a:t>(сравнение величин, вычисление средних значений, операции с дробями, решение задач на проценты и пр.)</a:t>
            </a:r>
          </a:p>
        </p:txBody>
      </p:sp>
      <p:pic>
        <p:nvPicPr>
          <p:cNvPr id="8194" name="Picture 2" descr="http://www.vsluh.ru/uploads/base_image/image/44277/e2b43727-f6f4-4ee8-8ff5-6bff1a3775a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268760"/>
            <a:ext cx="3055296" cy="2034827"/>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0" y="4005064"/>
            <a:ext cx="4572001" cy="2308324"/>
          </a:xfrm>
          <a:prstGeom prst="rect">
            <a:avLst/>
          </a:prstGeom>
        </p:spPr>
        <p:txBody>
          <a:bodyPr>
            <a:spAutoFit/>
          </a:bodyPr>
          <a:lstStyle/>
          <a:p>
            <a:pPr marL="541338" indent="-541338">
              <a:spcAft>
                <a:spcPts val="1800"/>
              </a:spcAft>
              <a:buClr>
                <a:srgbClr val="003366"/>
              </a:buClr>
              <a:buFont typeface="Wingdings 2" panose="05020102010507070707" pitchFamily="18" charset="2"/>
              <a:buChar char="¿"/>
            </a:pPr>
            <a:r>
              <a:rPr lang="ru-RU" sz="2400" dirty="0">
                <a:latin typeface="Arial Narrow" panose="020B0606020202030204" pitchFamily="34" charset="0"/>
              </a:rPr>
              <a:t>Дополнительные </a:t>
            </a:r>
            <a:r>
              <a:rPr lang="ru-RU" sz="2400" dirty="0" smtClean="0">
                <a:latin typeface="Arial Narrow" panose="020B0606020202030204" pitchFamily="34" charset="0"/>
              </a:rPr>
              <a:t>уроки </a:t>
            </a:r>
            <a:r>
              <a:rPr lang="ru-RU" sz="2400" dirty="0">
                <a:latin typeface="Arial Narrow" panose="020B0606020202030204" pitchFamily="34" charset="0"/>
              </a:rPr>
              <a:t>для школьников</a:t>
            </a:r>
            <a:r>
              <a:rPr lang="ru-RU" sz="2400" dirty="0">
                <a:solidFill>
                  <a:srgbClr val="4DA754"/>
                </a:solidFill>
                <a:latin typeface="Arial Narrow" panose="020B0606020202030204" pitchFamily="34" charset="0"/>
              </a:rPr>
              <a:t> </a:t>
            </a:r>
            <a:r>
              <a:rPr lang="ru-RU" sz="2400" b="1" dirty="0">
                <a:solidFill>
                  <a:srgbClr val="4DA754"/>
                </a:solidFill>
                <a:latin typeface="Arial Narrow" panose="020B0606020202030204" pitchFamily="34" charset="0"/>
              </a:rPr>
              <a:t>с трудом вписываются в учебный план</a:t>
            </a:r>
            <a:r>
              <a:rPr lang="ru-RU" sz="2400" dirty="0">
                <a:latin typeface="Arial Narrow" panose="020B0606020202030204" pitchFamily="34" charset="0"/>
              </a:rPr>
              <a:t>, увеличивая и без того чрезмерную учебную нагрузку школьников</a:t>
            </a:r>
          </a:p>
        </p:txBody>
      </p:sp>
      <p:pic>
        <p:nvPicPr>
          <p:cNvPr id="8196" name="Picture 4" descr="https://naked-science.ru/sites/default/files/article/174b8113dc7f8adba884b506f27aa5c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4226052"/>
            <a:ext cx="3570272" cy="237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590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r>
              <a:rPr lang="ru-RU" sz="2400" dirty="0" smtClean="0"/>
              <a:t>БОНУСНАЯ ПРОГРАММА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59133" y="1166842"/>
            <a:ext cx="8712968" cy="2585323"/>
          </a:xfrm>
          <a:prstGeom prst="rect">
            <a:avLst/>
          </a:prstGeom>
          <a:solidFill>
            <a:schemeClr val="bg1">
              <a:lumMod val="95000"/>
            </a:schemeClr>
          </a:solidFill>
        </p:spPr>
        <p:txBody>
          <a:bodyPr wrap="square">
            <a:spAutoFit/>
          </a:bodyPr>
          <a:lstStyle/>
          <a:p>
            <a:pPr marL="1258888" indent="-1258888"/>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Торговая сеть магазинов электроники и бытовой техники предлагает бонусную программу для покупателей. В соответствии с программой за каждый потраченный рубль начисляется один бонус. После того как покупатель накопит 15 000 бонусов, он получает 500 бонусных рублей, которые можно использовать при следующей покупке. Николай накопил 500 бонусных рублей при покупке телевизора стоимостью 15 000 рублей и потратил их при покупке видеоплеера стоимостью 2000 рублей. (по условиям бонусной программы при покупке за бонусные рубли дополнительные бонусы не начисляются). Какова (в процентах) величина скидки при покупке видеоплеера? Ответ обоснуйте.</a:t>
            </a:r>
          </a:p>
        </p:txBody>
      </p:sp>
      <p:sp>
        <p:nvSpPr>
          <p:cNvPr id="3" name="Прямоугольник 2"/>
          <p:cNvSpPr/>
          <p:nvPr/>
        </p:nvSpPr>
        <p:spPr>
          <a:xfrm>
            <a:off x="159133" y="4221088"/>
            <a:ext cx="8712968" cy="1477328"/>
          </a:xfrm>
          <a:prstGeom prst="rect">
            <a:avLst/>
          </a:prstGeom>
          <a:solidFill>
            <a:schemeClr val="bg1">
              <a:lumMod val="95000"/>
            </a:schemeClr>
          </a:solidFill>
        </p:spPr>
        <p:txBody>
          <a:bodyPr wrap="square">
            <a:spAutoFit/>
          </a:bodyPr>
          <a:lstStyle/>
          <a:p>
            <a:pPr marL="1258888" indent="-1258888" defTabSz="1073150"/>
            <a:r>
              <a:rPr lang="ru-RU" b="1" dirty="0" smtClean="0">
                <a:latin typeface="Arial Narrow" panose="020B0606020202030204" pitchFamily="34" charset="0"/>
                <a:ea typeface="Calibri" panose="020F0502020204030204" pitchFamily="34" charset="0"/>
                <a:cs typeface="Arial" panose="020B0604020202020204" pitchFamily="34" charset="0"/>
              </a:rPr>
              <a:t>Решение:	</a:t>
            </a:r>
            <a:r>
              <a:rPr lang="ru-RU" dirty="0" smtClean="0">
                <a:latin typeface="Arial Narrow" panose="020B0606020202030204" pitchFamily="34" charset="0"/>
              </a:rPr>
              <a:t>Хотя </a:t>
            </a:r>
            <a:r>
              <a:rPr lang="ru-RU" dirty="0">
                <a:latin typeface="Arial Narrow" panose="020B0606020202030204" pitchFamily="34" charset="0"/>
              </a:rPr>
              <a:t>скидка используется при следующей покупке, реально она начисляется на ранее совершенные покупки. Стоимость покупок составила 17 000 рублей. Предоставляемая скидка в 500 рублей составляет 2,941 % от потраченной суммы.</a:t>
            </a:r>
          </a:p>
          <a:p>
            <a:pPr marL="1258888" indent="-1258888"/>
            <a:r>
              <a:rPr lang="ru-RU" b="1" dirty="0">
                <a:latin typeface="Arial Narrow" panose="020B0606020202030204" pitchFamily="34" charset="0"/>
              </a:rPr>
              <a:t>Ответ: </a:t>
            </a:r>
            <a:r>
              <a:rPr lang="ru-RU" b="1" dirty="0" smtClean="0">
                <a:latin typeface="Arial Narrow" panose="020B0606020202030204" pitchFamily="34" charset="0"/>
              </a:rPr>
              <a:t>	</a:t>
            </a:r>
            <a:r>
              <a:rPr lang="ru-RU" dirty="0" smtClean="0">
                <a:latin typeface="Arial Narrow" panose="020B0606020202030204" pitchFamily="34" charset="0"/>
              </a:rPr>
              <a:t>2,941</a:t>
            </a:r>
            <a:r>
              <a:rPr lang="ru-RU" dirty="0">
                <a:latin typeface="Arial Narrow" panose="020B0606020202030204" pitchFamily="34" charset="0"/>
              </a:rPr>
              <a:t>%</a:t>
            </a:r>
          </a:p>
        </p:txBody>
      </p:sp>
    </p:spTree>
    <p:extLst>
      <p:ext uri="{BB962C8B-B14F-4D97-AF65-F5344CB8AC3E}">
        <p14:creationId xmlns:p14="http://schemas.microsoft.com/office/powerpoint/2010/main" val="2037059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r>
              <a:rPr lang="ru-RU" sz="2400" dirty="0" smtClean="0"/>
              <a:t>СКИДКИ НА БОТИНКИ</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32202" y="980728"/>
            <a:ext cx="8904294" cy="2585323"/>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Многодетная семья с четырьмя детьми (все мальчики) планирует купить обувь в период распродаж. Родители взяли с собой 7,5 тысяч рублей, рассчитывая купить на эти деньги как минимум по одной паре новой обуви каждому ребенку. В одном из обувных магазинов проводится акция: «Каждому купившему две пары обуви третья пара – в подарок!». В этом магазине родителям понравились ботинки по цене 2492 рубля за пару. В другом магазине предлагают обувь по акции: «Каждому купившему пару обуви вторая пара – за полцены!» Родители также подобрали там подходящую обувь по цене 2437 рублей за пару. В каком магазине выгоднее купить обувь? Насколько будет отличаться сумма покупки в этих двух магазинах? </a:t>
            </a:r>
          </a:p>
        </p:txBody>
      </p:sp>
      <mc:AlternateContent xmlns:mc="http://schemas.openxmlformats.org/markup-compatibility/2006" xmlns:a14="http://schemas.microsoft.com/office/drawing/2010/main">
        <mc:Choice Requires="a14">
          <p:sp>
            <p:nvSpPr>
              <p:cNvPr id="3" name="Прямоугольник 2"/>
              <p:cNvSpPr/>
              <p:nvPr/>
            </p:nvSpPr>
            <p:spPr>
              <a:xfrm>
                <a:off x="134398" y="3861048"/>
                <a:ext cx="8902098" cy="2308324"/>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Не подсчитывая точную стоимость, можно увидеть, что и в первом, и во втором случае, чтобы получить 4 пары обуви, нужно заплатить за 3, поэтому во втором магазине покупка обойдется дешевле. В первом магазине можно купить три пары по цене двух, и четвертую пару за полную цену, тогда за 4 пары семья заплатит </a:t>
                </a:r>
                <a14:m>
                  <m:oMath xmlns:m="http://schemas.openxmlformats.org/officeDocument/2006/math">
                    <m:r>
                      <a:rPr lang="ru-RU" i="1" dirty="0" smtClean="0">
                        <a:latin typeface="Cambria Math"/>
                      </a:rPr>
                      <m:t>2492∗3=7476</m:t>
                    </m:r>
                  </m:oMath>
                </a14:m>
                <a:r>
                  <a:rPr lang="ru-RU" dirty="0">
                    <a:latin typeface="Arial Narrow" panose="020B0606020202030204" pitchFamily="34" charset="0"/>
                  </a:rPr>
                  <a:t> руб. Во втором магазине можно купить четыре пары, заплатив за две из них полцены, тогда общая сумма покупки составит </a:t>
                </a:r>
                <a14:m>
                  <m:oMath xmlns:m="http://schemas.openxmlformats.org/officeDocument/2006/math">
                    <m:r>
                      <a:rPr lang="ru-RU" i="1" dirty="0" smtClean="0">
                        <a:latin typeface="Cambria Math"/>
                      </a:rPr>
                      <m:t>2437∗3=7311</m:t>
                    </m:r>
                  </m:oMath>
                </a14:m>
                <a:r>
                  <a:rPr lang="ru-RU" dirty="0">
                    <a:latin typeface="Arial Narrow" panose="020B0606020202030204" pitchFamily="34" charset="0"/>
                  </a:rPr>
                  <a:t> руб. Разница составит 165 рублей. </a:t>
                </a:r>
                <a:endParaRPr lang="ru-RU" dirty="0" smtClean="0">
                  <a:latin typeface="Arial Narrow" panose="020B0606020202030204" pitchFamily="34" charset="0"/>
                </a:endParaRPr>
              </a:p>
              <a:p>
                <a:pPr marL="900113" indent="-900113"/>
                <a:endParaRPr lang="ru-RU" dirty="0">
                  <a:latin typeface="Arial Narrow" panose="020B0606020202030204" pitchFamily="34" charset="0"/>
                </a:endParaRPr>
              </a:p>
              <a:p>
                <a:pPr marL="900113" indent="-900113"/>
                <a:r>
                  <a:rPr lang="ru-RU" b="1" dirty="0">
                    <a:latin typeface="Arial Narrow" panose="020B0606020202030204" pitchFamily="34" charset="0"/>
                  </a:rPr>
                  <a:t>Ответ</a:t>
                </a:r>
                <a:r>
                  <a:rPr lang="ru-RU" dirty="0">
                    <a:latin typeface="Arial Narrow" panose="020B0606020202030204" pitchFamily="34" charset="0"/>
                  </a:rPr>
                  <a:t>: </a:t>
                </a:r>
                <a:r>
                  <a:rPr lang="ru-RU" dirty="0" smtClean="0">
                    <a:latin typeface="Arial Narrow" panose="020B0606020202030204" pitchFamily="34" charset="0"/>
                  </a:rPr>
                  <a:t>	Во </a:t>
                </a:r>
                <a:r>
                  <a:rPr lang="ru-RU" dirty="0">
                    <a:latin typeface="Arial Narrow" panose="020B0606020202030204" pitchFamily="34" charset="0"/>
                  </a:rPr>
                  <a:t>втором магазине. Разница составит 165 рублей.</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34398" y="3861048"/>
                <a:ext cx="8902098" cy="2308324"/>
              </a:xfrm>
              <a:prstGeom prst="rect">
                <a:avLst/>
              </a:prstGeom>
              <a:blipFill rotWithShape="1">
                <a:blip r:embed="rId3"/>
                <a:stretch>
                  <a:fillRect l="-548" t="-1055" r="-1027" b="-3430"/>
                </a:stretch>
              </a:blipFill>
            </p:spPr>
            <p:txBody>
              <a:bodyPr/>
              <a:lstStyle/>
              <a:p>
                <a:r>
                  <a:rPr lang="ru-RU">
                    <a:noFill/>
                  </a:rPr>
                  <a:t> </a:t>
                </a:r>
              </a:p>
            </p:txBody>
          </p:sp>
        </mc:Fallback>
      </mc:AlternateContent>
    </p:spTree>
    <p:extLst>
      <p:ext uri="{BB962C8B-B14F-4D97-AF65-F5344CB8AC3E}">
        <p14:creationId xmlns:p14="http://schemas.microsoft.com/office/powerpoint/2010/main" val="266653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400" dirty="0" smtClean="0"/>
              <a:t>СКИДКА В МАГАЗИНЕ</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34398" y="1580892"/>
            <a:ext cx="8904294" cy="1754326"/>
          </a:xfrm>
          <a:prstGeom prst="rect">
            <a:avLst/>
          </a:prstGeom>
          <a:solidFill>
            <a:schemeClr val="bg1">
              <a:lumMod val="95000"/>
            </a:schemeClr>
          </a:solidFill>
        </p:spPr>
        <p:txBody>
          <a:bodyPr wrap="square">
            <a:spAutoFit/>
          </a:bodyPr>
          <a:lstStyle/>
          <a:p>
            <a:pPr marL="1436688" indent="-1436688"/>
            <a:r>
              <a:rPr lang="ru-RU" b="1" dirty="0" smtClean="0">
                <a:latin typeface="Arial Narrow" panose="020B0606020202030204" pitchFamily="34" charset="0"/>
              </a:rPr>
              <a:t>Вариант 1.</a:t>
            </a:r>
            <a:r>
              <a:rPr lang="ru-RU" dirty="0" smtClean="0">
                <a:latin typeface="Arial Narrow" panose="020B0606020202030204" pitchFamily="34" charset="0"/>
              </a:rPr>
              <a:t> </a:t>
            </a:r>
            <a:r>
              <a:rPr lang="ru-RU" dirty="0" smtClean="0"/>
              <a:t>	</a:t>
            </a:r>
            <a:r>
              <a:rPr lang="ru-RU" dirty="0" smtClean="0">
                <a:latin typeface="Arial Narrow" panose="020B0606020202030204" pitchFamily="34" charset="0"/>
              </a:rPr>
              <a:t>Магазин «Близко» предлагает купон (скидку) в 50 рублей на каждую 1000 рублей покупки товаров. При этом известно, что все товары, продающиеся в торговой сети «Близко» дороже, чем в неподалеку расположенном гипермаркете на 3%. Определите, привлекательна ли эта акция для покупателя, имеющего равную возможность приобрести товары в обоих магазинах на сумму 1 200 рублей? 1 900 рублей? 2 100 рублей? </a:t>
            </a:r>
            <a:endParaRPr lang="ru-RU" dirty="0">
              <a:latin typeface="Arial Narrow" panose="020B0606020202030204" pitchFamily="34" charset="0"/>
            </a:endParaRPr>
          </a:p>
        </p:txBody>
      </p:sp>
    </p:spTree>
    <p:extLst>
      <p:ext uri="{BB962C8B-B14F-4D97-AF65-F5344CB8AC3E}">
        <p14:creationId xmlns:p14="http://schemas.microsoft.com/office/powerpoint/2010/main" val="2461946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971600" y="2967335"/>
            <a:ext cx="7200800" cy="523220"/>
          </a:xfrm>
          <a:prstGeom prst="rect">
            <a:avLst/>
          </a:prstGeom>
        </p:spPr>
        <p:txBody>
          <a:bodyPr wrap="square">
            <a:spAutoFit/>
          </a:bodyPr>
          <a:lstStyle/>
          <a:p>
            <a:pPr algn="ctr"/>
            <a:r>
              <a:rPr lang="ru-RU" sz="2800" b="1" dirty="0" smtClean="0">
                <a:solidFill>
                  <a:srgbClr val="4DA754"/>
                </a:solidFill>
                <a:latin typeface="Arial Narrow" panose="020B0606020202030204" pitchFamily="34" charset="0"/>
              </a:rPr>
              <a:t>Доходы и налоги</a:t>
            </a:r>
            <a:endParaRPr lang="ru-RU" sz="2800" dirty="0">
              <a:latin typeface="Arial Narrow" panose="020B0606020202030204" pitchFamily="34" charset="0"/>
            </a:endParaRPr>
          </a:p>
        </p:txBody>
      </p:sp>
    </p:spTree>
    <p:extLst>
      <p:ext uri="{BB962C8B-B14F-4D97-AF65-F5344CB8AC3E}">
        <p14:creationId xmlns:p14="http://schemas.microsoft.com/office/powerpoint/2010/main" val="3603838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r>
              <a:rPr lang="ru-RU" sz="2500" dirty="0">
                <a:latin typeface="Calibri Light" panose="020F0302020204030204" pitchFamily="34" charset="0"/>
              </a:rPr>
              <a:t>ПОДОХОДНЫЙ НАЛОГ</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458650"/>
            <a:ext cx="8712968" cy="1200329"/>
          </a:xfrm>
          <a:prstGeom prst="rect">
            <a:avLst/>
          </a:prstGeom>
          <a:solidFill>
            <a:schemeClr val="bg1">
              <a:lumMod val="95000"/>
            </a:schemeClr>
          </a:solidFill>
        </p:spPr>
        <p:txBody>
          <a:bodyPr wrap="square">
            <a:spAutoFit/>
          </a:bodyPr>
          <a:lstStyle/>
          <a:p>
            <a:pPr marL="1076325" indent="-1076325"/>
            <a:r>
              <a:rPr lang="ru-RU" b="1" dirty="0" smtClean="0">
                <a:latin typeface="Arial Narrow" panose="020B0606020202030204" pitchFamily="34" charset="0"/>
                <a:ea typeface="Times New Roman" panose="02020603050405020304" pitchFamily="18" charset="0"/>
                <a:cs typeface="Times New Roman" panose="02020603050405020304" pitchFamily="18" charset="0"/>
              </a:rPr>
              <a:t>Вариант 1. </a:t>
            </a:r>
            <a:r>
              <a:rPr lang="ru-RU" b="1" dirty="0">
                <a:latin typeface="Arial Narrow" panose="020B0606020202030204" pitchFamily="34" charset="0"/>
                <a:ea typeface="Times New Roman" panose="02020603050405020304" pitchFamily="18" charset="0"/>
                <a:cs typeface="Times New Roman" panose="02020603050405020304" pitchFamily="18" charset="0"/>
              </a:rPr>
              <a:t>	</a:t>
            </a:r>
            <a:r>
              <a:rPr lang="ru-RU" dirty="0">
                <a:latin typeface="Arial Narrow" panose="020B0606020202030204" pitchFamily="34" charset="0"/>
              </a:rPr>
              <a:t>Известно, что сумма подоходного налога составляет 13% от суммы дохода, начисленного работнику. Работник хочет получать «на руки» (начисленный доход за вычетом подоходного налога) 60 000 рублей, какой в этом случае должна сумма начисленного дохода?</a:t>
            </a:r>
          </a:p>
        </p:txBody>
      </p:sp>
      <p:sp>
        <p:nvSpPr>
          <p:cNvPr id="5" name="Прямоугольник 4"/>
          <p:cNvSpPr/>
          <p:nvPr/>
        </p:nvSpPr>
        <p:spPr>
          <a:xfrm>
            <a:off x="194662" y="3223206"/>
            <a:ext cx="8712968" cy="523220"/>
          </a:xfrm>
          <a:prstGeom prst="rect">
            <a:avLst/>
          </a:prstGeom>
          <a:solidFill>
            <a:schemeClr val="bg1"/>
          </a:solidFill>
        </p:spPr>
        <p:txBody>
          <a:bodyPr wrap="square">
            <a:spAutoFit/>
          </a:bodyPr>
          <a:lstStyle/>
          <a:p>
            <a:pPr marL="900113" indent="-900113" algn="ctr"/>
            <a:r>
              <a:rPr lang="ru-RU" sz="2800" dirty="0" smtClean="0">
                <a:solidFill>
                  <a:srgbClr val="C00000"/>
                </a:solidFill>
                <a:latin typeface="Arial Narrow" panose="020B0606020202030204" pitchFamily="34" charset="0"/>
                <a:cs typeface="Arial" panose="020B0604020202020204" pitchFamily="34" charset="0"/>
              </a:rPr>
              <a:t>Не умножать на 1,13, а делить на 0,87!</a:t>
            </a:r>
            <a:endParaRPr lang="ru-RU" sz="2800" dirty="0">
              <a:solidFill>
                <a:srgbClr val="C00000"/>
              </a:solidFill>
              <a:latin typeface="Arial Narrow" panose="020B0606020202030204" pitchFamily="34" charset="0"/>
            </a:endParaRPr>
          </a:p>
        </p:txBody>
      </p:sp>
      <p:sp>
        <p:nvSpPr>
          <p:cNvPr id="6" name="Прямоугольник 5"/>
          <p:cNvSpPr/>
          <p:nvPr/>
        </p:nvSpPr>
        <p:spPr>
          <a:xfrm>
            <a:off x="194662" y="4221088"/>
            <a:ext cx="8712968" cy="1200329"/>
          </a:xfrm>
          <a:prstGeom prst="rect">
            <a:avLst/>
          </a:prstGeom>
          <a:solidFill>
            <a:schemeClr val="bg1">
              <a:lumMod val="95000"/>
            </a:schemeClr>
          </a:solidFill>
        </p:spPr>
        <p:txBody>
          <a:bodyPr wrap="square">
            <a:spAutoFit/>
          </a:bodyPr>
          <a:lstStyle/>
          <a:p>
            <a:pPr marL="1076325" indent="-1076325"/>
            <a:r>
              <a:rPr lang="ru-RU" b="1" dirty="0">
                <a:latin typeface="Arial Narrow" panose="020B0606020202030204" pitchFamily="34" charset="0"/>
                <a:ea typeface="Times New Roman" panose="02020603050405020304" pitchFamily="18" charset="0"/>
                <a:cs typeface="Times New Roman" panose="02020603050405020304" pitchFamily="18" charset="0"/>
              </a:rPr>
              <a:t>Вариант </a:t>
            </a:r>
            <a:r>
              <a:rPr lang="ru-RU" b="1" dirty="0" smtClean="0">
                <a:latin typeface="Arial Narrow" panose="020B0606020202030204" pitchFamily="34" charset="0"/>
                <a:ea typeface="Times New Roman" panose="02020603050405020304" pitchFamily="18" charset="0"/>
                <a:cs typeface="Times New Roman" panose="02020603050405020304" pitchFamily="18" charset="0"/>
              </a:rPr>
              <a:t>2. </a:t>
            </a:r>
            <a:r>
              <a:rPr lang="ru-RU" b="1" dirty="0">
                <a:latin typeface="Arial Narrow" panose="020B0606020202030204" pitchFamily="34" charset="0"/>
                <a:ea typeface="Times New Roman" panose="02020603050405020304" pitchFamily="18" charset="0"/>
                <a:cs typeface="Times New Roman" panose="02020603050405020304" pitchFamily="18" charset="0"/>
              </a:rPr>
              <a:t>	</a:t>
            </a:r>
            <a:r>
              <a:rPr lang="ru-RU" dirty="0">
                <a:latin typeface="Arial Narrow" panose="020B0606020202030204" pitchFamily="34" charset="0"/>
              </a:rPr>
              <a:t>Известно, что зарплата, полученная сотрудником А на руки за год составила </a:t>
            </a:r>
            <a:r>
              <a:rPr lang="ru-RU" dirty="0" smtClean="0">
                <a:latin typeface="Arial Narrow" panose="020B0606020202030204" pitchFamily="34" charset="0"/>
              </a:rPr>
              <a:t/>
            </a:r>
            <a:br>
              <a:rPr lang="ru-RU" dirty="0" smtClean="0">
                <a:latin typeface="Arial Narrow" panose="020B0606020202030204" pitchFamily="34" charset="0"/>
              </a:rPr>
            </a:br>
            <a:r>
              <a:rPr lang="ru-RU" dirty="0" smtClean="0">
                <a:latin typeface="Arial Narrow" panose="020B0606020202030204" pitchFamily="34" charset="0"/>
              </a:rPr>
              <a:t>1 </a:t>
            </a:r>
            <a:r>
              <a:rPr lang="ru-RU" dirty="0">
                <a:latin typeface="Arial Narrow" panose="020B0606020202030204" pitchFamily="34" charset="0"/>
              </a:rPr>
              <a:t>000 000 рублей. Сотрудник Б получает по 95 000 рублей в месяц до вычета налогов. Кто из сотрудников зарабатывает больше, если известно, что доходы физических лиц облагаются налогом в 13%? </a:t>
            </a:r>
          </a:p>
        </p:txBody>
      </p:sp>
    </p:spTree>
    <p:extLst>
      <p:ext uri="{BB962C8B-B14F-4D97-AF65-F5344CB8AC3E}">
        <p14:creationId xmlns:p14="http://schemas.microsoft.com/office/powerpoint/2010/main" val="33399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488832" cy="720079"/>
          </a:xfrm>
        </p:spPr>
        <p:txBody>
          <a:bodyPr>
            <a:noAutofit/>
          </a:bodyPr>
          <a:lstStyle/>
          <a:p>
            <a:r>
              <a:rPr lang="ru-RU" sz="2400" dirty="0" smtClean="0"/>
              <a:t>РАСЧЕТ СУММЫ НАЛОГОВ К УПЛАТЕ </a:t>
            </a:r>
            <a:endParaRPr lang="ru-RU" sz="2400" dirty="0">
              <a:solidFill>
                <a:schemeClr val="bg1"/>
              </a:solidFill>
              <a:latin typeface="Calibri Light" panose="020F0302020204030204" pitchFamily="34" charset="0"/>
            </a:endParaRPr>
          </a:p>
        </p:txBody>
      </p:sp>
      <p:sp>
        <p:nvSpPr>
          <p:cNvPr id="7" name="Прямоугольник 6"/>
          <p:cNvSpPr/>
          <p:nvPr/>
        </p:nvSpPr>
        <p:spPr>
          <a:xfrm>
            <a:off x="179512" y="1458650"/>
            <a:ext cx="8712968" cy="1477328"/>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Андрей владеет небольшой компанией по производству чехлов на смартфоны. Помимо него в компании работают 10 сотрудников </a:t>
            </a:r>
            <a:r>
              <a:rPr lang="ru-RU" dirty="0" smtClean="0">
                <a:latin typeface="Arial Narrow" panose="020B0606020202030204" pitchFamily="34" charset="0"/>
              </a:rPr>
              <a:t>со средним </a:t>
            </a:r>
            <a:r>
              <a:rPr lang="ru-RU" dirty="0">
                <a:latin typeface="Arial Narrow" panose="020B0606020202030204" pitchFamily="34" charset="0"/>
              </a:rPr>
              <a:t>окладом 35 000 рублей в месяц до вычета налогов. Сколько денег Андрей переведёт на счета сотрудников, а сколько – государству, при условии, что ставка </a:t>
            </a:r>
            <a:r>
              <a:rPr lang="ru-RU" dirty="0" smtClean="0">
                <a:latin typeface="Arial Narrow" panose="020B0606020202030204" pitchFamily="34" charset="0"/>
              </a:rPr>
              <a:t>налога на доход физических лиц </a:t>
            </a:r>
            <a:r>
              <a:rPr lang="ru-RU" dirty="0">
                <a:latin typeface="Arial Narrow" panose="020B0606020202030204" pitchFamily="34" charset="0"/>
              </a:rPr>
              <a:t>составляет 13%, а страховые взносы </a:t>
            </a:r>
            <a:r>
              <a:rPr lang="ru-RU" dirty="0" smtClean="0">
                <a:latin typeface="Arial Narrow" panose="020B0606020202030204" pitchFamily="34" charset="0"/>
              </a:rPr>
              <a:t>(единый социальный налог) равны </a:t>
            </a:r>
            <a:r>
              <a:rPr lang="ru-RU" dirty="0">
                <a:latin typeface="Arial Narrow" panose="020B0606020202030204" pitchFamily="34" charset="0"/>
              </a:rPr>
              <a:t>30% ФОТ?</a:t>
            </a:r>
          </a:p>
        </p:txBody>
      </p:sp>
      <mc:AlternateContent xmlns:mc="http://schemas.openxmlformats.org/markup-compatibility/2006" xmlns:a14="http://schemas.microsoft.com/office/drawing/2010/main">
        <mc:Choice Requires="a14">
          <p:sp>
            <p:nvSpPr>
              <p:cNvPr id="3" name="Прямоугольник 2"/>
              <p:cNvSpPr/>
              <p:nvPr/>
            </p:nvSpPr>
            <p:spPr>
              <a:xfrm>
                <a:off x="179512" y="3572021"/>
                <a:ext cx="8712968" cy="1754326"/>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Вычислим сумму </a:t>
                </a:r>
                <a:r>
                  <a:rPr lang="ru-RU" dirty="0" smtClean="0">
                    <a:latin typeface="Arial Narrow" panose="020B0606020202030204" pitchFamily="34" charset="0"/>
                  </a:rPr>
                  <a:t>средств, переводимую </a:t>
                </a:r>
                <a:r>
                  <a:rPr lang="ru-RU" dirty="0">
                    <a:latin typeface="Arial Narrow" panose="020B0606020202030204" pitchFamily="34" charset="0"/>
                  </a:rPr>
                  <a:t>сотрудникам: </a:t>
                </a:r>
                <a:r>
                  <a:rPr lang="ru-RU" dirty="0" smtClean="0">
                    <a:latin typeface="Arial Narrow" panose="020B0606020202030204" pitchFamily="34" charset="0"/>
                  </a:rPr>
                  <a:t/>
                </a:r>
                <a:br>
                  <a:rPr lang="ru-RU" dirty="0" smtClean="0">
                    <a:latin typeface="Arial Narrow" panose="020B0606020202030204" pitchFamily="34" charset="0"/>
                  </a:rPr>
                </a:br>
                <a14:m>
                  <m:oMath xmlns:m="http://schemas.openxmlformats.org/officeDocument/2006/math">
                    <m:r>
                      <a:rPr lang="ru-RU" i="1" dirty="0" smtClean="0">
                        <a:latin typeface="Cambria Math"/>
                      </a:rPr>
                      <m:t>10 </m:t>
                    </m:r>
                    <m:r>
                      <a:rPr lang="ru-RU" i="1" dirty="0">
                        <a:latin typeface="Cambria Math"/>
                      </a:rPr>
                      <m:t>∗ 35 000 ∗ 0,87 = 304 500</m:t>
                    </m:r>
                  </m:oMath>
                </a14:m>
                <a:r>
                  <a:rPr lang="ru-RU" dirty="0">
                    <a:latin typeface="Arial Narrow" panose="020B0606020202030204" pitchFamily="34" charset="0"/>
                  </a:rPr>
                  <a:t> рублей</a:t>
                </a:r>
              </a:p>
              <a:p>
                <a:pPr marL="900113" indent="-900113"/>
                <a:r>
                  <a:rPr lang="ru-RU" dirty="0" smtClean="0">
                    <a:latin typeface="Arial Narrow" panose="020B0606020202030204" pitchFamily="34" charset="0"/>
                  </a:rPr>
                  <a:t>	Вычислим </a:t>
                </a:r>
                <a:r>
                  <a:rPr lang="ru-RU" dirty="0">
                    <a:latin typeface="Arial Narrow" panose="020B0606020202030204" pitchFamily="34" charset="0"/>
                  </a:rPr>
                  <a:t>перевод в качестве налогов</a:t>
                </a:r>
                <a:r>
                  <a:rPr lang="ru-RU" dirty="0" smtClean="0">
                    <a:latin typeface="Arial Narrow" panose="020B0606020202030204" pitchFamily="34" charset="0"/>
                  </a:rPr>
                  <a:t>:</a:t>
                </a:r>
                <a:br>
                  <a:rPr lang="ru-RU" dirty="0" smtClean="0">
                    <a:latin typeface="Arial Narrow" panose="020B0606020202030204" pitchFamily="34" charset="0"/>
                  </a:rPr>
                </a:br>
                <a14:m>
                  <m:oMath xmlns:m="http://schemas.openxmlformats.org/officeDocument/2006/math">
                    <m:r>
                      <a:rPr lang="ru-RU" i="1" dirty="0" smtClean="0">
                        <a:latin typeface="Cambria Math"/>
                      </a:rPr>
                      <m:t>10 </m:t>
                    </m:r>
                    <m:r>
                      <a:rPr lang="ru-RU" i="1" dirty="0">
                        <a:latin typeface="Cambria Math"/>
                      </a:rPr>
                      <m:t>∗ 35 000 ∗ 0,13 + 10 ∗ 35 000 ∗ 0,3 = 150 500</m:t>
                    </m:r>
                  </m:oMath>
                </a14:m>
                <a:r>
                  <a:rPr lang="ru-RU" dirty="0">
                    <a:latin typeface="Arial Narrow" panose="020B0606020202030204" pitchFamily="34" charset="0"/>
                  </a:rPr>
                  <a:t> </a:t>
                </a:r>
                <a:r>
                  <a:rPr lang="ru-RU" dirty="0" smtClean="0">
                    <a:latin typeface="Arial Narrow" panose="020B0606020202030204" pitchFamily="34" charset="0"/>
                  </a:rPr>
                  <a:t>рублей</a:t>
                </a:r>
              </a:p>
              <a:p>
                <a:pPr marL="900113" indent="-900113"/>
                <a:endParaRPr lang="ru-RU" dirty="0">
                  <a:latin typeface="Arial Narrow" panose="020B0606020202030204" pitchFamily="34" charset="0"/>
                </a:endParaRPr>
              </a:p>
              <a:p>
                <a:pPr marL="900113" indent="-900113"/>
                <a:r>
                  <a:rPr lang="ru-RU" b="1" dirty="0">
                    <a:latin typeface="Arial Narrow" panose="020B0606020202030204" pitchFamily="34" charset="0"/>
                  </a:rPr>
                  <a:t>Ответ: </a:t>
                </a:r>
                <a:r>
                  <a:rPr lang="ru-RU" dirty="0">
                    <a:latin typeface="Arial Narrow" panose="020B0606020202030204" pitchFamily="34" charset="0"/>
                  </a:rPr>
                  <a:t>1) 304 500 руб. 2) 150 500 руб.</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79512" y="3572021"/>
                <a:ext cx="8712968" cy="1754326"/>
              </a:xfrm>
              <a:prstGeom prst="rect">
                <a:avLst/>
              </a:prstGeom>
              <a:blipFill rotWithShape="1">
                <a:blip r:embed="rId3"/>
                <a:stretch>
                  <a:fillRect l="-559" t="-1389" b="-4861"/>
                </a:stretch>
              </a:blipFill>
            </p:spPr>
            <p:txBody>
              <a:bodyPr/>
              <a:lstStyle/>
              <a:p>
                <a:r>
                  <a:rPr lang="ru-RU">
                    <a:noFill/>
                  </a:rPr>
                  <a:t> </a:t>
                </a:r>
              </a:p>
            </p:txBody>
          </p:sp>
        </mc:Fallback>
      </mc:AlternateContent>
    </p:spTree>
    <p:extLst>
      <p:ext uri="{BB962C8B-B14F-4D97-AF65-F5344CB8AC3E}">
        <p14:creationId xmlns:p14="http://schemas.microsoft.com/office/powerpoint/2010/main" val="59189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128792" cy="720079"/>
          </a:xfrm>
        </p:spPr>
        <p:txBody>
          <a:bodyPr>
            <a:normAutofit/>
          </a:bodyPr>
          <a:lstStyle/>
          <a:p>
            <a:r>
              <a:rPr lang="ru-RU" sz="2400" dirty="0" smtClean="0"/>
              <a:t>ПРОГРЕССИВНАЯ ШКАЛА НАЛОГООБЛОЖЕНИЯ</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458650"/>
            <a:ext cx="8712968" cy="1477328"/>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Сергей работает в стране Х, где применяется прогрессивная система налогообложения. Доходы до 15 000 у.е. в год не облагаются налогом, доходы от 15 000 до 25 000 облагаются налогом в 15%, свыше 25 000 налогом по ставке 25%. Известно, что за прошедший год он заплатил в бюджет 4 250 у.е. налогов. Какую номинальную ежемесячную зарплату получает Сергей?</a:t>
            </a:r>
          </a:p>
        </p:txBody>
      </p:sp>
      <mc:AlternateContent xmlns:mc="http://schemas.openxmlformats.org/markup-compatibility/2006" xmlns:a14="http://schemas.microsoft.com/office/drawing/2010/main">
        <mc:Choice Requires="a14">
          <p:sp>
            <p:nvSpPr>
              <p:cNvPr id="3" name="Прямоугольник 2"/>
              <p:cNvSpPr/>
              <p:nvPr/>
            </p:nvSpPr>
            <p:spPr>
              <a:xfrm>
                <a:off x="179512" y="3572021"/>
                <a:ext cx="8712968" cy="1754326"/>
              </a:xfrm>
              <a:prstGeom prst="rect">
                <a:avLst/>
              </a:prstGeom>
              <a:solidFill>
                <a:schemeClr val="bg1">
                  <a:lumMod val="95000"/>
                </a:schemeClr>
              </a:solidFill>
            </p:spPr>
            <p:txBody>
              <a:bodyPr wrap="square">
                <a:spAutoFit/>
              </a:bodyPr>
              <a:lstStyle/>
              <a:p>
                <a:pPr marL="900113" indent="-900113"/>
                <a:r>
                  <a:rPr lang="ru-RU" b="1" dirty="0" smtClean="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Составим уравнение: </a:t>
                </a:r>
                <a14:m>
                  <m:oMath xmlns:m="http://schemas.openxmlformats.org/officeDocument/2006/math">
                    <m:r>
                      <a:rPr lang="ru-RU" i="1" dirty="0" smtClean="0">
                        <a:latin typeface="Cambria Math"/>
                      </a:rPr>
                      <m:t>10 000 ∗ 0,15 +</m:t>
                    </m:r>
                    <m:r>
                      <a:rPr lang="en-US" b="0" i="1" dirty="0" smtClean="0">
                        <a:latin typeface="Cambria Math"/>
                      </a:rPr>
                      <m:t>𝑥</m:t>
                    </m:r>
                    <m:r>
                      <a:rPr lang="ru-RU" i="1" dirty="0" smtClean="0">
                        <a:latin typeface="Cambria Math"/>
                      </a:rPr>
                      <m:t> ∗ 0,25 = 4 250 </m:t>
                    </m:r>
                  </m:oMath>
                </a14:m>
                <a:endParaRPr lang="ru-RU" dirty="0" smtClean="0">
                  <a:latin typeface="Arial Narrow" panose="020B0606020202030204" pitchFamily="34" charset="0"/>
                </a:endParaRPr>
              </a:p>
              <a:p>
                <a:pPr marL="900113" indent="-900113"/>
                <a:r>
                  <a:rPr lang="ru-RU" dirty="0" smtClean="0">
                    <a:latin typeface="Arial Narrow" panose="020B0606020202030204" pitchFamily="34" charset="0"/>
                  </a:rPr>
                  <a:t>	</a:t>
                </a:r>
                <a14:m>
                  <m:oMath xmlns:m="http://schemas.openxmlformats.org/officeDocument/2006/math">
                    <m:r>
                      <a:rPr lang="en-US" b="0" i="1" dirty="0" smtClean="0">
                        <a:latin typeface="Cambria Math"/>
                      </a:rPr>
                      <m:t>𝑥</m:t>
                    </m:r>
                    <m:r>
                      <a:rPr lang="ru-RU" i="1" dirty="0" smtClean="0">
                        <a:latin typeface="Cambria Math"/>
                      </a:rPr>
                      <m:t> = 11 000</m:t>
                    </m:r>
                    <m:r>
                      <a:rPr lang="ru-RU" i="1" dirty="0">
                        <a:latin typeface="Cambria Math"/>
                      </a:rPr>
                      <m:t> </m:t>
                    </m:r>
                  </m:oMath>
                </a14:m>
                <a:r>
                  <a:rPr lang="ru-RU" dirty="0">
                    <a:latin typeface="Arial Narrow" panose="020B0606020202030204" pitchFamily="34" charset="0"/>
                  </a:rPr>
                  <a:t>у.е. Следовательно, Сергей получил 11 000 у.е. свыше 25 000, а значит общий номинальный доход составил 36 000 у.е.</a:t>
                </a:r>
              </a:p>
              <a:p>
                <a:pPr marL="900113"/>
                <a:r>
                  <a:rPr lang="ru-RU" dirty="0">
                    <a:latin typeface="Arial Narrow" panose="020B0606020202030204" pitchFamily="34" charset="0"/>
                  </a:rPr>
                  <a:t>Найдём номинальный ежемесячный оклад: </a:t>
                </a:r>
                <a14:m>
                  <m:oMath xmlns:m="http://schemas.openxmlformats.org/officeDocument/2006/math">
                    <m:r>
                      <a:rPr lang="ru-RU" i="1" dirty="0" smtClean="0">
                        <a:latin typeface="Cambria Math"/>
                      </a:rPr>
                      <m:t>36 000/12 = 3 000 </m:t>
                    </m:r>
                  </m:oMath>
                </a14:m>
                <a:r>
                  <a:rPr lang="ru-RU" dirty="0">
                    <a:latin typeface="Arial Narrow" panose="020B0606020202030204" pitchFamily="34" charset="0"/>
                  </a:rPr>
                  <a:t>у.е. </a:t>
                </a:r>
                <a:endParaRPr lang="ru-RU" dirty="0" smtClean="0">
                  <a:latin typeface="Arial Narrow" panose="020B0606020202030204" pitchFamily="34" charset="0"/>
                </a:endParaRPr>
              </a:p>
              <a:p>
                <a:pPr marL="900113" indent="-900113"/>
                <a:endParaRPr lang="ru-RU" dirty="0">
                  <a:latin typeface="Arial Narrow" panose="020B0606020202030204" pitchFamily="34" charset="0"/>
                </a:endParaRPr>
              </a:p>
              <a:p>
                <a:pPr marL="900113" indent="-900113"/>
                <a:r>
                  <a:rPr lang="ru-RU" b="1" dirty="0">
                    <a:latin typeface="Arial Narrow" panose="020B0606020202030204" pitchFamily="34" charset="0"/>
                  </a:rPr>
                  <a:t>Ответ</a:t>
                </a:r>
                <a:r>
                  <a:rPr lang="ru-RU" dirty="0">
                    <a:latin typeface="Arial Narrow" panose="020B0606020202030204" pitchFamily="34" charset="0"/>
                  </a:rPr>
                  <a:t>: 3 000 у.е. в месяц</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79512" y="3572021"/>
                <a:ext cx="8712968" cy="1754326"/>
              </a:xfrm>
              <a:prstGeom prst="rect">
                <a:avLst/>
              </a:prstGeom>
              <a:blipFill rotWithShape="1">
                <a:blip r:embed="rId3"/>
                <a:stretch>
                  <a:fillRect l="-559" t="-1389" r="-699" b="-4861"/>
                </a:stretch>
              </a:blipFill>
            </p:spPr>
            <p:txBody>
              <a:bodyPr/>
              <a:lstStyle/>
              <a:p>
                <a:r>
                  <a:rPr lang="ru-RU">
                    <a:noFill/>
                  </a:rPr>
                  <a:t> </a:t>
                </a:r>
              </a:p>
            </p:txBody>
          </p:sp>
        </mc:Fallback>
      </mc:AlternateContent>
    </p:spTree>
    <p:extLst>
      <p:ext uri="{BB962C8B-B14F-4D97-AF65-F5344CB8AC3E}">
        <p14:creationId xmlns:p14="http://schemas.microsoft.com/office/powerpoint/2010/main" val="202199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400" dirty="0" smtClean="0"/>
              <a:t>СОЦИАЛЬНЫЕ ВЫЧЕТЫ</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980728"/>
            <a:ext cx="8712968" cy="2862322"/>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По закону РФ при оплате образовательных услуг можно воспользоваться льготой в форме налогового вычета. В году, следующим за годом оплаты, можно уменьшить свой доход, с которого будет удержан подоходный налог 13%, на сумму, равную затратам на образовательные услуги, (но не более чем на 120 тыс. руб.) и таким образом вернуть себе часть расходов на образование. При этом возвращаемая таким образом сумма не должна превышать подоходный налог, выплаченный в том же году, когда были оплачены образовательные услуги.</a:t>
            </a:r>
          </a:p>
          <a:p>
            <a:pPr marL="900113"/>
            <a:r>
              <a:rPr lang="ru-RU" dirty="0">
                <a:latin typeface="Arial Narrow" panose="020B0606020202030204" pitchFamily="34" charset="0"/>
              </a:rPr>
              <a:t>Заработная плата Зайцева А.П. до вычета подоходного налога составляет 50 тыс. руб. в месяц. В предыдущем году за обучение в вузе он заплатил 100 тыс. руб. Рассчитайте сумму, которую он сможет вернуть в текущем </a:t>
            </a:r>
            <a:r>
              <a:rPr lang="ru-RU" dirty="0" smtClean="0">
                <a:latin typeface="Arial Narrow" panose="020B0606020202030204" pitchFamily="34" charset="0"/>
              </a:rPr>
              <a:t>году</a:t>
            </a:r>
            <a:endParaRPr lang="ru-RU"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3" name="Прямоугольник 2"/>
              <p:cNvSpPr/>
              <p:nvPr/>
            </p:nvSpPr>
            <p:spPr>
              <a:xfrm>
                <a:off x="179512" y="4217020"/>
                <a:ext cx="8712968" cy="2031325"/>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Сумма, удержанная с Зайцева А.П. в 2015 году в качестве подоходного налога, составила </a:t>
                </a:r>
                <a14:m>
                  <m:oMath xmlns:m="http://schemas.openxmlformats.org/officeDocument/2006/math">
                    <m:r>
                      <a:rPr lang="ru-RU" i="1" dirty="0" smtClean="0">
                        <a:latin typeface="Cambria Math"/>
                      </a:rPr>
                      <m:t>50 000∗12∗0,13=78 000 </m:t>
                    </m:r>
                  </m:oMath>
                </a14:m>
                <a:r>
                  <a:rPr lang="ru-RU" dirty="0" smtClean="0">
                    <a:latin typeface="Arial Narrow" panose="020B0606020202030204" pitchFamily="34" charset="0"/>
                  </a:rPr>
                  <a:t>руб</a:t>
                </a:r>
                <a:r>
                  <a:rPr lang="ru-RU" dirty="0">
                    <a:latin typeface="Arial Narrow" panose="020B0606020202030204" pitchFamily="34" charset="0"/>
                  </a:rPr>
                  <a:t>. Расходы на образование, понесенные им в 2015 году, составили 100 </a:t>
                </a:r>
                <a:r>
                  <a:rPr lang="ru-RU" dirty="0" smtClean="0">
                    <a:latin typeface="Arial Narrow" panose="020B0606020202030204" pitchFamily="34" charset="0"/>
                  </a:rPr>
                  <a:t>000 </a:t>
                </a:r>
                <a:r>
                  <a:rPr lang="ru-RU" dirty="0" err="1" smtClean="0">
                    <a:latin typeface="Arial Narrow" panose="020B0606020202030204" pitchFamily="34" charset="0"/>
                  </a:rPr>
                  <a:t>руб</a:t>
                </a:r>
                <a:r>
                  <a:rPr lang="ru-RU" dirty="0">
                    <a:latin typeface="Arial Narrow" panose="020B0606020202030204" pitchFamily="34" charset="0"/>
                  </a:rPr>
                  <a:t>, что не превышает максимальный размер налогового вычета 120 000 руб. Таким образом, Зайцев получит налоговый вычет в полном объеме понесенных затрат на образование.13% от них составляют 13 000 руб., что не превышает 78 000 руб. Значит он может вернуть 13 000 руб. </a:t>
                </a:r>
              </a:p>
              <a:p>
                <a:pPr marL="900113" indent="-900113"/>
                <a:r>
                  <a:rPr lang="ru-RU" b="1" dirty="0">
                    <a:latin typeface="Arial Narrow" panose="020B0606020202030204" pitchFamily="34" charset="0"/>
                  </a:rPr>
                  <a:t>Ответ: </a:t>
                </a:r>
                <a:r>
                  <a:rPr lang="ru-RU" b="1" dirty="0" smtClean="0">
                    <a:latin typeface="Arial Narrow" panose="020B0606020202030204" pitchFamily="34" charset="0"/>
                  </a:rPr>
                  <a:t>	</a:t>
                </a:r>
                <a:r>
                  <a:rPr lang="ru-RU" dirty="0" smtClean="0">
                    <a:latin typeface="Arial Narrow" panose="020B0606020202030204" pitchFamily="34" charset="0"/>
                  </a:rPr>
                  <a:t>13 </a:t>
                </a:r>
                <a:r>
                  <a:rPr lang="ru-RU" dirty="0">
                    <a:latin typeface="Arial Narrow" panose="020B0606020202030204" pitchFamily="34" charset="0"/>
                  </a:rPr>
                  <a:t>000 руб.</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79512" y="4217020"/>
                <a:ext cx="8712968" cy="2031325"/>
              </a:xfrm>
              <a:prstGeom prst="rect">
                <a:avLst/>
              </a:prstGeom>
              <a:blipFill rotWithShape="1">
                <a:blip r:embed="rId3"/>
                <a:stretch>
                  <a:fillRect l="-559" t="-1201" r="-559" b="-4204"/>
                </a:stretch>
              </a:blipFill>
            </p:spPr>
            <p:txBody>
              <a:bodyPr/>
              <a:lstStyle/>
              <a:p>
                <a:r>
                  <a:rPr lang="ru-RU">
                    <a:noFill/>
                  </a:rPr>
                  <a:t> </a:t>
                </a:r>
              </a:p>
            </p:txBody>
          </p:sp>
        </mc:Fallback>
      </mc:AlternateContent>
    </p:spTree>
    <p:extLst>
      <p:ext uri="{BB962C8B-B14F-4D97-AF65-F5344CB8AC3E}">
        <p14:creationId xmlns:p14="http://schemas.microsoft.com/office/powerpoint/2010/main" val="363425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500" dirty="0" smtClean="0">
                <a:latin typeface="Calibri Light" panose="020F0302020204030204" pitchFamily="34" charset="0"/>
              </a:rPr>
              <a:t>ШТРАФЫ</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641574"/>
            <a:ext cx="8856984" cy="2585323"/>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В таблице приведены размеры штрафов за превышение максимальной разрешённой скорости, зафиксированное с помощью средств автоматической фиксации, установленных на территории России с 1 сентября 2013 года</a:t>
            </a:r>
            <a:r>
              <a:rPr lang="ru-RU" dirty="0" smtClean="0">
                <a:latin typeface="Arial Narrow" panose="020B0606020202030204" pitchFamily="34" charset="0"/>
              </a:rPr>
              <a:t>.</a:t>
            </a:r>
          </a:p>
          <a:p>
            <a:pPr marL="900113" indent="-900113"/>
            <a:endParaRPr lang="ru-RU" dirty="0">
              <a:latin typeface="Arial Narrow" panose="020B0606020202030204" pitchFamily="34" charset="0"/>
            </a:endParaRPr>
          </a:p>
          <a:p>
            <a:pPr marL="900113" indent="-900113"/>
            <a:endParaRPr lang="ru-RU" dirty="0" smtClean="0">
              <a:latin typeface="Arial Narrow" panose="020B0606020202030204" pitchFamily="34" charset="0"/>
            </a:endParaRPr>
          </a:p>
          <a:p>
            <a:pPr marL="900113" indent="-900113"/>
            <a:endParaRPr lang="ru-RU" dirty="0">
              <a:latin typeface="Arial Narrow" panose="020B0606020202030204" pitchFamily="34" charset="0"/>
            </a:endParaRPr>
          </a:p>
          <a:p>
            <a:pPr marL="900113" indent="-900113"/>
            <a:r>
              <a:rPr lang="ru-RU" dirty="0" smtClean="0">
                <a:latin typeface="Arial Narrow" panose="020B0606020202030204" pitchFamily="34" charset="0"/>
              </a:rPr>
              <a:t>	Определите </a:t>
            </a:r>
            <a:r>
              <a:rPr lang="ru-RU" dirty="0">
                <a:latin typeface="Arial Narrow" panose="020B0606020202030204" pitchFamily="34" charset="0"/>
              </a:rPr>
              <a:t>с помощью таблицы, какой штраф должен заплатить владелец автомобиля, зафиксированная скорость которого составила 90 км/ч на участке дороги с максимальной разрешённой скоростью 40 км/ч. Ответ дайте в рублях</a:t>
            </a:r>
            <a:r>
              <a:rPr lang="ru-RU" dirty="0" smtClean="0">
                <a:latin typeface="Arial Narrow" panose="020B0606020202030204" pitchFamily="34" charset="0"/>
              </a:rPr>
              <a:t>.</a:t>
            </a:r>
            <a:endParaRPr lang="ru-RU"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3" name="Прямоугольник 2"/>
              <p:cNvSpPr/>
              <p:nvPr/>
            </p:nvSpPr>
            <p:spPr>
              <a:xfrm>
                <a:off x="179512" y="4737918"/>
                <a:ext cx="8856984" cy="1200329"/>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Превышение скорости составило </a:t>
                </a:r>
                <a14:m>
                  <m:oMath xmlns:m="http://schemas.openxmlformats.org/officeDocument/2006/math">
                    <m:r>
                      <a:rPr lang="ru-RU" i="1" dirty="0" smtClean="0">
                        <a:latin typeface="Cambria Math"/>
                      </a:rPr>
                      <m:t>90−40=50</m:t>
                    </m:r>
                  </m:oMath>
                </a14:m>
                <a:r>
                  <a:rPr lang="ru-RU" dirty="0">
                    <a:latin typeface="Arial Narrow" panose="020B0606020202030204" pitchFamily="34" charset="0"/>
                  </a:rPr>
                  <a:t> км/ч. Следовательно штраф 1000 рублей</a:t>
                </a:r>
                <a:r>
                  <a:rPr lang="ru-RU" dirty="0" smtClean="0">
                    <a:latin typeface="Arial Narrow" panose="020B0606020202030204" pitchFamily="34" charset="0"/>
                  </a:rPr>
                  <a:t>.</a:t>
                </a:r>
              </a:p>
              <a:p>
                <a:pPr marL="900113" indent="-900113"/>
                <a:endParaRPr lang="ru-RU" dirty="0">
                  <a:latin typeface="Arial Narrow" panose="020B0606020202030204" pitchFamily="34" charset="0"/>
                </a:endParaRPr>
              </a:p>
              <a:p>
                <a:pPr marL="900113" indent="-900113"/>
                <a:r>
                  <a:rPr lang="ru-RU" b="1" dirty="0">
                    <a:latin typeface="Arial Narrow" panose="020B0606020202030204" pitchFamily="34" charset="0"/>
                  </a:rPr>
                  <a:t>Ответ</a:t>
                </a:r>
                <a:r>
                  <a:rPr lang="ru-RU" dirty="0">
                    <a:latin typeface="Arial Narrow" panose="020B0606020202030204" pitchFamily="34" charset="0"/>
                  </a:rPr>
                  <a:t>: </a:t>
                </a:r>
                <a:r>
                  <a:rPr lang="ru-RU" dirty="0" smtClean="0">
                    <a:latin typeface="Arial Narrow" panose="020B0606020202030204" pitchFamily="34" charset="0"/>
                  </a:rPr>
                  <a:t>	1000</a:t>
                </a:r>
                <a:r>
                  <a:rPr lang="ru-RU" dirty="0">
                    <a:latin typeface="Arial Narrow" panose="020B0606020202030204" pitchFamily="34" charset="0"/>
                  </a:rPr>
                  <a:t>.</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79512" y="4737918"/>
                <a:ext cx="8856984" cy="1200329"/>
              </a:xfrm>
              <a:prstGeom prst="rect">
                <a:avLst/>
              </a:prstGeom>
              <a:blipFill rotWithShape="1">
                <a:blip r:embed="rId3"/>
                <a:stretch>
                  <a:fillRect l="-551" t="-2030" b="-7614"/>
                </a:stretch>
              </a:blipFill>
            </p:spPr>
            <p:txBody>
              <a:bodyPr/>
              <a:lstStyle/>
              <a:p>
                <a:r>
                  <a:rPr lang="ru-RU">
                    <a:noFill/>
                  </a:rPr>
                  <a:t> </a:t>
                </a:r>
              </a:p>
            </p:txBody>
          </p:sp>
        </mc:Fallback>
      </mc:AlternateContent>
      <p:graphicFrame>
        <p:nvGraphicFramePr>
          <p:cNvPr id="4" name="Таблица 3"/>
          <p:cNvGraphicFramePr>
            <a:graphicFrameLocks noGrp="1"/>
          </p:cNvGraphicFramePr>
          <p:nvPr>
            <p:extLst>
              <p:ext uri="{D42A27DB-BD31-4B8C-83A1-F6EECF244321}">
                <p14:modId xmlns:p14="http://schemas.microsoft.com/office/powerpoint/2010/main" val="1788931176"/>
              </p:ext>
            </p:extLst>
          </p:nvPr>
        </p:nvGraphicFramePr>
        <p:xfrm>
          <a:off x="1187624" y="2708920"/>
          <a:ext cx="6336703" cy="521844"/>
        </p:xfrm>
        <a:graphic>
          <a:graphicData uri="http://schemas.openxmlformats.org/drawingml/2006/table">
            <a:tbl>
              <a:tblPr>
                <a:tableStyleId>{5C22544A-7EE6-4342-B048-85BDC9FD1C3A}</a:tableStyleId>
              </a:tblPr>
              <a:tblGrid>
                <a:gridCol w="2376264"/>
                <a:gridCol w="864096"/>
                <a:gridCol w="864096"/>
                <a:gridCol w="1008112"/>
                <a:gridCol w="1224135"/>
              </a:tblGrid>
              <a:tr h="0">
                <a:tc>
                  <a:txBody>
                    <a:bodyPr/>
                    <a:lstStyle/>
                    <a:p>
                      <a:pPr marL="1588" indent="0">
                        <a:lnSpc>
                          <a:spcPct val="107000"/>
                        </a:lnSpc>
                        <a:spcAft>
                          <a:spcPts val="0"/>
                        </a:spcAft>
                      </a:pPr>
                      <a:r>
                        <a:rPr lang="ru-RU" sz="1600" dirty="0">
                          <a:effectLst/>
                          <a:latin typeface="Arial Narrow" panose="020B0606020202030204" pitchFamily="34" charset="0"/>
                        </a:rPr>
                        <a:t>Превышение скорости, км/ч</a:t>
                      </a:r>
                      <a:endParaRPr lang="ru-RU" sz="1600" dirty="0">
                        <a:effectLst/>
                        <a:latin typeface="Arial Narrow" panose="020B0606020202030204" pitchFamily="34" charset="0"/>
                        <a:ea typeface="Calibri"/>
                        <a:cs typeface="Arial"/>
                      </a:endParaRPr>
                    </a:p>
                  </a:txBody>
                  <a:tcPr marL="68580" marR="68580" marT="0" marB="0" anchor="ctr"/>
                </a:tc>
                <a:tc>
                  <a:txBody>
                    <a:bodyPr/>
                    <a:lstStyle/>
                    <a:p>
                      <a:pPr marL="1588" indent="0" algn="r">
                        <a:lnSpc>
                          <a:spcPct val="107000"/>
                        </a:lnSpc>
                        <a:spcAft>
                          <a:spcPts val="0"/>
                        </a:spcAft>
                      </a:pPr>
                      <a:r>
                        <a:rPr lang="ru-RU" sz="1600">
                          <a:effectLst/>
                          <a:latin typeface="Arial Narrow" panose="020B0606020202030204" pitchFamily="34" charset="0"/>
                        </a:rPr>
                        <a:t>21–40</a:t>
                      </a:r>
                      <a:endParaRPr lang="ru-RU" sz="1600">
                        <a:effectLst/>
                        <a:latin typeface="Arial Narrow" panose="020B0606020202030204" pitchFamily="34" charset="0"/>
                        <a:ea typeface="Calibri"/>
                        <a:cs typeface="Arial"/>
                      </a:endParaRPr>
                    </a:p>
                  </a:txBody>
                  <a:tcPr marL="68580" marR="68580" marT="0" marB="0" anchor="ctr"/>
                </a:tc>
                <a:tc>
                  <a:txBody>
                    <a:bodyPr/>
                    <a:lstStyle/>
                    <a:p>
                      <a:pPr marL="1588" indent="0" algn="r">
                        <a:lnSpc>
                          <a:spcPct val="107000"/>
                        </a:lnSpc>
                        <a:spcAft>
                          <a:spcPts val="0"/>
                        </a:spcAft>
                      </a:pPr>
                      <a:r>
                        <a:rPr lang="ru-RU" sz="1600">
                          <a:effectLst/>
                          <a:latin typeface="Arial Narrow" panose="020B0606020202030204" pitchFamily="34" charset="0"/>
                        </a:rPr>
                        <a:t>41–60</a:t>
                      </a:r>
                      <a:endParaRPr lang="ru-RU" sz="1600">
                        <a:effectLst/>
                        <a:latin typeface="Arial Narrow" panose="020B0606020202030204" pitchFamily="34" charset="0"/>
                        <a:ea typeface="Calibri"/>
                        <a:cs typeface="Arial"/>
                      </a:endParaRPr>
                    </a:p>
                  </a:txBody>
                  <a:tcPr marL="68580" marR="68580" marT="0" marB="0" anchor="ctr"/>
                </a:tc>
                <a:tc>
                  <a:txBody>
                    <a:bodyPr/>
                    <a:lstStyle/>
                    <a:p>
                      <a:pPr marL="1588" indent="0" algn="r">
                        <a:lnSpc>
                          <a:spcPct val="107000"/>
                        </a:lnSpc>
                        <a:spcAft>
                          <a:spcPts val="0"/>
                        </a:spcAft>
                      </a:pPr>
                      <a:r>
                        <a:rPr lang="ru-RU" sz="1600">
                          <a:effectLst/>
                          <a:latin typeface="Arial Narrow" panose="020B0606020202030204" pitchFamily="34" charset="0"/>
                        </a:rPr>
                        <a:t>61–80</a:t>
                      </a:r>
                      <a:endParaRPr lang="ru-RU" sz="1600">
                        <a:effectLst/>
                        <a:latin typeface="Arial Narrow" panose="020B0606020202030204" pitchFamily="34" charset="0"/>
                        <a:ea typeface="Calibri"/>
                        <a:cs typeface="Arial"/>
                      </a:endParaRPr>
                    </a:p>
                  </a:txBody>
                  <a:tcPr marL="68580" marR="68580" marT="0" marB="0" anchor="ctr"/>
                </a:tc>
                <a:tc>
                  <a:txBody>
                    <a:bodyPr/>
                    <a:lstStyle/>
                    <a:p>
                      <a:pPr marL="1588" indent="0" algn="r">
                        <a:lnSpc>
                          <a:spcPct val="107000"/>
                        </a:lnSpc>
                        <a:spcAft>
                          <a:spcPts val="0"/>
                        </a:spcAft>
                      </a:pPr>
                      <a:r>
                        <a:rPr lang="ru-RU" sz="1600">
                          <a:effectLst/>
                          <a:latin typeface="Arial Narrow" panose="020B0606020202030204" pitchFamily="34" charset="0"/>
                        </a:rPr>
                        <a:t>81 и более</a:t>
                      </a:r>
                      <a:endParaRPr lang="ru-RU" sz="1600">
                        <a:effectLst/>
                        <a:latin typeface="Arial Narrow" panose="020B0606020202030204" pitchFamily="34" charset="0"/>
                        <a:ea typeface="Calibri"/>
                        <a:cs typeface="Arial"/>
                      </a:endParaRPr>
                    </a:p>
                  </a:txBody>
                  <a:tcPr marL="68580" marR="68580" marT="0" marB="0" anchor="ctr"/>
                </a:tc>
              </a:tr>
              <a:tr h="0">
                <a:tc>
                  <a:txBody>
                    <a:bodyPr/>
                    <a:lstStyle/>
                    <a:p>
                      <a:pPr marL="1588" indent="0">
                        <a:lnSpc>
                          <a:spcPct val="107000"/>
                        </a:lnSpc>
                        <a:spcAft>
                          <a:spcPts val="0"/>
                        </a:spcAft>
                      </a:pPr>
                      <a:r>
                        <a:rPr lang="ru-RU" sz="1600" dirty="0">
                          <a:effectLst/>
                          <a:latin typeface="Arial Narrow" panose="020B0606020202030204" pitchFamily="34" charset="0"/>
                        </a:rPr>
                        <a:t>Размер штрафа, руб.</a:t>
                      </a:r>
                      <a:endParaRPr lang="ru-RU" sz="1600" dirty="0">
                        <a:effectLst/>
                        <a:latin typeface="Arial Narrow" panose="020B0606020202030204" pitchFamily="34" charset="0"/>
                        <a:ea typeface="Calibri"/>
                        <a:cs typeface="Arial"/>
                      </a:endParaRPr>
                    </a:p>
                  </a:txBody>
                  <a:tcPr marL="68580" marR="68580" marT="0" marB="0" anchor="ctr"/>
                </a:tc>
                <a:tc>
                  <a:txBody>
                    <a:bodyPr/>
                    <a:lstStyle/>
                    <a:p>
                      <a:pPr marL="1588" indent="0" algn="r">
                        <a:lnSpc>
                          <a:spcPct val="107000"/>
                        </a:lnSpc>
                        <a:spcAft>
                          <a:spcPts val="0"/>
                        </a:spcAft>
                      </a:pPr>
                      <a:r>
                        <a:rPr lang="ru-RU" sz="1600" dirty="0">
                          <a:effectLst/>
                          <a:latin typeface="Arial Narrow" panose="020B0606020202030204" pitchFamily="34" charset="0"/>
                        </a:rPr>
                        <a:t>500</a:t>
                      </a:r>
                      <a:endParaRPr lang="ru-RU" sz="1600" dirty="0">
                        <a:effectLst/>
                        <a:latin typeface="Arial Narrow" panose="020B0606020202030204" pitchFamily="34" charset="0"/>
                        <a:ea typeface="Calibri"/>
                        <a:cs typeface="Arial"/>
                      </a:endParaRPr>
                    </a:p>
                  </a:txBody>
                  <a:tcPr marL="68580" marR="68580" marT="0" marB="0" anchor="ctr"/>
                </a:tc>
                <a:tc>
                  <a:txBody>
                    <a:bodyPr/>
                    <a:lstStyle/>
                    <a:p>
                      <a:pPr marL="1588" indent="0" algn="r">
                        <a:lnSpc>
                          <a:spcPct val="107000"/>
                        </a:lnSpc>
                        <a:spcAft>
                          <a:spcPts val="0"/>
                        </a:spcAft>
                      </a:pPr>
                      <a:r>
                        <a:rPr lang="ru-RU" sz="1600" dirty="0">
                          <a:effectLst/>
                          <a:latin typeface="Arial Narrow" panose="020B0606020202030204" pitchFamily="34" charset="0"/>
                        </a:rPr>
                        <a:t>1000</a:t>
                      </a:r>
                      <a:endParaRPr lang="ru-RU" sz="1600" dirty="0">
                        <a:effectLst/>
                        <a:latin typeface="Arial Narrow" panose="020B0606020202030204" pitchFamily="34" charset="0"/>
                        <a:ea typeface="Calibri"/>
                        <a:cs typeface="Arial"/>
                      </a:endParaRPr>
                    </a:p>
                  </a:txBody>
                  <a:tcPr marL="68580" marR="68580" marT="0" marB="0" anchor="ctr"/>
                </a:tc>
                <a:tc>
                  <a:txBody>
                    <a:bodyPr/>
                    <a:lstStyle/>
                    <a:p>
                      <a:pPr marL="1588" indent="0" algn="r">
                        <a:lnSpc>
                          <a:spcPct val="107000"/>
                        </a:lnSpc>
                        <a:spcAft>
                          <a:spcPts val="0"/>
                        </a:spcAft>
                      </a:pPr>
                      <a:r>
                        <a:rPr lang="ru-RU" sz="1600" dirty="0">
                          <a:effectLst/>
                          <a:latin typeface="Arial Narrow" panose="020B0606020202030204" pitchFamily="34" charset="0"/>
                        </a:rPr>
                        <a:t>2000</a:t>
                      </a:r>
                      <a:endParaRPr lang="ru-RU" sz="1600" dirty="0">
                        <a:effectLst/>
                        <a:latin typeface="Arial Narrow" panose="020B0606020202030204" pitchFamily="34" charset="0"/>
                        <a:ea typeface="Calibri"/>
                        <a:cs typeface="Arial"/>
                      </a:endParaRPr>
                    </a:p>
                  </a:txBody>
                  <a:tcPr marL="68580" marR="68580" marT="0" marB="0" anchor="ctr"/>
                </a:tc>
                <a:tc>
                  <a:txBody>
                    <a:bodyPr/>
                    <a:lstStyle/>
                    <a:p>
                      <a:pPr marL="1588" indent="0" algn="r">
                        <a:lnSpc>
                          <a:spcPct val="107000"/>
                        </a:lnSpc>
                        <a:spcAft>
                          <a:spcPts val="0"/>
                        </a:spcAft>
                      </a:pPr>
                      <a:r>
                        <a:rPr lang="ru-RU" sz="1600" dirty="0">
                          <a:effectLst/>
                          <a:latin typeface="Arial Narrow" panose="020B0606020202030204" pitchFamily="34" charset="0"/>
                        </a:rPr>
                        <a:t>5000</a:t>
                      </a:r>
                      <a:endParaRPr lang="ru-RU" sz="1600" dirty="0">
                        <a:effectLst/>
                        <a:latin typeface="Arial Narrow" panose="020B0606020202030204" pitchFamily="34" charset="0"/>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81628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500" dirty="0" smtClean="0">
                <a:latin typeface="Calibri Light" panose="020F0302020204030204" pitchFamily="34" charset="0"/>
              </a:rPr>
              <a:t>ДВА ТАКСИСТА</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980728"/>
            <a:ext cx="8856984" cy="3416320"/>
          </a:xfrm>
          <a:prstGeom prst="rect">
            <a:avLst/>
          </a:prstGeom>
          <a:solidFill>
            <a:schemeClr val="bg1">
              <a:lumMod val="95000"/>
            </a:schemeClr>
          </a:solidFill>
        </p:spPr>
        <p:txBody>
          <a:bodyPr wrap="square">
            <a:spAutoFit/>
          </a:bodyPr>
          <a:lstStyle/>
          <a:p>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Водители Ларионов и </a:t>
            </a:r>
            <a:r>
              <a:rPr lang="ru-RU" dirty="0" err="1">
                <a:latin typeface="Arial Narrow" panose="020B0606020202030204" pitchFamily="34" charset="0"/>
              </a:rPr>
              <a:t>Кутько</a:t>
            </a:r>
            <a:r>
              <a:rPr lang="ru-RU" dirty="0">
                <a:latin typeface="Arial Narrow" panose="020B0606020202030204" pitchFamily="34" charset="0"/>
              </a:rPr>
              <a:t> арендуют такси у автопарка и возят пассажиров по маршруту аэропорт-центр города Н и центр города Н-аэропорт.</a:t>
            </a:r>
          </a:p>
          <a:p>
            <a:r>
              <a:rPr lang="ru-RU" dirty="0">
                <a:latin typeface="Arial Narrow" panose="020B0606020202030204" pitchFamily="34" charset="0"/>
              </a:rPr>
              <a:t>Было посчитано, что расходы на одну поездку в одну сторону составляют 60 рублей (стоимость бензина), кроме того водители платят автопарку арендную плату за рабочую смену – 1 000 рублей (вне зависимости от количества поездок).</a:t>
            </a:r>
          </a:p>
          <a:p>
            <a:r>
              <a:rPr lang="ru-RU" dirty="0">
                <a:latin typeface="Arial Narrow" panose="020B0606020202030204" pitchFamily="34" charset="0"/>
              </a:rPr>
              <a:t>Водители установили различную плату за поездку в одну сторону и в зависимости от установленной платы совершают различное количество поездок (с учетом ожидания пассажиров</a:t>
            </a:r>
            <a:r>
              <a:rPr lang="ru-RU" dirty="0" smtClean="0">
                <a:latin typeface="Arial Narrow" panose="020B0606020202030204" pitchFamily="34" charset="0"/>
              </a:rPr>
              <a:t>).</a:t>
            </a:r>
          </a:p>
          <a:p>
            <a:pPr marL="900113" indent="-900113"/>
            <a:endParaRPr lang="ru-RU" dirty="0">
              <a:latin typeface="Arial Narrow" panose="020B0606020202030204" pitchFamily="34" charset="0"/>
            </a:endParaRPr>
          </a:p>
          <a:p>
            <a:pPr marL="900113" indent="-900113"/>
            <a:endParaRPr lang="ru-RU" dirty="0" smtClean="0">
              <a:latin typeface="Arial Narrow" panose="020B0606020202030204" pitchFamily="34" charset="0"/>
            </a:endParaRPr>
          </a:p>
          <a:p>
            <a:pPr marL="900113" indent="-900113"/>
            <a:endParaRPr lang="ru-RU" dirty="0">
              <a:latin typeface="Arial Narrow" panose="020B0606020202030204" pitchFamily="34" charset="0"/>
            </a:endParaRPr>
          </a:p>
          <a:p>
            <a:pPr marL="900113" indent="-900113"/>
            <a:r>
              <a:rPr lang="ru-RU" dirty="0">
                <a:latin typeface="Arial Narrow" panose="020B0606020202030204" pitchFamily="34" charset="0"/>
              </a:rPr>
              <a:t>Кто из водителей зарабатывает за смену больше? Ответ обоснуйте.</a:t>
            </a:r>
          </a:p>
        </p:txBody>
      </p:sp>
      <mc:AlternateContent xmlns:mc="http://schemas.openxmlformats.org/markup-compatibility/2006" xmlns:a14="http://schemas.microsoft.com/office/drawing/2010/main">
        <mc:Choice Requires="a14">
          <p:sp>
            <p:nvSpPr>
              <p:cNvPr id="3" name="Прямоугольник 2"/>
              <p:cNvSpPr/>
              <p:nvPr/>
            </p:nvSpPr>
            <p:spPr>
              <a:xfrm>
                <a:off x="178641" y="4482986"/>
                <a:ext cx="8856984" cy="2098908"/>
              </a:xfrm>
              <a:prstGeom prst="rect">
                <a:avLst/>
              </a:prstGeom>
              <a:solidFill>
                <a:schemeClr val="bg1">
                  <a:lumMod val="95000"/>
                </a:schemeClr>
              </a:solidFill>
            </p:spPr>
            <p:txBody>
              <a:bodyPr wrap="square">
                <a:spAutoFit/>
              </a:bodyPr>
              <a:lstStyle/>
              <a:p>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Подсчитаем доход водителя Ларионова за </a:t>
                </a:r>
                <a:r>
                  <a:rPr lang="ru-RU" dirty="0" smtClean="0">
                    <a:latin typeface="Arial Narrow" panose="020B0606020202030204" pitchFamily="34" charset="0"/>
                  </a:rPr>
                  <a:t>смену:</a:t>
                </a:r>
                <a:br>
                  <a:rPr lang="ru-RU" dirty="0" smtClean="0">
                    <a:latin typeface="Arial Narrow" panose="020B0606020202030204" pitchFamily="34" charset="0"/>
                  </a:rPr>
                </a:br>
                <a:r>
                  <a:rPr lang="ru-RU" dirty="0" smtClean="0">
                    <a:latin typeface="Arial Narrow" panose="020B0606020202030204" pitchFamily="34" charset="0"/>
                  </a:rPr>
                  <a:t> </a:t>
                </a:r>
                <a14:m>
                  <m:oMath xmlns:m="http://schemas.openxmlformats.org/officeDocument/2006/math">
                    <m:r>
                      <a:rPr lang="ru-RU" i="1" dirty="0" smtClean="0">
                        <a:latin typeface="Cambria Math"/>
                      </a:rPr>
                      <m:t>6∗(600 – 60) – 1 000  = 2 240 </m:t>
                    </m:r>
                  </m:oMath>
                </a14:m>
                <a:r>
                  <a:rPr lang="ru-RU" dirty="0">
                    <a:latin typeface="Arial Narrow" panose="020B0606020202030204" pitchFamily="34" charset="0"/>
                  </a:rPr>
                  <a:t>рублей за смену.</a:t>
                </a:r>
              </a:p>
              <a:p>
                <a:r>
                  <a:rPr lang="ru-RU" dirty="0">
                    <a:latin typeface="Arial Narrow" panose="020B0606020202030204" pitchFamily="34" charset="0"/>
                  </a:rPr>
                  <a:t>Аналогично, посчитаем доходы за смену </a:t>
                </a:r>
                <a:r>
                  <a:rPr lang="ru-RU" dirty="0" err="1">
                    <a:latin typeface="Arial Narrow" panose="020B0606020202030204" pitchFamily="34" charset="0"/>
                  </a:rPr>
                  <a:t>Кутько</a:t>
                </a:r>
                <a:r>
                  <a:rPr lang="ru-RU" dirty="0">
                    <a:latin typeface="Arial Narrow" panose="020B0606020202030204" pitchFamily="34" charset="0"/>
                  </a:rPr>
                  <a:t>: </a:t>
                </a:r>
                <a14:m>
                  <m:oMath xmlns:m="http://schemas.openxmlformats.org/officeDocument/2006/math">
                    <m:r>
                      <a:rPr lang="ru-RU" i="1" dirty="0" smtClean="0">
                        <a:latin typeface="Cambria Math"/>
                      </a:rPr>
                      <m:t>12∗(350 – 60) – 1 000 = 2 480 </m:t>
                    </m:r>
                  </m:oMath>
                </a14:m>
                <a:r>
                  <a:rPr lang="ru-RU" dirty="0">
                    <a:latin typeface="Arial Narrow" panose="020B0606020202030204" pitchFamily="34" charset="0"/>
                  </a:rPr>
                  <a:t>рублей за смену.</a:t>
                </a:r>
              </a:p>
              <a:p>
                <a:r>
                  <a:rPr lang="ru-RU" dirty="0">
                    <a:latin typeface="Arial Narrow" panose="020B0606020202030204" pitchFamily="34" charset="0"/>
                  </a:rPr>
                  <a:t>Следовательно, больше за смену зарабатывает </a:t>
                </a:r>
                <a:r>
                  <a:rPr lang="ru-RU" dirty="0" err="1">
                    <a:latin typeface="Arial Narrow" panose="020B0606020202030204" pitchFamily="34" charset="0"/>
                  </a:rPr>
                  <a:t>Кутько</a:t>
                </a:r>
                <a:r>
                  <a:rPr lang="ru-RU" dirty="0">
                    <a:latin typeface="Arial Narrow" panose="020B0606020202030204" pitchFamily="34" charset="0"/>
                  </a:rPr>
                  <a:t> (арендная плата автопарку одинакова и на ответ не влияет).</a:t>
                </a:r>
              </a:p>
              <a:p>
                <a:pPr marL="900113" indent="-900113"/>
                <a:r>
                  <a:rPr lang="ru-RU" b="1" dirty="0">
                    <a:latin typeface="Arial Narrow" panose="020B0606020202030204" pitchFamily="34" charset="0"/>
                  </a:rPr>
                  <a:t>Ответ</a:t>
                </a:r>
                <a:r>
                  <a:rPr lang="ru-RU" dirty="0">
                    <a:latin typeface="Arial Narrow" panose="020B0606020202030204" pitchFamily="34" charset="0"/>
                  </a:rPr>
                  <a:t>: </a:t>
                </a:r>
                <a:r>
                  <a:rPr lang="ru-RU" dirty="0" err="1">
                    <a:latin typeface="Arial Narrow" panose="020B0606020202030204" pitchFamily="34" charset="0"/>
                  </a:rPr>
                  <a:t>Кутько</a:t>
                </a:r>
                <a:endParaRPr lang="ru-RU" dirty="0">
                  <a:latin typeface="Arial Narrow" panose="020B0606020202030204" pitchFamily="34" charset="0"/>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78641" y="4482986"/>
                <a:ext cx="8856984" cy="2098908"/>
              </a:xfrm>
              <a:prstGeom prst="rect">
                <a:avLst/>
              </a:prstGeom>
              <a:blipFill rotWithShape="1">
                <a:blip r:embed="rId3"/>
                <a:stretch>
                  <a:fillRect l="-551" t="-1159" b="-3768"/>
                </a:stretch>
              </a:blipFill>
            </p:spPr>
            <p:txBody>
              <a:bodyPr/>
              <a:lstStyle/>
              <a:p>
                <a:r>
                  <a:rPr lang="ru-RU">
                    <a:noFill/>
                  </a:rPr>
                  <a:t> </a:t>
                </a:r>
              </a:p>
            </p:txBody>
          </p:sp>
        </mc:Fallback>
      </mc:AlternateContent>
      <p:graphicFrame>
        <p:nvGraphicFramePr>
          <p:cNvPr id="4" name="Таблица 3"/>
          <p:cNvGraphicFramePr>
            <a:graphicFrameLocks noGrp="1"/>
          </p:cNvGraphicFramePr>
          <p:nvPr>
            <p:extLst>
              <p:ext uri="{D42A27DB-BD31-4B8C-83A1-F6EECF244321}">
                <p14:modId xmlns:p14="http://schemas.microsoft.com/office/powerpoint/2010/main" val="1342071641"/>
              </p:ext>
            </p:extLst>
          </p:nvPr>
        </p:nvGraphicFramePr>
        <p:xfrm>
          <a:off x="323528" y="3212976"/>
          <a:ext cx="8712968" cy="782766"/>
        </p:xfrm>
        <a:graphic>
          <a:graphicData uri="http://schemas.openxmlformats.org/drawingml/2006/table">
            <a:tbl>
              <a:tblPr firstRow="1" firstCol="1" bandRow="1">
                <a:tableStyleId>{5C22544A-7EE6-4342-B048-85BDC9FD1C3A}</a:tableStyleId>
              </a:tblPr>
              <a:tblGrid>
                <a:gridCol w="2181657"/>
                <a:gridCol w="2994412"/>
                <a:gridCol w="3536899"/>
              </a:tblGrid>
              <a:tr h="0">
                <a:tc>
                  <a:txBody>
                    <a:bodyPr/>
                    <a:lstStyle/>
                    <a:p>
                      <a:pPr marL="1588" indent="0" algn="ctr">
                        <a:lnSpc>
                          <a:spcPct val="107000"/>
                        </a:lnSpc>
                        <a:spcAft>
                          <a:spcPts val="0"/>
                        </a:spcAft>
                      </a:pPr>
                      <a:r>
                        <a:rPr lang="ru-RU" sz="1600" dirty="0">
                          <a:effectLst/>
                          <a:latin typeface="Arial Narrow" panose="020B0606020202030204" pitchFamily="34" charset="0"/>
                        </a:rPr>
                        <a:t>Водитель</a:t>
                      </a:r>
                      <a:endParaRPr lang="ru-RU" sz="1600" dirty="0">
                        <a:effectLst/>
                        <a:latin typeface="Arial Narrow" panose="020B0606020202030204" pitchFamily="34" charset="0"/>
                        <a:ea typeface="Calibri"/>
                        <a:cs typeface="Arial"/>
                      </a:endParaRPr>
                    </a:p>
                  </a:txBody>
                  <a:tcPr marL="68580" marR="68580" marT="0" marB="0" anchor="ctr"/>
                </a:tc>
                <a:tc>
                  <a:txBody>
                    <a:bodyPr/>
                    <a:lstStyle/>
                    <a:p>
                      <a:pPr marL="1588" indent="0" algn="ctr">
                        <a:lnSpc>
                          <a:spcPct val="107000"/>
                        </a:lnSpc>
                        <a:spcAft>
                          <a:spcPts val="0"/>
                        </a:spcAft>
                      </a:pPr>
                      <a:r>
                        <a:rPr lang="ru-RU" sz="1600" dirty="0">
                          <a:effectLst/>
                          <a:latin typeface="Arial Narrow" panose="020B0606020202030204" pitchFamily="34" charset="0"/>
                        </a:rPr>
                        <a:t>Плата за 1 поездку (руб.)</a:t>
                      </a:r>
                      <a:endParaRPr lang="ru-RU" sz="1600" dirty="0">
                        <a:effectLst/>
                        <a:latin typeface="Arial Narrow" panose="020B0606020202030204" pitchFamily="34" charset="0"/>
                        <a:ea typeface="Calibri"/>
                        <a:cs typeface="Arial"/>
                      </a:endParaRPr>
                    </a:p>
                  </a:txBody>
                  <a:tcPr marL="68580" marR="68580" marT="0" marB="0" anchor="ctr"/>
                </a:tc>
                <a:tc>
                  <a:txBody>
                    <a:bodyPr/>
                    <a:lstStyle/>
                    <a:p>
                      <a:pPr marL="1588" indent="0" algn="ctr">
                        <a:lnSpc>
                          <a:spcPct val="107000"/>
                        </a:lnSpc>
                        <a:spcAft>
                          <a:spcPts val="0"/>
                        </a:spcAft>
                      </a:pPr>
                      <a:r>
                        <a:rPr lang="ru-RU" sz="1600">
                          <a:effectLst/>
                          <a:latin typeface="Arial Narrow" panose="020B0606020202030204" pitchFamily="34" charset="0"/>
                        </a:rPr>
                        <a:t>Среднее количество поездок за смену</a:t>
                      </a:r>
                      <a:endParaRPr lang="ru-RU" sz="1600">
                        <a:effectLst/>
                        <a:latin typeface="Arial Narrow" panose="020B0606020202030204" pitchFamily="34" charset="0"/>
                        <a:ea typeface="Calibri"/>
                        <a:cs typeface="Arial"/>
                      </a:endParaRPr>
                    </a:p>
                  </a:txBody>
                  <a:tcPr marL="68580" marR="68580" marT="0" marB="0" anchor="ctr"/>
                </a:tc>
              </a:tr>
              <a:tr h="0">
                <a:tc>
                  <a:txBody>
                    <a:bodyPr/>
                    <a:lstStyle/>
                    <a:p>
                      <a:pPr marL="1588" indent="0" algn="ctr">
                        <a:lnSpc>
                          <a:spcPct val="107000"/>
                        </a:lnSpc>
                        <a:spcAft>
                          <a:spcPts val="0"/>
                        </a:spcAft>
                      </a:pPr>
                      <a:r>
                        <a:rPr lang="ru-RU" sz="1600" dirty="0">
                          <a:effectLst/>
                          <a:latin typeface="Arial Narrow" panose="020B0606020202030204" pitchFamily="34" charset="0"/>
                        </a:rPr>
                        <a:t>Ларионов</a:t>
                      </a:r>
                      <a:endParaRPr lang="ru-RU" sz="1600" dirty="0">
                        <a:effectLst/>
                        <a:latin typeface="Arial Narrow" panose="020B0606020202030204" pitchFamily="34" charset="0"/>
                        <a:ea typeface="Calibri"/>
                        <a:cs typeface="Arial"/>
                      </a:endParaRPr>
                    </a:p>
                  </a:txBody>
                  <a:tcPr marL="68580" marR="68580" marT="0" marB="0"/>
                </a:tc>
                <a:tc>
                  <a:txBody>
                    <a:bodyPr/>
                    <a:lstStyle/>
                    <a:p>
                      <a:pPr marL="1588" indent="0" algn="ctr">
                        <a:lnSpc>
                          <a:spcPct val="107000"/>
                        </a:lnSpc>
                        <a:spcAft>
                          <a:spcPts val="0"/>
                        </a:spcAft>
                      </a:pPr>
                      <a:r>
                        <a:rPr lang="ru-RU" sz="1600" dirty="0">
                          <a:effectLst/>
                          <a:latin typeface="Arial Narrow" panose="020B0606020202030204" pitchFamily="34" charset="0"/>
                        </a:rPr>
                        <a:t>600</a:t>
                      </a:r>
                      <a:endParaRPr lang="ru-RU" sz="1600" dirty="0">
                        <a:effectLst/>
                        <a:latin typeface="Arial Narrow" panose="020B0606020202030204" pitchFamily="34" charset="0"/>
                        <a:ea typeface="Calibri"/>
                        <a:cs typeface="Arial"/>
                      </a:endParaRPr>
                    </a:p>
                  </a:txBody>
                  <a:tcPr marL="68580" marR="68580" marT="0" marB="0"/>
                </a:tc>
                <a:tc>
                  <a:txBody>
                    <a:bodyPr/>
                    <a:lstStyle/>
                    <a:p>
                      <a:pPr marL="1588" indent="0" algn="ctr">
                        <a:lnSpc>
                          <a:spcPct val="107000"/>
                        </a:lnSpc>
                        <a:spcAft>
                          <a:spcPts val="0"/>
                        </a:spcAft>
                      </a:pPr>
                      <a:r>
                        <a:rPr lang="ru-RU" sz="1600" dirty="0">
                          <a:effectLst/>
                          <a:latin typeface="Arial Narrow" panose="020B0606020202030204" pitchFamily="34" charset="0"/>
                        </a:rPr>
                        <a:t>6</a:t>
                      </a:r>
                      <a:endParaRPr lang="ru-RU" sz="1600" dirty="0">
                        <a:effectLst/>
                        <a:latin typeface="Arial Narrow" panose="020B0606020202030204" pitchFamily="34" charset="0"/>
                        <a:ea typeface="Calibri"/>
                        <a:cs typeface="Arial"/>
                      </a:endParaRPr>
                    </a:p>
                  </a:txBody>
                  <a:tcPr marL="68580" marR="68580" marT="0" marB="0"/>
                </a:tc>
              </a:tr>
              <a:tr h="0">
                <a:tc>
                  <a:txBody>
                    <a:bodyPr/>
                    <a:lstStyle/>
                    <a:p>
                      <a:pPr marL="1588" indent="0" algn="ctr">
                        <a:lnSpc>
                          <a:spcPct val="107000"/>
                        </a:lnSpc>
                        <a:spcAft>
                          <a:spcPts val="0"/>
                        </a:spcAft>
                      </a:pPr>
                      <a:r>
                        <a:rPr lang="ru-RU" sz="1600">
                          <a:effectLst/>
                          <a:latin typeface="Arial Narrow" panose="020B0606020202030204" pitchFamily="34" charset="0"/>
                        </a:rPr>
                        <a:t>Кутько</a:t>
                      </a:r>
                      <a:endParaRPr lang="ru-RU" sz="1600">
                        <a:effectLst/>
                        <a:latin typeface="Arial Narrow" panose="020B0606020202030204" pitchFamily="34" charset="0"/>
                        <a:ea typeface="Calibri"/>
                        <a:cs typeface="Arial"/>
                      </a:endParaRPr>
                    </a:p>
                  </a:txBody>
                  <a:tcPr marL="68580" marR="68580" marT="0" marB="0"/>
                </a:tc>
                <a:tc>
                  <a:txBody>
                    <a:bodyPr/>
                    <a:lstStyle/>
                    <a:p>
                      <a:pPr marL="1588" indent="0" algn="ctr">
                        <a:lnSpc>
                          <a:spcPct val="107000"/>
                        </a:lnSpc>
                        <a:spcAft>
                          <a:spcPts val="0"/>
                        </a:spcAft>
                      </a:pPr>
                      <a:r>
                        <a:rPr lang="ru-RU" sz="1600">
                          <a:effectLst/>
                          <a:latin typeface="Arial Narrow" panose="020B0606020202030204" pitchFamily="34" charset="0"/>
                        </a:rPr>
                        <a:t>350</a:t>
                      </a:r>
                      <a:endParaRPr lang="ru-RU" sz="1600">
                        <a:effectLst/>
                        <a:latin typeface="Arial Narrow" panose="020B0606020202030204" pitchFamily="34" charset="0"/>
                        <a:ea typeface="Calibri"/>
                        <a:cs typeface="Arial"/>
                      </a:endParaRPr>
                    </a:p>
                  </a:txBody>
                  <a:tcPr marL="68580" marR="68580" marT="0" marB="0"/>
                </a:tc>
                <a:tc>
                  <a:txBody>
                    <a:bodyPr/>
                    <a:lstStyle/>
                    <a:p>
                      <a:pPr marL="1588" indent="0" algn="ctr">
                        <a:lnSpc>
                          <a:spcPct val="107000"/>
                        </a:lnSpc>
                        <a:spcAft>
                          <a:spcPts val="0"/>
                        </a:spcAft>
                      </a:pPr>
                      <a:r>
                        <a:rPr lang="ru-RU" sz="1600" dirty="0">
                          <a:effectLst/>
                          <a:latin typeface="Arial Narrow" panose="020B0606020202030204" pitchFamily="34" charset="0"/>
                        </a:rPr>
                        <a:t>12</a:t>
                      </a:r>
                      <a:endParaRPr lang="ru-RU" sz="1600" dirty="0">
                        <a:effectLst/>
                        <a:latin typeface="Arial Narrow" panose="020B0606020202030204" pitchFamily="34" charset="0"/>
                        <a:ea typeface="Calibri"/>
                        <a:cs typeface="Arial"/>
                      </a:endParaRPr>
                    </a:p>
                  </a:txBody>
                  <a:tcPr marL="68580" marR="68580" marT="0" marB="0"/>
                </a:tc>
              </a:tr>
            </a:tbl>
          </a:graphicData>
        </a:graphic>
      </p:graphicFrame>
    </p:spTree>
    <p:extLst>
      <p:ext uri="{BB962C8B-B14F-4D97-AF65-F5344CB8AC3E}">
        <p14:creationId xmlns:p14="http://schemas.microsoft.com/office/powerpoint/2010/main" val="234349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vert="horz" lIns="91440" tIns="45720" rIns="91440" bIns="45720" rtlCol="0" anchor="ctr">
            <a:normAutofit/>
          </a:bodyPr>
          <a:lstStyle/>
          <a:p>
            <a:r>
              <a:rPr lang="ru-RU" sz="2500" dirty="0" smtClean="0">
                <a:latin typeface="Calibri Light" panose="020F0302020204030204" pitchFamily="34" charset="0"/>
              </a:rPr>
              <a:t>ЧТО ПРЕДЛАГАЕТСЯ СДЕЛАТЬ</a:t>
            </a:r>
            <a:endParaRPr lang="ru-RU" sz="2500" dirty="0">
              <a:latin typeface="Calibri Light" panose="020F0302020204030204" pitchFamily="34" charset="0"/>
            </a:endParaRPr>
          </a:p>
        </p:txBody>
      </p:sp>
      <p:sp>
        <p:nvSpPr>
          <p:cNvPr id="4" name="Прямоугольник 3"/>
          <p:cNvSpPr/>
          <p:nvPr/>
        </p:nvSpPr>
        <p:spPr>
          <a:xfrm>
            <a:off x="146405" y="2035687"/>
            <a:ext cx="8496944" cy="800219"/>
          </a:xfrm>
          <a:prstGeom prst="rect">
            <a:avLst/>
          </a:prstGeom>
        </p:spPr>
        <p:txBody>
          <a:bodyPr wrap="square">
            <a:spAutoFit/>
          </a:bodyPr>
          <a:lstStyle/>
          <a:p>
            <a:pPr marL="541338" lvl="1" indent="-541338">
              <a:lnSpc>
                <a:spcPct val="115000"/>
              </a:lnSpc>
              <a:spcAft>
                <a:spcPts val="300"/>
              </a:spcAft>
              <a:buClr>
                <a:srgbClr val="003366"/>
              </a:buClr>
              <a:buFont typeface="Wingdings 2" panose="05020102010507070707" pitchFamily="18" charset="2"/>
              <a:buChar char="¿"/>
            </a:pPr>
            <a:r>
              <a:rPr lang="ru-RU" sz="2000" dirty="0">
                <a:latin typeface="Arial Narrow" panose="020B0606020202030204" pitchFamily="34" charset="0"/>
              </a:rPr>
              <a:t>подготовить школьника к принятию финансово разумных, осознанных решений в различных жизненных ситуациях</a:t>
            </a:r>
          </a:p>
        </p:txBody>
      </p:sp>
      <p:sp>
        <p:nvSpPr>
          <p:cNvPr id="5" name="Прямоугольник 4"/>
          <p:cNvSpPr/>
          <p:nvPr/>
        </p:nvSpPr>
        <p:spPr>
          <a:xfrm>
            <a:off x="107504" y="1059878"/>
            <a:ext cx="8856984" cy="707886"/>
          </a:xfrm>
          <a:prstGeom prst="rect">
            <a:avLst/>
          </a:prstGeom>
        </p:spPr>
        <p:txBody>
          <a:bodyPr wrap="square">
            <a:spAutoFit/>
          </a:bodyPr>
          <a:lstStyle/>
          <a:p>
            <a:r>
              <a:rPr lang="ru-RU" sz="2000" b="1" dirty="0">
                <a:solidFill>
                  <a:srgbClr val="10253F"/>
                </a:solidFill>
                <a:latin typeface="Arial Narrow" panose="020B0606020202030204" pitchFamily="34" charset="0"/>
                <a:ea typeface="Times New Roman" panose="02020603050405020304" pitchFamily="18" charset="0"/>
                <a:cs typeface="Times New Roman" panose="02020603050405020304" pitchFamily="18" charset="0"/>
              </a:rPr>
              <a:t>Включение в курс математики в 9-11 классах заданий на отработку навыков расчета и оценки результатов принятия финансовых решений позволит:</a:t>
            </a:r>
          </a:p>
        </p:txBody>
      </p:sp>
      <p:pic>
        <p:nvPicPr>
          <p:cNvPr id="6146" name="Picture 2" descr="http://chilio.ru/images/dosk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2120" y="4513806"/>
            <a:ext cx="1759843" cy="1759844"/>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46405" y="2827775"/>
            <a:ext cx="8496944" cy="1977464"/>
          </a:xfrm>
          <a:prstGeom prst="rect">
            <a:avLst/>
          </a:prstGeom>
        </p:spPr>
        <p:txBody>
          <a:bodyPr wrap="square">
            <a:spAutoFit/>
          </a:bodyPr>
          <a:lstStyle/>
          <a:p>
            <a:pPr marL="541338" lvl="1" indent="-541338">
              <a:lnSpc>
                <a:spcPct val="115000"/>
              </a:lnSpc>
              <a:spcAft>
                <a:spcPts val="300"/>
              </a:spcAft>
              <a:buClr>
                <a:srgbClr val="003366"/>
              </a:buClr>
              <a:buFont typeface="Wingdings 2" panose="05020102010507070707" pitchFamily="18" charset="2"/>
              <a:buChar char="¿"/>
            </a:pPr>
            <a:r>
              <a:rPr lang="ru-RU" sz="2000" dirty="0">
                <a:latin typeface="Arial Narrow" panose="020B0606020202030204" pitchFamily="34" charset="0"/>
              </a:rPr>
              <a:t>не отнимать дополнительных часов от других предметов</a:t>
            </a:r>
          </a:p>
          <a:p>
            <a:pPr marL="541338" lvl="1" indent="-541338">
              <a:lnSpc>
                <a:spcPct val="115000"/>
              </a:lnSpc>
              <a:spcAft>
                <a:spcPts val="300"/>
              </a:spcAft>
              <a:buClr>
                <a:srgbClr val="003366"/>
              </a:buClr>
              <a:buFont typeface="Wingdings 2" panose="05020102010507070707" pitchFamily="18" charset="2"/>
              <a:buChar char="¿"/>
            </a:pPr>
            <a:r>
              <a:rPr lang="ru-RU" sz="2000" dirty="0">
                <a:latin typeface="Arial Narrow" panose="020B0606020202030204" pitchFamily="34" charset="0"/>
              </a:rPr>
              <a:t>не создавать дополнительной нагрузки на учеников</a:t>
            </a:r>
          </a:p>
          <a:p>
            <a:pPr marL="541338" lvl="1" indent="-541338">
              <a:lnSpc>
                <a:spcPct val="115000"/>
              </a:lnSpc>
              <a:spcAft>
                <a:spcPts val="300"/>
              </a:spcAft>
              <a:buClr>
                <a:srgbClr val="003366"/>
              </a:buClr>
              <a:buFont typeface="Wingdings 2" panose="05020102010507070707" pitchFamily="18" charset="2"/>
              <a:buChar char="¿"/>
            </a:pPr>
            <a:r>
              <a:rPr lang="ru-RU" sz="2000" dirty="0">
                <a:latin typeface="Arial Narrow" panose="020B0606020202030204" pitchFamily="34" charset="0"/>
              </a:rPr>
              <a:t>закрепить знания, полученные в основной школе, и прояснить материал 9-11 классов, подготовить школьника к сдаче ОГЭ/ЕГЭ</a:t>
            </a:r>
          </a:p>
          <a:p>
            <a:pPr marL="541338" lvl="1" indent="-541338">
              <a:lnSpc>
                <a:spcPct val="115000"/>
              </a:lnSpc>
              <a:spcAft>
                <a:spcPts val="300"/>
              </a:spcAft>
              <a:buClr>
                <a:srgbClr val="003366"/>
              </a:buClr>
              <a:buFont typeface="Wingdings 2" panose="05020102010507070707" pitchFamily="18" charset="2"/>
              <a:buChar char="¿"/>
            </a:pPr>
            <a:endParaRPr lang="ru-RU" sz="2000" dirty="0">
              <a:latin typeface="Arial Narrow" panose="020B0606020202030204" pitchFamily="34" charset="0"/>
            </a:endParaRPr>
          </a:p>
        </p:txBody>
      </p:sp>
      <p:sp>
        <p:nvSpPr>
          <p:cNvPr id="6" name="Выноска-облако 5"/>
          <p:cNvSpPr/>
          <p:nvPr/>
        </p:nvSpPr>
        <p:spPr>
          <a:xfrm>
            <a:off x="7164288" y="4540406"/>
            <a:ext cx="1008112" cy="432048"/>
          </a:xfrm>
          <a:prstGeom prst="cloudCallout">
            <a:avLst>
              <a:gd name="adj1" fmla="val -51067"/>
              <a:gd name="adj2" fmla="val 72579"/>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latin typeface="Arial Narrow" panose="020B0606020202030204" pitchFamily="34" charset="0"/>
              </a:rPr>
              <a:t>?</a:t>
            </a:r>
          </a:p>
        </p:txBody>
      </p:sp>
      <p:sp>
        <p:nvSpPr>
          <p:cNvPr id="9" name="Прямоугольник 8"/>
          <p:cNvSpPr/>
          <p:nvPr/>
        </p:nvSpPr>
        <p:spPr>
          <a:xfrm>
            <a:off x="172021" y="4496573"/>
            <a:ext cx="5042686" cy="1154162"/>
          </a:xfrm>
          <a:prstGeom prst="rect">
            <a:avLst/>
          </a:prstGeom>
        </p:spPr>
        <p:txBody>
          <a:bodyPr wrap="square">
            <a:spAutoFit/>
          </a:bodyPr>
          <a:lstStyle/>
          <a:p>
            <a:pPr marL="541338" lvl="1" indent="-541338">
              <a:lnSpc>
                <a:spcPct val="115000"/>
              </a:lnSpc>
              <a:spcAft>
                <a:spcPts val="300"/>
              </a:spcAft>
              <a:buClr>
                <a:srgbClr val="003366"/>
              </a:buClr>
              <a:buFont typeface="Wingdings 2" panose="05020102010507070707" pitchFamily="18" charset="2"/>
              <a:buChar char="¿"/>
            </a:pPr>
            <a:r>
              <a:rPr lang="ru-RU" sz="2000" dirty="0">
                <a:latin typeface="Arial Narrow" panose="020B0606020202030204" pitchFamily="34" charset="0"/>
              </a:rPr>
              <a:t>ответить на вопрос: какое практическое применение имеют полученные знания по математике?</a:t>
            </a:r>
          </a:p>
        </p:txBody>
      </p:sp>
    </p:spTree>
    <p:extLst>
      <p:ext uri="{BB962C8B-B14F-4D97-AF65-F5344CB8AC3E}">
        <p14:creationId xmlns:p14="http://schemas.microsoft.com/office/powerpoint/2010/main" val="36222686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500" dirty="0" smtClean="0">
                <a:latin typeface="Calibri Light" panose="020F0302020204030204" pitchFamily="34" charset="0"/>
              </a:rPr>
              <a:t>ТОЧКА БЕЗУБЫТОЧНОСТИ</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052736"/>
            <a:ext cx="8712968" cy="2585323"/>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Лена арендует помещение небольшого магазина (75 квадратных метров), в котором продаются пластиковые кашпо для цветов. Объем закупок кашпо всегда равен объему продаж. Стоимость аренды магазина ‑ 5500 рублей в год за квадратный метр. Помимо Лены в магазине работают еще 3 человека, расходы на заработную плату которых с налогами составляют 195 000 рублей в месяц. Кашпо закупаются Леной по 350 рублей за штуку. Определите при каких ценах и объемах продаж кашпо в месяц у магазина Лены не будет убытков, если известна следующая зависимость объема продаж в месяц от цены (см.рисунок), а также то, что при цене выше 700 рублей кашпо у Лены продаваться не будут (ответ округлите до целых единиц):</a:t>
            </a:r>
          </a:p>
        </p:txBody>
      </p:sp>
      <p:pic>
        <p:nvPicPr>
          <p:cNvPr id="6" name="Рисунок 5"/>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15058"/>
            <a:ext cx="5638800" cy="2887980"/>
          </a:xfrm>
          <a:prstGeom prst="rect">
            <a:avLst/>
          </a:prstGeom>
          <a:noFill/>
        </p:spPr>
      </p:pic>
    </p:spTree>
    <p:extLst>
      <p:ext uri="{BB962C8B-B14F-4D97-AF65-F5344CB8AC3E}">
        <p14:creationId xmlns:p14="http://schemas.microsoft.com/office/powerpoint/2010/main" val="266913949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500" dirty="0">
                <a:latin typeface="Calibri Light" panose="020F0302020204030204" pitchFamily="34" charset="0"/>
              </a:rPr>
              <a:t>ТОЧКА БЕЗУБЫТОЧНОСТИ</a:t>
            </a:r>
            <a:endParaRPr lang="ru-RU" sz="2500" dirty="0">
              <a:solidFill>
                <a:schemeClr val="bg1"/>
              </a:solidFill>
              <a:latin typeface="Calibri Light" panose="020F030202020403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72008" y="978634"/>
                <a:ext cx="8964488" cy="5618718"/>
              </a:xfrm>
              <a:prstGeom prst="rect">
                <a:avLst/>
              </a:prstGeom>
              <a:solidFill>
                <a:schemeClr val="bg1">
                  <a:lumMod val="95000"/>
                </a:schemeClr>
              </a:solidFill>
            </p:spPr>
            <p:txBody>
              <a:bodyPr wrap="square">
                <a:spAutoFit/>
              </a:bodyPr>
              <a:lstStyle/>
              <a:p>
                <a:r>
                  <a:rPr lang="ru-RU" sz="1700" b="1" dirty="0">
                    <a:latin typeface="Arial Narrow" panose="020B0606020202030204" pitchFamily="34" charset="0"/>
                  </a:rPr>
                  <a:t>Решение.</a:t>
                </a:r>
                <a:r>
                  <a:rPr lang="ru-RU" sz="1700" dirty="0">
                    <a:latin typeface="Arial Narrow" panose="020B0606020202030204" pitchFamily="34" charset="0"/>
                  </a:rPr>
                  <a:t>	 </a:t>
                </a:r>
              </a:p>
              <a:p>
                <a:pPr lvl="2"/>
                <a:r>
                  <a:rPr lang="ru-RU" sz="1700" dirty="0">
                    <a:latin typeface="Arial Narrow" panose="020B0606020202030204" pitchFamily="34" charset="0"/>
                  </a:rPr>
                  <a:t>Сначала определим величину постоянных расходов фирмы в месяц (арендная плата и зарплата): </a:t>
                </a:r>
                <a14:m>
                  <m:oMath xmlns:m="http://schemas.openxmlformats.org/officeDocument/2006/math">
                    <m:r>
                      <a:rPr lang="ru-RU" sz="1700" b="0" i="1" smtClean="0">
                        <a:latin typeface="Cambria Math" panose="02040503050406030204" pitchFamily="18" charset="0"/>
                      </a:rPr>
                      <m:t>75∗</m:t>
                    </m:r>
                    <m:f>
                      <m:fPr>
                        <m:ctrlPr>
                          <a:rPr lang="ru-RU" sz="1700" b="0" i="1" smtClean="0">
                            <a:latin typeface="Cambria Math"/>
                          </a:rPr>
                        </m:ctrlPr>
                      </m:fPr>
                      <m:num>
                        <m:r>
                          <a:rPr lang="ru-RU" sz="1700" i="1">
                            <a:latin typeface="Cambria Math" panose="02040503050406030204" pitchFamily="18" charset="0"/>
                          </a:rPr>
                          <m:t>5 500</m:t>
                        </m:r>
                      </m:num>
                      <m:den>
                        <m:r>
                          <a:rPr lang="ru-RU" sz="1700" b="0" i="1" smtClean="0">
                            <a:latin typeface="Cambria Math" panose="02040503050406030204" pitchFamily="18" charset="0"/>
                          </a:rPr>
                          <m:t>12</m:t>
                        </m:r>
                      </m:den>
                    </m:f>
                    <m:r>
                      <a:rPr lang="ru-RU" sz="1700" b="0" i="1" smtClean="0">
                        <a:latin typeface="Cambria Math" panose="02040503050406030204" pitchFamily="18" charset="0"/>
                      </a:rPr>
                      <m:t>+195 000=229 375</m:t>
                    </m:r>
                  </m:oMath>
                </a14:m>
                <a:r>
                  <a:rPr lang="ru-RU" sz="1700" dirty="0">
                    <a:latin typeface="Arial Narrow" panose="020B0606020202030204" pitchFamily="34" charset="0"/>
                  </a:rPr>
                  <a:t> рублей в месяц.</a:t>
                </a:r>
              </a:p>
              <a:p>
                <a:pPr lvl="2"/>
                <a:r>
                  <a:rPr lang="ru-RU" sz="1700" dirty="0">
                    <a:latin typeface="Arial Narrow" panose="020B0606020202030204" pitchFamily="34" charset="0"/>
                  </a:rPr>
                  <a:t>Функция зависимости объема продаж от цены имеет вид </a:t>
                </a:r>
                <a14:m>
                  <m:oMath xmlns:m="http://schemas.openxmlformats.org/officeDocument/2006/math">
                    <m:r>
                      <a:rPr lang="en-US" sz="1700" b="0" i="1" smtClean="0">
                        <a:latin typeface="Cambria Math" panose="02040503050406030204" pitchFamily="18" charset="0"/>
                      </a:rPr>
                      <m:t>𝑦</m:t>
                    </m:r>
                    <m:r>
                      <a:rPr lang="en-US" sz="1700" b="0" i="1" smtClean="0">
                        <a:latin typeface="Cambria Math" panose="02040503050406030204" pitchFamily="18" charset="0"/>
                      </a:rPr>
                      <m:t>=</m:t>
                    </m:r>
                    <m:r>
                      <a:rPr lang="en-US" sz="1700" b="0" i="1" smtClean="0">
                        <a:latin typeface="Cambria Math" panose="02040503050406030204" pitchFamily="18" charset="0"/>
                      </a:rPr>
                      <m:t>𝑘𝑥</m:t>
                    </m:r>
                    <m:r>
                      <a:rPr lang="en-US" sz="1700" b="0" i="1" smtClean="0">
                        <a:latin typeface="Cambria Math" panose="02040503050406030204" pitchFamily="18" charset="0"/>
                      </a:rPr>
                      <m:t>+</m:t>
                    </m:r>
                    <m:r>
                      <a:rPr lang="en-US" sz="1700" b="0" i="1" smtClean="0">
                        <a:latin typeface="Cambria Math" panose="02040503050406030204" pitchFamily="18" charset="0"/>
                      </a:rPr>
                      <m:t>𝑏</m:t>
                    </m:r>
                  </m:oMath>
                </a14:m>
                <a:r>
                  <a:rPr lang="ru-RU" sz="1700" dirty="0">
                    <a:latin typeface="Arial Narrow" panose="020B0606020202030204" pitchFamily="34" charset="0"/>
                  </a:rPr>
                  <a:t>, где </a:t>
                </a:r>
                <a14:m>
                  <m:oMath xmlns:m="http://schemas.openxmlformats.org/officeDocument/2006/math">
                    <m:r>
                      <a:rPr lang="en-US" sz="1700" i="1">
                        <a:latin typeface="Cambria Math" panose="02040503050406030204" pitchFamily="18" charset="0"/>
                      </a:rPr>
                      <m:t>𝑦</m:t>
                    </m:r>
                  </m:oMath>
                </a14:m>
                <a:r>
                  <a:rPr lang="ru-RU" sz="1700" dirty="0">
                    <a:latin typeface="Arial Narrow" panose="020B0606020202030204" pitchFamily="34" charset="0"/>
                  </a:rPr>
                  <a:t> – объем продаж, </a:t>
                </a:r>
                <a14:m>
                  <m:oMath xmlns:m="http://schemas.openxmlformats.org/officeDocument/2006/math">
                    <m:r>
                      <a:rPr lang="en-US" sz="1700" i="1">
                        <a:latin typeface="Cambria Math" panose="02040503050406030204" pitchFamily="18" charset="0"/>
                      </a:rPr>
                      <m:t>𝑥</m:t>
                    </m:r>
                  </m:oMath>
                </a14:m>
                <a:r>
                  <a:rPr lang="ru-RU" sz="1700" dirty="0">
                    <a:latin typeface="Arial Narrow" panose="020B0606020202030204" pitchFamily="34" charset="0"/>
                  </a:rPr>
                  <a:t> – цена продаж. Взяв две произвольные точки графика, например, (400;1</a:t>
                </a:r>
                <a:r>
                  <a:rPr lang="en-US" sz="1700" dirty="0">
                    <a:latin typeface="Arial Narrow" panose="020B0606020202030204" pitchFamily="34" charset="0"/>
                  </a:rPr>
                  <a:t> </a:t>
                </a:r>
                <a:r>
                  <a:rPr lang="ru-RU" sz="1700" dirty="0">
                    <a:latin typeface="Arial Narrow" panose="020B0606020202030204" pitchFamily="34" charset="0"/>
                  </a:rPr>
                  <a:t>790) и (550;1</a:t>
                </a:r>
                <a:r>
                  <a:rPr lang="en-US" sz="1700" dirty="0">
                    <a:latin typeface="Arial Narrow" panose="020B0606020202030204" pitchFamily="34" charset="0"/>
                  </a:rPr>
                  <a:t> </a:t>
                </a:r>
                <a:r>
                  <a:rPr lang="ru-RU" sz="1700" dirty="0">
                    <a:latin typeface="Arial Narrow" panose="020B0606020202030204" pitchFamily="34" charset="0"/>
                  </a:rPr>
                  <a:t>400), можем найти значения </a:t>
                </a:r>
                <a14:m>
                  <m:oMath xmlns:m="http://schemas.openxmlformats.org/officeDocument/2006/math">
                    <m:r>
                      <a:rPr lang="en-US" sz="1700" i="1">
                        <a:latin typeface="Cambria Math" panose="02040503050406030204" pitchFamily="18" charset="0"/>
                      </a:rPr>
                      <m:t>𝑘</m:t>
                    </m:r>
                  </m:oMath>
                </a14:m>
                <a:r>
                  <a:rPr lang="ru-RU" sz="1700" dirty="0">
                    <a:latin typeface="Arial Narrow" panose="020B0606020202030204" pitchFamily="34" charset="0"/>
                  </a:rPr>
                  <a:t> и </a:t>
                </a:r>
                <a14:m>
                  <m:oMath xmlns:m="http://schemas.openxmlformats.org/officeDocument/2006/math">
                    <m:r>
                      <a:rPr lang="en-US" sz="1700" i="1">
                        <a:latin typeface="Cambria Math" panose="02040503050406030204" pitchFamily="18" charset="0"/>
                      </a:rPr>
                      <m:t>𝑏</m:t>
                    </m:r>
                  </m:oMath>
                </a14:m>
                <a:r>
                  <a:rPr lang="ru-RU" sz="1700" dirty="0">
                    <a:latin typeface="Arial Narrow" panose="020B0606020202030204" pitchFamily="34" charset="0"/>
                  </a:rPr>
                  <a:t>, решая систему уравнений:</a:t>
                </a:r>
                <a:endParaRPr lang="en-US" sz="1700" dirty="0">
                  <a:latin typeface="Arial Narrow" panose="020B0606020202030204" pitchFamily="34" charset="0"/>
                </a:endParaRPr>
              </a:p>
              <a:p>
                <a:pPr/>
                <a14:m>
                  <m:oMathPara xmlns:m="http://schemas.openxmlformats.org/officeDocument/2006/math">
                    <m:oMathParaPr>
                      <m:jc m:val="centerGroup"/>
                    </m:oMathParaPr>
                    <m:oMath xmlns:m="http://schemas.openxmlformats.org/officeDocument/2006/math">
                      <m:d>
                        <m:dPr>
                          <m:begChr m:val="{"/>
                          <m:endChr m:val=""/>
                          <m:ctrlPr>
                            <a:rPr lang="ru-RU" sz="1700" i="1" smtClean="0">
                              <a:latin typeface="Cambria Math"/>
                            </a:rPr>
                          </m:ctrlPr>
                        </m:dPr>
                        <m:e>
                          <m:eqArr>
                            <m:eqArrPr>
                              <m:ctrlPr>
                                <a:rPr lang="ru-RU" sz="1700" i="1" smtClean="0">
                                  <a:latin typeface="Cambria Math"/>
                                </a:rPr>
                              </m:ctrlPr>
                            </m:eqArrPr>
                            <m:e>
                              <m:r>
                                <a:rPr lang="en-US" sz="1700" b="0" i="1" smtClean="0">
                                  <a:latin typeface="Cambria Math" panose="02040503050406030204" pitchFamily="18" charset="0"/>
                                </a:rPr>
                                <m:t>1 790=400</m:t>
                              </m:r>
                              <m:r>
                                <a:rPr lang="en-US" sz="1700" b="0" i="1" smtClean="0">
                                  <a:latin typeface="Cambria Math" panose="02040503050406030204" pitchFamily="18" charset="0"/>
                                </a:rPr>
                                <m:t>𝑘</m:t>
                              </m:r>
                              <m:r>
                                <a:rPr lang="en-US" sz="1700" b="0" i="1" smtClean="0">
                                  <a:latin typeface="Cambria Math" panose="02040503050406030204" pitchFamily="18" charset="0"/>
                                </a:rPr>
                                <m:t>+</m:t>
                              </m:r>
                              <m:r>
                                <a:rPr lang="en-US" sz="1700" b="0" i="1" smtClean="0">
                                  <a:latin typeface="Cambria Math" panose="02040503050406030204" pitchFamily="18" charset="0"/>
                                </a:rPr>
                                <m:t>𝑏</m:t>
                              </m:r>
                            </m:e>
                            <m:e>
                              <m:r>
                                <a:rPr lang="en-US" sz="1700" b="0" i="1" smtClean="0">
                                  <a:latin typeface="Cambria Math" panose="02040503050406030204" pitchFamily="18" charset="0"/>
                                </a:rPr>
                                <m:t>1 400=550</m:t>
                              </m:r>
                              <m:r>
                                <a:rPr lang="en-US" sz="1700" b="0" i="1" smtClean="0">
                                  <a:latin typeface="Cambria Math" panose="02040503050406030204" pitchFamily="18" charset="0"/>
                                </a:rPr>
                                <m:t>𝑥</m:t>
                              </m:r>
                              <m:r>
                                <a:rPr lang="en-US" sz="1700" b="0" i="1" smtClean="0">
                                  <a:latin typeface="Cambria Math" panose="02040503050406030204" pitchFamily="18" charset="0"/>
                                </a:rPr>
                                <m:t>+</m:t>
                              </m:r>
                              <m:r>
                                <a:rPr lang="en-US" sz="1700" b="0" i="1" smtClean="0">
                                  <a:latin typeface="Cambria Math" panose="02040503050406030204" pitchFamily="18" charset="0"/>
                                </a:rPr>
                                <m:t>𝑏</m:t>
                              </m:r>
                            </m:e>
                          </m:eqArr>
                        </m:e>
                      </m:d>
                    </m:oMath>
                  </m:oMathPara>
                </a14:m>
                <a:endParaRPr lang="ru-RU" sz="1700" dirty="0">
                  <a:latin typeface="Arial Narrow" panose="020B0606020202030204" pitchFamily="34" charset="0"/>
                </a:endParaRPr>
              </a:p>
              <a:p>
                <a:pPr lvl="2"/>
                <a:r>
                  <a:rPr lang="ru-RU" sz="1700" dirty="0">
                    <a:latin typeface="Arial Narrow" panose="020B0606020202030204" pitchFamily="34" charset="0"/>
                  </a:rPr>
                  <a:t>Получаем</a:t>
                </a:r>
                <a:r>
                  <a:rPr lang="en-US" sz="1700" dirty="0">
                    <a:latin typeface="Arial Narrow" panose="020B0606020202030204" pitchFamily="34" charset="0"/>
                  </a:rPr>
                  <a:t> </a:t>
                </a:r>
                <a14:m>
                  <m:oMath xmlns:m="http://schemas.openxmlformats.org/officeDocument/2006/math">
                    <m:r>
                      <a:rPr lang="en-US" sz="1700" i="1">
                        <a:latin typeface="Cambria Math" panose="02040503050406030204" pitchFamily="18" charset="0"/>
                      </a:rPr>
                      <m:t>𝑘</m:t>
                    </m:r>
                    <m:r>
                      <a:rPr lang="en-US" sz="1700" b="0" i="1" smtClean="0">
                        <a:latin typeface="Cambria Math" panose="02040503050406030204" pitchFamily="18" charset="0"/>
                      </a:rPr>
                      <m:t>=−2,6</m:t>
                    </m:r>
                    <m:r>
                      <a:rPr lang="en-US" sz="1700" i="1">
                        <a:latin typeface="Cambria Math" panose="02040503050406030204" pitchFamily="18" charset="0"/>
                      </a:rPr>
                      <m:t> </m:t>
                    </m:r>
                    <m:r>
                      <a:rPr lang="en-US" sz="1700" b="0" i="1" smtClean="0">
                        <a:latin typeface="Cambria Math" panose="02040503050406030204" pitchFamily="18" charset="0"/>
                      </a:rPr>
                      <m:t> </m:t>
                    </m:r>
                    <m:r>
                      <a:rPr lang="en-US" sz="1700" b="0" i="1" smtClean="0">
                        <a:latin typeface="Cambria Math" panose="02040503050406030204" pitchFamily="18" charset="0"/>
                      </a:rPr>
                      <m:t>𝑏</m:t>
                    </m:r>
                    <m:r>
                      <a:rPr lang="en-US" sz="1700" b="0" i="1" smtClean="0">
                        <a:latin typeface="Cambria Math" panose="02040503050406030204" pitchFamily="18" charset="0"/>
                      </a:rPr>
                      <m:t>=2 830</m:t>
                    </m:r>
                  </m:oMath>
                </a14:m>
                <a:r>
                  <a:rPr lang="ru-RU" sz="1700" dirty="0">
                    <a:latin typeface="Arial Narrow" panose="020B0606020202030204" pitchFamily="34" charset="0"/>
                  </a:rPr>
                  <a:t>, то есть </a:t>
                </a:r>
                <a14:m>
                  <m:oMath xmlns:m="http://schemas.openxmlformats.org/officeDocument/2006/math">
                    <m:r>
                      <a:rPr lang="en-US" sz="1700" i="1">
                        <a:latin typeface="Cambria Math" panose="02040503050406030204" pitchFamily="18" charset="0"/>
                      </a:rPr>
                      <m:t>𝑦</m:t>
                    </m:r>
                    <m:r>
                      <a:rPr lang="en-US" sz="1700" b="0" i="1" smtClean="0">
                        <a:latin typeface="Cambria Math" panose="02040503050406030204" pitchFamily="18" charset="0"/>
                      </a:rPr>
                      <m:t>=−2,6</m:t>
                    </m:r>
                    <m:r>
                      <a:rPr lang="en-US" sz="1700" b="0" i="1" smtClean="0">
                        <a:latin typeface="Cambria Math" panose="02040503050406030204" pitchFamily="18" charset="0"/>
                      </a:rPr>
                      <m:t>𝑥</m:t>
                    </m:r>
                    <m:r>
                      <a:rPr lang="en-US" sz="1700" b="0" i="1" smtClean="0">
                        <a:latin typeface="Cambria Math" panose="02040503050406030204" pitchFamily="18" charset="0"/>
                      </a:rPr>
                      <m:t>+2 830 </m:t>
                    </m:r>
                  </m:oMath>
                </a14:m>
                <a:r>
                  <a:rPr lang="ru-RU" sz="1700" dirty="0">
                    <a:latin typeface="Arial Narrow" panose="020B0606020202030204" pitchFamily="34" charset="0"/>
                  </a:rPr>
                  <a:t>или </a:t>
                </a:r>
                <a14:m>
                  <m:oMath xmlns:m="http://schemas.openxmlformats.org/officeDocument/2006/math">
                    <m:r>
                      <a:rPr lang="en-US" sz="1700" i="1">
                        <a:latin typeface="Cambria Math" panose="02040503050406030204" pitchFamily="18" charset="0"/>
                      </a:rPr>
                      <m:t>𝑥</m:t>
                    </m:r>
                    <m:r>
                      <a:rPr lang="en-US" sz="1700" b="0" i="1" smtClean="0">
                        <a:latin typeface="Cambria Math" panose="02040503050406030204" pitchFamily="18" charset="0"/>
                      </a:rPr>
                      <m:t>=</m:t>
                    </m:r>
                    <m:f>
                      <m:fPr>
                        <m:ctrlPr>
                          <a:rPr lang="en-US" sz="1700" b="0" i="1" smtClean="0">
                            <a:latin typeface="Cambria Math"/>
                          </a:rPr>
                        </m:ctrlPr>
                      </m:fPr>
                      <m:num>
                        <m:r>
                          <a:rPr lang="en-US" sz="1700" i="1">
                            <a:latin typeface="Cambria Math" panose="02040503050406030204" pitchFamily="18" charset="0"/>
                          </a:rPr>
                          <m:t>𝑦</m:t>
                        </m:r>
                        <m:r>
                          <a:rPr lang="en-US" sz="1700" i="1">
                            <a:latin typeface="Cambria Math" panose="02040503050406030204" pitchFamily="18" charset="0"/>
                          </a:rPr>
                          <m:t>−2 830</m:t>
                        </m:r>
                      </m:num>
                      <m:den>
                        <m:r>
                          <a:rPr lang="en-US" sz="1700" b="0" i="1" smtClean="0">
                            <a:latin typeface="Cambria Math" panose="02040503050406030204" pitchFamily="18" charset="0"/>
                          </a:rPr>
                          <m:t>−2,6</m:t>
                        </m:r>
                      </m:den>
                    </m:f>
                  </m:oMath>
                </a14:m>
                <a:r>
                  <a:rPr lang="ru-RU" sz="1700" dirty="0">
                    <a:latin typeface="Arial Narrow" panose="020B0606020202030204" pitchFamily="34" charset="0"/>
                  </a:rPr>
                  <a:t>.</a:t>
                </a:r>
              </a:p>
              <a:p>
                <a:pPr lvl="2"/>
                <a:r>
                  <a:rPr lang="ru-RU" sz="1700" dirty="0">
                    <a:latin typeface="Arial Narrow" panose="020B0606020202030204" pitchFamily="34" charset="0"/>
                  </a:rPr>
                  <a:t>Составим уравнение для расчета объема продаж и цены продаж. Оно имеет следующий вид:</a:t>
                </a:r>
                <a14:m>
                  <m:oMath xmlns:m="http://schemas.openxmlformats.org/officeDocument/2006/math">
                    <m:r>
                      <a:rPr lang="en-US" sz="1700" b="0" i="0" smtClean="0">
                        <a:latin typeface="Cambria Math" panose="02040503050406030204" pitchFamily="18" charset="0"/>
                      </a:rPr>
                      <m:t> </m:t>
                    </m:r>
                    <m:r>
                      <a:rPr lang="ru-RU" sz="1700" b="0" i="1" smtClean="0">
                        <a:latin typeface="Cambria Math" panose="02040503050406030204" pitchFamily="18" charset="0"/>
                      </a:rPr>
                      <m:t>Выручка−Переменные затраты−Постоянные затраты=Прибыль=0</m:t>
                    </m:r>
                  </m:oMath>
                </a14:m>
                <a:endParaRPr lang="ru-RU" sz="1700" dirty="0">
                  <a:latin typeface="Arial Narrow" panose="020B0606020202030204" pitchFamily="34" charset="0"/>
                </a:endParaRPr>
              </a:p>
              <a:p>
                <a:pPr lvl="2"/>
                <a:r>
                  <a:rPr lang="ru-RU" sz="1700" dirty="0">
                    <a:latin typeface="Arial Narrow" panose="020B0606020202030204" pitchFamily="34" charset="0"/>
                  </a:rPr>
                  <a:t>или </a:t>
                </a:r>
                <a14:m>
                  <m:oMath xmlns:m="http://schemas.openxmlformats.org/officeDocument/2006/math">
                    <m:r>
                      <a:rPr lang="en-US" sz="1700" b="0" i="1" smtClean="0">
                        <a:latin typeface="Cambria Math" panose="02040503050406030204" pitchFamily="18" charset="0"/>
                      </a:rPr>
                      <m:t>𝑦</m:t>
                    </m:r>
                    <m:r>
                      <a:rPr lang="en-US" sz="1700" b="0" i="1" smtClean="0">
                        <a:latin typeface="Cambria Math" panose="02040503050406030204" pitchFamily="18" charset="0"/>
                      </a:rPr>
                      <m:t>∗</m:t>
                    </m:r>
                    <m:r>
                      <a:rPr lang="en-US" sz="1700" b="0" i="1" smtClean="0">
                        <a:latin typeface="Cambria Math" panose="02040503050406030204" pitchFamily="18" charset="0"/>
                      </a:rPr>
                      <m:t>𝑥</m:t>
                    </m:r>
                    <m:r>
                      <a:rPr lang="en-US" sz="1700" b="0" i="1" smtClean="0">
                        <a:latin typeface="Cambria Math" panose="02040503050406030204" pitchFamily="18" charset="0"/>
                      </a:rPr>
                      <m:t>−</m:t>
                    </m:r>
                    <m:r>
                      <a:rPr lang="en-US" sz="1700" b="0" i="1" smtClean="0">
                        <a:latin typeface="Cambria Math" panose="02040503050406030204" pitchFamily="18" charset="0"/>
                      </a:rPr>
                      <m:t>𝑦</m:t>
                    </m:r>
                    <m:r>
                      <a:rPr lang="en-US" sz="1700" b="0" i="1" smtClean="0">
                        <a:latin typeface="Cambria Math" panose="02040503050406030204" pitchFamily="18" charset="0"/>
                      </a:rPr>
                      <m:t>∗350−229 375=0</m:t>
                    </m:r>
                  </m:oMath>
                </a14:m>
                <a:endParaRPr lang="ru-RU" sz="1700" dirty="0">
                  <a:latin typeface="Arial Narrow" panose="020B0606020202030204" pitchFamily="34" charset="0"/>
                </a:endParaRPr>
              </a:p>
              <a:p>
                <a:pPr lvl="2"/>
                <a:r>
                  <a:rPr lang="ru-RU" sz="1700" dirty="0">
                    <a:latin typeface="Arial Narrow" panose="020B0606020202030204" pitchFamily="34" charset="0"/>
                  </a:rPr>
                  <a:t>Подставляя выражение </a:t>
                </a:r>
                <a14:m>
                  <m:oMath xmlns:m="http://schemas.openxmlformats.org/officeDocument/2006/math">
                    <m:r>
                      <a:rPr lang="en-US" sz="1700" i="1">
                        <a:latin typeface="Cambria Math" panose="02040503050406030204" pitchFamily="18" charset="0"/>
                      </a:rPr>
                      <m:t>𝑥</m:t>
                    </m:r>
                    <m:r>
                      <a:rPr lang="en-US" sz="1700" i="1">
                        <a:latin typeface="Cambria Math" panose="02040503050406030204" pitchFamily="18" charset="0"/>
                      </a:rPr>
                      <m:t>=</m:t>
                    </m:r>
                    <m:f>
                      <m:fPr>
                        <m:ctrlPr>
                          <a:rPr lang="en-US" sz="1700" i="1">
                            <a:latin typeface="Cambria Math"/>
                          </a:rPr>
                        </m:ctrlPr>
                      </m:fPr>
                      <m:num>
                        <m:r>
                          <a:rPr lang="en-US" sz="1700" i="1">
                            <a:latin typeface="Cambria Math" panose="02040503050406030204" pitchFamily="18" charset="0"/>
                          </a:rPr>
                          <m:t>𝑦</m:t>
                        </m:r>
                        <m:r>
                          <a:rPr lang="en-US" sz="1700" i="1">
                            <a:latin typeface="Cambria Math" panose="02040503050406030204" pitchFamily="18" charset="0"/>
                          </a:rPr>
                          <m:t>−2 830</m:t>
                        </m:r>
                      </m:num>
                      <m:den>
                        <m:r>
                          <a:rPr lang="en-US" sz="1700" i="1">
                            <a:latin typeface="Cambria Math" panose="02040503050406030204" pitchFamily="18" charset="0"/>
                          </a:rPr>
                          <m:t>−2</m:t>
                        </m:r>
                        <m:r>
                          <a:rPr lang="en-US" sz="1700" b="0" i="1" smtClean="0">
                            <a:latin typeface="Cambria Math" panose="02040503050406030204" pitchFamily="18" charset="0"/>
                          </a:rPr>
                          <m:t>,</m:t>
                        </m:r>
                        <m:r>
                          <a:rPr lang="en-US" sz="1700" i="1">
                            <a:latin typeface="Cambria Math" panose="02040503050406030204" pitchFamily="18" charset="0"/>
                          </a:rPr>
                          <m:t>6</m:t>
                        </m:r>
                      </m:den>
                    </m:f>
                  </m:oMath>
                </a14:m>
                <a:r>
                  <a:rPr lang="ru-RU" sz="1700" dirty="0">
                    <a:latin typeface="Arial Narrow" panose="020B0606020202030204" pitchFamily="34" charset="0"/>
                  </a:rPr>
                  <a:t> в уравнение для безубыточности получаем квадратное уравнение: </a:t>
                </a:r>
                <a14:m>
                  <m:oMath xmlns:m="http://schemas.openxmlformats.org/officeDocument/2006/math">
                    <m:sSup>
                      <m:sSupPr>
                        <m:ctrlPr>
                          <a:rPr lang="en-US" sz="1700" b="0" i="1" smtClean="0">
                            <a:latin typeface="Cambria Math"/>
                          </a:rPr>
                        </m:ctrlPr>
                      </m:sSupPr>
                      <m:e>
                        <m:r>
                          <a:rPr lang="en-US" sz="1700" i="1">
                            <a:latin typeface="Cambria Math" panose="02040503050406030204" pitchFamily="18" charset="0"/>
                          </a:rPr>
                          <m:t>𝑦</m:t>
                        </m:r>
                      </m:e>
                      <m:sup>
                        <m:r>
                          <a:rPr lang="en-US" sz="1700" b="0" i="1" smtClean="0">
                            <a:latin typeface="Cambria Math" panose="02040503050406030204" pitchFamily="18" charset="0"/>
                          </a:rPr>
                          <m:t>2</m:t>
                        </m:r>
                      </m:sup>
                    </m:sSup>
                    <m:r>
                      <a:rPr lang="en-US" sz="1700" b="0" i="1" smtClean="0">
                        <a:latin typeface="Cambria Math" panose="02040503050406030204" pitchFamily="18" charset="0"/>
                      </a:rPr>
                      <m:t>−1 920</m:t>
                    </m:r>
                    <m:r>
                      <a:rPr lang="en-US" sz="1700" b="0" i="1" smtClean="0">
                        <a:latin typeface="Cambria Math" panose="02040503050406030204" pitchFamily="18" charset="0"/>
                      </a:rPr>
                      <m:t>𝑦</m:t>
                    </m:r>
                    <m:r>
                      <a:rPr lang="en-US" sz="1700" b="0" i="1" smtClean="0">
                        <a:latin typeface="Cambria Math" panose="02040503050406030204" pitchFamily="18" charset="0"/>
                      </a:rPr>
                      <m:t>+596 375=0</m:t>
                    </m:r>
                  </m:oMath>
                </a14:m>
                <a:endParaRPr lang="en-US" sz="1700" dirty="0">
                  <a:latin typeface="Arial Narrow" panose="020B0606020202030204" pitchFamily="34" charset="0"/>
                </a:endParaRPr>
              </a:p>
              <a:p>
                <a:pPr lvl="2"/>
                <a:r>
                  <a:rPr lang="ru-RU" sz="1700" dirty="0">
                    <a:latin typeface="Arial Narrow" panose="020B0606020202030204" pitchFamily="34" charset="0"/>
                  </a:rPr>
                  <a:t>Решая это уравнение получаем два корня </a:t>
                </a:r>
                <a14:m>
                  <m:oMath xmlns:m="http://schemas.openxmlformats.org/officeDocument/2006/math">
                    <m:sSub>
                      <m:sSubPr>
                        <m:ctrlPr>
                          <a:rPr lang="ru-RU" sz="1700" i="1" smtClean="0">
                            <a:latin typeface="Cambria Math"/>
                          </a:rPr>
                        </m:ctrlPr>
                      </m:sSubPr>
                      <m:e>
                        <m:r>
                          <a:rPr lang="en-US" sz="1700" b="0" i="1" smtClean="0">
                            <a:latin typeface="Cambria Math" panose="02040503050406030204" pitchFamily="18" charset="0"/>
                          </a:rPr>
                          <m:t>𝑦</m:t>
                        </m:r>
                      </m:e>
                      <m:sub>
                        <m:r>
                          <a:rPr lang="en-US" sz="1700" b="0" i="1" smtClean="0">
                            <a:latin typeface="Cambria Math" panose="02040503050406030204" pitchFamily="18" charset="0"/>
                          </a:rPr>
                          <m:t>1</m:t>
                        </m:r>
                      </m:sub>
                    </m:sSub>
                    <m:r>
                      <a:rPr lang="en-US" sz="1700" b="0" i="1" smtClean="0">
                        <a:latin typeface="Cambria Math" panose="02040503050406030204" pitchFamily="18" charset="0"/>
                      </a:rPr>
                      <m:t>=389,7149</m:t>
                    </m:r>
                  </m:oMath>
                </a14:m>
                <a:r>
                  <a:rPr lang="ru-RU" sz="1700" dirty="0">
                    <a:latin typeface="Arial Narrow" panose="020B0606020202030204" pitchFamily="34" charset="0"/>
                  </a:rPr>
                  <a:t> и </a:t>
                </a:r>
                <a14:m>
                  <m:oMath xmlns:m="http://schemas.openxmlformats.org/officeDocument/2006/math">
                    <m:sSub>
                      <m:sSubPr>
                        <m:ctrlPr>
                          <a:rPr lang="ru-RU" sz="1700" i="1">
                            <a:latin typeface="Cambria Math"/>
                          </a:rPr>
                        </m:ctrlPr>
                      </m:sSubPr>
                      <m:e>
                        <m:r>
                          <a:rPr lang="en-US" sz="1700" i="1">
                            <a:latin typeface="Cambria Math" panose="02040503050406030204" pitchFamily="18" charset="0"/>
                          </a:rPr>
                          <m:t>𝑦</m:t>
                        </m:r>
                      </m:e>
                      <m:sub>
                        <m:r>
                          <a:rPr lang="en-US" sz="1700" b="0" i="1" smtClean="0">
                            <a:latin typeface="Cambria Math" panose="02040503050406030204" pitchFamily="18" charset="0"/>
                          </a:rPr>
                          <m:t>2</m:t>
                        </m:r>
                      </m:sub>
                    </m:sSub>
                    <m:r>
                      <a:rPr lang="en-US" sz="1700" i="1">
                        <a:latin typeface="Cambria Math" panose="02040503050406030204" pitchFamily="18" charset="0"/>
                      </a:rPr>
                      <m:t>=</m:t>
                    </m:r>
                    <m:r>
                      <a:rPr lang="en-US" sz="1700" b="0" i="1" smtClean="0">
                        <a:latin typeface="Cambria Math" panose="02040503050406030204" pitchFamily="18" charset="0"/>
                      </a:rPr>
                      <m:t>1 530</m:t>
                    </m:r>
                  </m:oMath>
                </a14:m>
                <a:r>
                  <a:rPr lang="en-US" sz="1700" dirty="0">
                    <a:latin typeface="Arial Narrow" panose="020B0606020202030204" pitchFamily="34" charset="0"/>
                  </a:rPr>
                  <a:t>,385</a:t>
                </a:r>
                <a:endParaRPr lang="ru-RU" sz="1700" dirty="0">
                  <a:latin typeface="Arial Narrow" panose="020B0606020202030204" pitchFamily="34" charset="0"/>
                </a:endParaRPr>
              </a:p>
              <a:p>
                <a:pPr lvl="2"/>
                <a:r>
                  <a:rPr lang="ru-RU" sz="1700" dirty="0">
                    <a:latin typeface="Arial Narrow" panose="020B0606020202030204" pitchFamily="34" charset="0"/>
                  </a:rPr>
                  <a:t>Соответственно цены продаж для этих объемов </a:t>
                </a:r>
                <a14:m>
                  <m:oMath xmlns:m="http://schemas.openxmlformats.org/officeDocument/2006/math">
                    <m:sSub>
                      <m:sSubPr>
                        <m:ctrlPr>
                          <a:rPr lang="ru-RU" sz="1700" i="1">
                            <a:latin typeface="Cambria Math"/>
                          </a:rPr>
                        </m:ctrlPr>
                      </m:sSubPr>
                      <m:e>
                        <m:r>
                          <a:rPr lang="en-US" sz="1700" b="0" i="1" smtClean="0">
                            <a:latin typeface="Cambria Math" panose="02040503050406030204" pitchFamily="18" charset="0"/>
                          </a:rPr>
                          <m:t>𝑥</m:t>
                        </m:r>
                      </m:e>
                      <m:sub>
                        <m:r>
                          <a:rPr lang="en-US" sz="1700" i="1">
                            <a:latin typeface="Cambria Math" panose="02040503050406030204" pitchFamily="18" charset="0"/>
                          </a:rPr>
                          <m:t>1</m:t>
                        </m:r>
                      </m:sub>
                    </m:sSub>
                    <m:r>
                      <a:rPr lang="en-US" sz="1700" i="1">
                        <a:latin typeface="Cambria Math" panose="02040503050406030204" pitchFamily="18" charset="0"/>
                      </a:rPr>
                      <m:t>=</m:t>
                    </m:r>
                    <m:r>
                      <a:rPr lang="en-US" sz="1700" b="0" i="1" smtClean="0">
                        <a:latin typeface="Cambria Math" panose="02040503050406030204" pitchFamily="18" charset="0"/>
                      </a:rPr>
                      <m:t>938,571</m:t>
                    </m:r>
                  </m:oMath>
                </a14:m>
                <a:r>
                  <a:rPr lang="en-US" sz="1700" dirty="0">
                    <a:latin typeface="Arial Narrow" panose="020B0606020202030204" pitchFamily="34" charset="0"/>
                  </a:rPr>
                  <a:t> </a:t>
                </a:r>
                <a:r>
                  <a:rPr lang="ru-RU" sz="1700" dirty="0">
                    <a:latin typeface="Arial Narrow" panose="020B0606020202030204" pitchFamily="34" charset="0"/>
                  </a:rPr>
                  <a:t>и </a:t>
                </a:r>
                <a14:m>
                  <m:oMath xmlns:m="http://schemas.openxmlformats.org/officeDocument/2006/math">
                    <m:sSub>
                      <m:sSubPr>
                        <m:ctrlPr>
                          <a:rPr lang="ru-RU" sz="1700" i="1">
                            <a:latin typeface="Cambria Math"/>
                          </a:rPr>
                        </m:ctrlPr>
                      </m:sSubPr>
                      <m:e>
                        <m:r>
                          <a:rPr lang="en-US" sz="1700" i="1">
                            <a:latin typeface="Cambria Math" panose="02040503050406030204" pitchFamily="18" charset="0"/>
                          </a:rPr>
                          <m:t>𝑥</m:t>
                        </m:r>
                      </m:e>
                      <m:sub>
                        <m:r>
                          <a:rPr lang="en-US" sz="1700" b="0" i="1" smtClean="0">
                            <a:latin typeface="Cambria Math" panose="02040503050406030204" pitchFamily="18" charset="0"/>
                          </a:rPr>
                          <m:t>2</m:t>
                        </m:r>
                      </m:sub>
                    </m:sSub>
                    <m:r>
                      <a:rPr lang="en-US" sz="1700" i="1">
                        <a:latin typeface="Cambria Math" panose="02040503050406030204" pitchFamily="18" charset="0"/>
                      </a:rPr>
                      <m:t>=</m:t>
                    </m:r>
                    <m:r>
                      <a:rPr lang="en-US" sz="1700" b="0" i="1" smtClean="0">
                        <a:latin typeface="Cambria Math" panose="02040503050406030204" pitchFamily="18" charset="0"/>
                      </a:rPr>
                      <m:t>4</m:t>
                    </m:r>
                    <m:r>
                      <a:rPr lang="en-US" sz="1700" i="1">
                        <a:latin typeface="Cambria Math" panose="02040503050406030204" pitchFamily="18" charset="0"/>
                      </a:rPr>
                      <m:t>9</m:t>
                    </m:r>
                    <m:r>
                      <a:rPr lang="en-US" sz="1700" b="0" i="1" smtClean="0">
                        <a:latin typeface="Cambria Math" panose="02040503050406030204" pitchFamily="18" charset="0"/>
                      </a:rPr>
                      <m:t>9,89</m:t>
                    </m:r>
                  </m:oMath>
                </a14:m>
                <a:r>
                  <a:rPr lang="en-US" sz="1700" dirty="0">
                    <a:latin typeface="Arial Narrow" panose="020B0606020202030204" pitchFamily="34" charset="0"/>
                  </a:rPr>
                  <a:t> </a:t>
                </a:r>
                <a:r>
                  <a:rPr lang="ru-RU" sz="1700" dirty="0">
                    <a:latin typeface="Arial Narrow" panose="020B0606020202030204" pitchFamily="34" charset="0"/>
                  </a:rPr>
                  <a:t>Вспоминаем, что цена на рынке не может быть больше 700 рублей за единицу и отбрасываем </a:t>
                </a:r>
                <a14:m>
                  <m:oMath xmlns:m="http://schemas.openxmlformats.org/officeDocument/2006/math">
                    <m:sSub>
                      <m:sSubPr>
                        <m:ctrlPr>
                          <a:rPr lang="ru-RU" sz="1700" i="1">
                            <a:latin typeface="Cambria Math"/>
                          </a:rPr>
                        </m:ctrlPr>
                      </m:sSubPr>
                      <m:e>
                        <m:r>
                          <a:rPr lang="en-US" sz="1700" i="1">
                            <a:latin typeface="Cambria Math" panose="02040503050406030204" pitchFamily="18" charset="0"/>
                          </a:rPr>
                          <m:t>𝑥</m:t>
                        </m:r>
                      </m:e>
                      <m:sub>
                        <m:r>
                          <a:rPr lang="en-US" sz="1700" i="1">
                            <a:latin typeface="Cambria Math" panose="02040503050406030204" pitchFamily="18" charset="0"/>
                          </a:rPr>
                          <m:t>1</m:t>
                        </m:r>
                      </m:sub>
                    </m:sSub>
                  </m:oMath>
                </a14:m>
                <a:r>
                  <a:rPr lang="ru-RU" sz="1700" dirty="0">
                    <a:latin typeface="Arial Narrow" panose="020B0606020202030204" pitchFamily="34" charset="0"/>
                  </a:rPr>
                  <a:t> и соответственно </a:t>
                </a:r>
                <a14:m>
                  <m:oMath xmlns:m="http://schemas.openxmlformats.org/officeDocument/2006/math">
                    <m:sSub>
                      <m:sSubPr>
                        <m:ctrlPr>
                          <a:rPr lang="ru-RU" sz="1700" i="1">
                            <a:latin typeface="Cambria Math"/>
                          </a:rPr>
                        </m:ctrlPr>
                      </m:sSubPr>
                      <m:e>
                        <m:r>
                          <a:rPr lang="en-US" sz="1700" i="1">
                            <a:latin typeface="Cambria Math" panose="02040503050406030204" pitchFamily="18" charset="0"/>
                          </a:rPr>
                          <m:t>𝑦</m:t>
                        </m:r>
                      </m:e>
                      <m:sub>
                        <m:r>
                          <a:rPr lang="en-US" sz="1700" i="1">
                            <a:latin typeface="Cambria Math" panose="02040503050406030204" pitchFamily="18" charset="0"/>
                          </a:rPr>
                          <m:t>1</m:t>
                        </m:r>
                      </m:sub>
                    </m:sSub>
                  </m:oMath>
                </a14:m>
                <a:r>
                  <a:rPr lang="ru-RU" sz="1700" dirty="0">
                    <a:latin typeface="Arial Narrow" panose="020B0606020202030204" pitchFamily="34" charset="0"/>
                  </a:rPr>
                  <a:t>.</a:t>
                </a:r>
              </a:p>
              <a:p>
                <a:endParaRPr lang="ru-RU" sz="1700" dirty="0">
                  <a:latin typeface="Arial Narrow" panose="020B0606020202030204" pitchFamily="34" charset="0"/>
                </a:endParaRPr>
              </a:p>
              <a:p>
                <a:r>
                  <a:rPr lang="ru-RU" sz="1700" b="1" dirty="0">
                    <a:latin typeface="Arial Narrow" panose="020B0606020202030204" pitchFamily="34" charset="0"/>
                  </a:rPr>
                  <a:t>Ответ:</a:t>
                </a:r>
                <a:r>
                  <a:rPr lang="ru-RU" sz="1700" dirty="0">
                    <a:latin typeface="Arial Narrow" panose="020B0606020202030204" pitchFamily="34" charset="0"/>
                  </a:rPr>
                  <a:t> 500 и 1</a:t>
                </a:r>
                <a:r>
                  <a:rPr lang="en-US" sz="1700" dirty="0">
                    <a:latin typeface="Arial Narrow" panose="020B0606020202030204" pitchFamily="34" charset="0"/>
                  </a:rPr>
                  <a:t> </a:t>
                </a:r>
                <a:r>
                  <a:rPr lang="ru-RU" sz="1700" dirty="0">
                    <a:latin typeface="Arial Narrow" panose="020B0606020202030204" pitchFamily="34" charset="0"/>
                  </a:rPr>
                  <a:t>530</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72008" y="978634"/>
                <a:ext cx="8964488" cy="5618718"/>
              </a:xfrm>
              <a:prstGeom prst="rect">
                <a:avLst/>
              </a:prstGeom>
              <a:blipFill rotWithShape="1">
                <a:blip r:embed="rId3"/>
                <a:stretch>
                  <a:fillRect l="-476" t="-326" r="-68" b="-651"/>
                </a:stretch>
              </a:blipFill>
            </p:spPr>
            <p:txBody>
              <a:bodyPr/>
              <a:lstStyle/>
              <a:p>
                <a:r>
                  <a:rPr lang="ru-RU">
                    <a:noFill/>
                  </a:rPr>
                  <a:t> </a:t>
                </a:r>
              </a:p>
            </p:txBody>
          </p:sp>
        </mc:Fallback>
      </mc:AlternateContent>
    </p:spTree>
    <p:extLst>
      <p:ext uri="{BB962C8B-B14F-4D97-AF65-F5344CB8AC3E}">
        <p14:creationId xmlns:p14="http://schemas.microsoft.com/office/powerpoint/2010/main" val="19460917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2286000" y="2967335"/>
            <a:ext cx="5598368" cy="523220"/>
          </a:xfrm>
          <a:prstGeom prst="rect">
            <a:avLst/>
          </a:prstGeom>
        </p:spPr>
        <p:txBody>
          <a:bodyPr wrap="square">
            <a:spAutoFit/>
          </a:bodyPr>
          <a:lstStyle/>
          <a:p>
            <a:r>
              <a:rPr lang="ru-RU" sz="2800" b="1" dirty="0" smtClean="0">
                <a:solidFill>
                  <a:srgbClr val="4DA754"/>
                </a:solidFill>
                <a:latin typeface="Arial Narrow" panose="020B0606020202030204" pitchFamily="34" charset="0"/>
              </a:rPr>
              <a:t>Бюджет и его балансировка</a:t>
            </a:r>
            <a:endParaRPr lang="ru-RU" sz="2800" dirty="0">
              <a:latin typeface="Arial Narrow" panose="020B0606020202030204" pitchFamily="34" charset="0"/>
            </a:endParaRPr>
          </a:p>
        </p:txBody>
      </p:sp>
    </p:spTree>
    <p:extLst>
      <p:ext uri="{BB962C8B-B14F-4D97-AF65-F5344CB8AC3E}">
        <p14:creationId xmlns:p14="http://schemas.microsoft.com/office/powerpoint/2010/main" val="16789455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400" dirty="0" smtClean="0"/>
              <a:t>БАЛАНС ДОХОДОВ И РАСХОДОВ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735648"/>
            <a:ext cx="8856984" cy="1477328"/>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Семья Ивановых потратила в мае на питание и транспорт   26 800 рублей, а на приобретение одежды и обуви – в четыре раза меньше. Кроме того, на квартирную плату и другие текущие расходы ушло 23 100 рублей. Сколько денег семье удалось отложить на летний отдых, если общий доход семьи в этом месяце составил 62 700 рублей? </a:t>
            </a:r>
          </a:p>
        </p:txBody>
      </p:sp>
      <mc:AlternateContent xmlns:mc="http://schemas.openxmlformats.org/markup-compatibility/2006" xmlns:a14="http://schemas.microsoft.com/office/drawing/2010/main">
        <mc:Choice Requires="a14">
          <p:sp>
            <p:nvSpPr>
              <p:cNvPr id="3" name="Прямоугольник 2"/>
              <p:cNvSpPr/>
              <p:nvPr/>
            </p:nvSpPr>
            <p:spPr>
              <a:xfrm>
                <a:off x="179512" y="4077072"/>
                <a:ext cx="8856984" cy="1200329"/>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Расходы семьи составляют </a:t>
                </a:r>
                <a14:m>
                  <m:oMath xmlns:m="http://schemas.openxmlformats.org/officeDocument/2006/math">
                    <m:r>
                      <a:rPr lang="ru-RU" i="1" dirty="0" smtClean="0">
                        <a:latin typeface="Cambria Math"/>
                      </a:rPr>
                      <m:t>24 800+6 200+23 200=54 200 </m:t>
                    </m:r>
                  </m:oMath>
                </a14:m>
                <a:r>
                  <a:rPr lang="ru-RU" dirty="0">
                    <a:latin typeface="Arial Narrow" panose="020B0606020202030204" pitchFamily="34" charset="0"/>
                  </a:rPr>
                  <a:t>рублей. Сбережения составляют </a:t>
                </a:r>
                <a14:m>
                  <m:oMath xmlns:m="http://schemas.openxmlformats.org/officeDocument/2006/math">
                    <m:r>
                      <a:rPr lang="ru-RU" i="1" dirty="0" smtClean="0">
                        <a:latin typeface="Cambria Math"/>
                      </a:rPr>
                      <m:t>62 700− 54 200=8 500 </m:t>
                    </m:r>
                  </m:oMath>
                </a14:m>
                <a:r>
                  <a:rPr lang="ru-RU" dirty="0">
                    <a:latin typeface="Arial Narrow" panose="020B0606020202030204" pitchFamily="34" charset="0"/>
                  </a:rPr>
                  <a:t>рублей</a:t>
                </a:r>
                <a:r>
                  <a:rPr lang="ru-RU" dirty="0" smtClean="0">
                    <a:latin typeface="Arial Narrow" panose="020B0606020202030204" pitchFamily="34" charset="0"/>
                  </a:rPr>
                  <a:t>.</a:t>
                </a:r>
              </a:p>
              <a:p>
                <a:pPr marL="900113" indent="-900113"/>
                <a:endParaRPr lang="ru-RU" dirty="0">
                  <a:latin typeface="Arial Narrow" panose="020B0606020202030204" pitchFamily="34" charset="0"/>
                </a:endParaRPr>
              </a:p>
              <a:p>
                <a:pPr marL="900113" indent="-900113"/>
                <a:r>
                  <a:rPr lang="ru-RU" b="1" dirty="0">
                    <a:latin typeface="Arial Narrow" panose="020B0606020202030204" pitchFamily="34" charset="0"/>
                  </a:rPr>
                  <a:t>Ответ: </a:t>
                </a:r>
                <a:r>
                  <a:rPr lang="ru-RU" dirty="0">
                    <a:latin typeface="Arial Narrow" panose="020B0606020202030204" pitchFamily="34" charset="0"/>
                  </a:rPr>
                  <a:t>8 500 рублей.</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79512" y="4077072"/>
                <a:ext cx="8856984" cy="1200329"/>
              </a:xfrm>
              <a:prstGeom prst="rect">
                <a:avLst/>
              </a:prstGeom>
              <a:blipFill rotWithShape="1">
                <a:blip r:embed="rId3"/>
                <a:stretch>
                  <a:fillRect l="-551" t="-2030" b="-7614"/>
                </a:stretch>
              </a:blipFill>
            </p:spPr>
            <p:txBody>
              <a:bodyPr/>
              <a:lstStyle/>
              <a:p>
                <a:r>
                  <a:rPr lang="ru-RU">
                    <a:noFill/>
                  </a:rPr>
                  <a:t> </a:t>
                </a:r>
              </a:p>
            </p:txBody>
          </p:sp>
        </mc:Fallback>
      </mc:AlternateContent>
    </p:spTree>
    <p:extLst>
      <p:ext uri="{BB962C8B-B14F-4D97-AF65-F5344CB8AC3E}">
        <p14:creationId xmlns:p14="http://schemas.microsoft.com/office/powerpoint/2010/main" val="352363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400" dirty="0" smtClean="0"/>
              <a:t>СКОЛЬКО ВРЕМЕНИ КОПИТЬ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310565"/>
            <a:ext cx="8856984" cy="2031325"/>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У молодой семьи совместный ежемесячный доход составляет 150 000 рублей. Обязательные ежемесячные расходы (продукты питания, коммунальные платежи, оплата ипотеки) составляют 115 000 рублей. На начало текущего года накопления семьи составляли 45 000 рублей. Семья планирует купить новую мебель на кухню стоимостью 127 000 рублей только за счет собственных средств. В каком месяце текущего года семья сможет это сделать? Результат доходов и расходов семье понятен только к концу месяца. </a:t>
            </a:r>
          </a:p>
        </p:txBody>
      </p:sp>
      <mc:AlternateContent xmlns:mc="http://schemas.openxmlformats.org/markup-compatibility/2006" xmlns:a14="http://schemas.microsoft.com/office/drawing/2010/main">
        <mc:Choice Requires="a14">
          <p:sp>
            <p:nvSpPr>
              <p:cNvPr id="3" name="Прямоугольник 2"/>
              <p:cNvSpPr/>
              <p:nvPr/>
            </p:nvSpPr>
            <p:spPr>
              <a:xfrm>
                <a:off x="179512" y="3501008"/>
                <a:ext cx="8856984" cy="2929905"/>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Чистый ежемесячный доход семьи </a:t>
                </a:r>
                <a:r>
                  <a:rPr lang="ru-RU" dirty="0" smtClean="0">
                    <a:latin typeface="Arial Narrow" panose="020B0606020202030204" pitchFamily="34" charset="0"/>
                  </a:rPr>
                  <a:t>составляет</a:t>
                </a:r>
                <a:r>
                  <a:rPr lang="en-US" dirty="0" smtClean="0">
                    <a:latin typeface="Arial Narrow" panose="020B0606020202030204" pitchFamily="34" charset="0"/>
                  </a:rPr>
                  <a:t/>
                </a:r>
                <a:br>
                  <a:rPr lang="en-US" dirty="0" smtClean="0">
                    <a:latin typeface="Arial Narrow" panose="020B0606020202030204" pitchFamily="34" charset="0"/>
                  </a:rPr>
                </a:br>
                <a14:m>
                  <m:oMath xmlns:m="http://schemas.openxmlformats.org/officeDocument/2006/math">
                    <m:r>
                      <a:rPr lang="ru-RU" i="1" dirty="0" smtClean="0">
                        <a:latin typeface="Cambria Math"/>
                      </a:rPr>
                      <m:t>150 000 – 115 000 = 35 000 </m:t>
                    </m:r>
                  </m:oMath>
                </a14:m>
                <a:r>
                  <a:rPr lang="ru-RU" dirty="0">
                    <a:latin typeface="Arial Narrow" panose="020B0606020202030204" pitchFamily="34" charset="0"/>
                  </a:rPr>
                  <a:t>рублей.</a:t>
                </a:r>
              </a:p>
              <a:p>
                <a:pPr marL="900113" indent="1588"/>
                <a:r>
                  <a:rPr lang="ru-RU" dirty="0">
                    <a:latin typeface="Arial Narrow" panose="020B0606020202030204" pitchFamily="34" charset="0"/>
                  </a:rPr>
                  <a:t>Недостающая сумма средств для покупки мебели составляет </a:t>
                </a:r>
                <a:r>
                  <a:rPr lang="en-US" dirty="0" smtClean="0">
                    <a:latin typeface="Arial Narrow" panose="020B0606020202030204" pitchFamily="34" charset="0"/>
                  </a:rPr>
                  <a:t/>
                </a:r>
                <a:br>
                  <a:rPr lang="en-US" dirty="0" smtClean="0">
                    <a:latin typeface="Arial Narrow" panose="020B0606020202030204" pitchFamily="34" charset="0"/>
                  </a:rPr>
                </a:br>
                <a14:m>
                  <m:oMath xmlns:m="http://schemas.openxmlformats.org/officeDocument/2006/math">
                    <m:r>
                      <a:rPr lang="ru-RU" i="1" dirty="0" smtClean="0">
                        <a:latin typeface="Cambria Math"/>
                      </a:rPr>
                      <m:t>127 </m:t>
                    </m:r>
                    <m:r>
                      <a:rPr lang="ru-RU" i="1" dirty="0">
                        <a:latin typeface="Cambria Math"/>
                      </a:rPr>
                      <m:t>000 – 45 000 = 82 000 </m:t>
                    </m:r>
                  </m:oMath>
                </a14:m>
                <a:r>
                  <a:rPr lang="ru-RU" dirty="0">
                    <a:latin typeface="Arial Narrow" panose="020B0606020202030204" pitchFamily="34" charset="0"/>
                  </a:rPr>
                  <a:t>рублей.</a:t>
                </a:r>
              </a:p>
              <a:p>
                <a:pPr marL="900113" indent="1588"/>
                <a:r>
                  <a:rPr lang="ru-RU" dirty="0">
                    <a:latin typeface="Arial Narrow" panose="020B0606020202030204" pitchFamily="34" charset="0"/>
                  </a:rPr>
                  <a:t>Через сколько месяцев будет достигнута эта сумма </a:t>
                </a:r>
                <a14:m>
                  <m:oMath xmlns:m="http://schemas.openxmlformats.org/officeDocument/2006/math">
                    <m:r>
                      <a:rPr lang="ru-RU" i="1" dirty="0" smtClean="0">
                        <a:latin typeface="Cambria Math"/>
                      </a:rPr>
                      <m:t>82 000 / 35 000 = 2</m:t>
                    </m:r>
                    <m:r>
                      <a:rPr lang="ru-RU" i="1" dirty="0">
                        <a:latin typeface="Cambria Math"/>
                      </a:rPr>
                      <m:t>,</m:t>
                    </m:r>
                    <m:r>
                      <a:rPr lang="ru-RU" i="1" dirty="0" smtClean="0">
                        <a:latin typeface="Cambria Math"/>
                      </a:rPr>
                      <m:t>3</m:t>
                    </m:r>
                  </m:oMath>
                </a14:m>
                <a:r>
                  <a:rPr lang="ru-RU" dirty="0">
                    <a:latin typeface="Arial Narrow" panose="020B0606020202030204" pitchFamily="34" charset="0"/>
                  </a:rPr>
                  <a:t>. Округляя вверх получаем 3 мес. С учетом условия задачи только к концу марта у семьи будет требуемая сумма средств. Соответственно в апреле возможно приобретение мебели</a:t>
                </a:r>
                <a:r>
                  <a:rPr lang="ru-RU" dirty="0" smtClean="0">
                    <a:latin typeface="Arial Narrow" panose="020B0606020202030204" pitchFamily="34" charset="0"/>
                  </a:rPr>
                  <a:t>.</a:t>
                </a:r>
              </a:p>
              <a:p>
                <a:pPr marL="900113" indent="1588"/>
                <a:endParaRPr lang="ru-RU" dirty="0">
                  <a:latin typeface="Arial Narrow" panose="020B0606020202030204" pitchFamily="34" charset="0"/>
                </a:endParaRPr>
              </a:p>
              <a:p>
                <a:pPr marL="900113" indent="-900113"/>
                <a:r>
                  <a:rPr lang="ru-RU" b="1" dirty="0">
                    <a:latin typeface="Arial Narrow" panose="020B0606020202030204" pitchFamily="34" charset="0"/>
                  </a:rPr>
                  <a:t>Ответ</a:t>
                </a:r>
                <a:r>
                  <a:rPr lang="ru-RU" dirty="0">
                    <a:latin typeface="Arial Narrow" panose="020B0606020202030204" pitchFamily="34" charset="0"/>
                  </a:rPr>
                  <a:t>: Апрель.</a:t>
                </a: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179512" y="3501008"/>
                <a:ext cx="8856984" cy="2929905"/>
              </a:xfrm>
              <a:prstGeom prst="rect">
                <a:avLst/>
              </a:prstGeom>
              <a:blipFill rotWithShape="1">
                <a:blip r:embed="rId3"/>
                <a:stretch>
                  <a:fillRect l="-551" t="-832" r="-1032" b="-2495"/>
                </a:stretch>
              </a:blipFill>
            </p:spPr>
            <p:txBody>
              <a:bodyPr/>
              <a:lstStyle/>
              <a:p>
                <a:r>
                  <a:rPr lang="ru-RU">
                    <a:noFill/>
                  </a:rPr>
                  <a:t> </a:t>
                </a:r>
              </a:p>
            </p:txBody>
          </p:sp>
        </mc:Fallback>
      </mc:AlternateContent>
    </p:spTree>
    <p:extLst>
      <p:ext uri="{BB962C8B-B14F-4D97-AF65-F5344CB8AC3E}">
        <p14:creationId xmlns:p14="http://schemas.microsoft.com/office/powerpoint/2010/main" val="18015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400" dirty="0" smtClean="0"/>
              <a:t>КАРМАННЫЕ РАСХОДЫ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652607"/>
            <a:ext cx="8856984" cy="1477328"/>
          </a:xfrm>
          <a:prstGeom prst="rect">
            <a:avLst/>
          </a:prstGeom>
          <a:solidFill>
            <a:schemeClr val="bg1">
              <a:lumMod val="95000"/>
            </a:schemeClr>
          </a:solidFill>
        </p:spPr>
        <p:txBody>
          <a:bodyPr wrap="square">
            <a:spAutoFit/>
          </a:bodyPr>
          <a:lstStyle/>
          <a:p>
            <a:pPr marL="1258888" indent="-1258888"/>
            <a:r>
              <a:rPr lang="ru-RU" b="1" dirty="0" smtClean="0">
                <a:latin typeface="Arial Narrow" panose="020B0606020202030204" pitchFamily="34" charset="0"/>
                <a:ea typeface="Times New Roman" panose="02020603050405020304" pitchFamily="18" charset="0"/>
                <a:cs typeface="Times New Roman" panose="02020603050405020304" pitchFamily="18" charset="0"/>
              </a:rPr>
              <a:t>Вариант 1. </a:t>
            </a:r>
            <a:r>
              <a:rPr lang="ru-RU" b="1" dirty="0">
                <a:latin typeface="Arial Narrow" panose="020B0606020202030204" pitchFamily="34" charset="0"/>
                <a:ea typeface="Times New Roman" panose="02020603050405020304" pitchFamily="18" charset="0"/>
                <a:cs typeface="Times New Roman" panose="02020603050405020304" pitchFamily="18" charset="0"/>
              </a:rPr>
              <a:t>	</a:t>
            </a:r>
            <a:r>
              <a:rPr lang="ru-RU" dirty="0">
                <a:latin typeface="Arial Narrow" panose="020B0606020202030204" pitchFamily="34" charset="0"/>
              </a:rPr>
              <a:t>Мама дает Леше 1500 руб. в неделю. 20% денег Леша тратит на проезд в транспорте, остальное – на карманные расходы. Стоимость проезда в транспорте выросла на 30%. Сколько денег мама должна добавить </a:t>
            </a:r>
            <a:r>
              <a:rPr lang="ru-RU" dirty="0" smtClean="0">
                <a:latin typeface="Arial Narrow" panose="020B0606020202030204" pitchFamily="34" charset="0"/>
              </a:rPr>
              <a:t>Леше, </a:t>
            </a:r>
            <a:r>
              <a:rPr lang="ru-RU" dirty="0">
                <a:latin typeface="Arial Narrow" panose="020B0606020202030204" pitchFamily="34" charset="0"/>
              </a:rPr>
              <a:t>чтобы он мог столько же тратить на карманные расходы, сколько до повышения цен на транспорт? </a:t>
            </a:r>
          </a:p>
        </p:txBody>
      </p:sp>
      <p:sp>
        <p:nvSpPr>
          <p:cNvPr id="3" name="Прямоугольник 2"/>
          <p:cNvSpPr/>
          <p:nvPr/>
        </p:nvSpPr>
        <p:spPr>
          <a:xfrm>
            <a:off x="179512" y="3651989"/>
            <a:ext cx="8856984" cy="1754326"/>
          </a:xfrm>
          <a:prstGeom prst="rect">
            <a:avLst/>
          </a:prstGeom>
          <a:solidFill>
            <a:schemeClr val="bg1">
              <a:lumMod val="95000"/>
            </a:schemeClr>
          </a:solidFill>
        </p:spPr>
        <p:txBody>
          <a:bodyPr wrap="square">
            <a:spAutoFit/>
          </a:bodyPr>
          <a:lstStyle/>
          <a:p>
            <a:pPr marL="1255713" indent="-1255713"/>
            <a:r>
              <a:rPr lang="ru-RU" b="1" dirty="0" smtClean="0">
                <a:latin typeface="Arial Narrow" panose="020B0606020202030204" pitchFamily="34" charset="0"/>
                <a:ea typeface="Calibri" panose="020F0502020204030204" pitchFamily="34" charset="0"/>
                <a:cs typeface="Arial" panose="020B0604020202020204" pitchFamily="34" charset="0"/>
              </a:rPr>
              <a:t>Вариант 2.	</a:t>
            </a:r>
            <a:r>
              <a:rPr lang="ru-RU" dirty="0" smtClean="0">
                <a:latin typeface="Arial Narrow" panose="020B0606020202030204" pitchFamily="34" charset="0"/>
              </a:rPr>
              <a:t>Мама </a:t>
            </a:r>
            <a:r>
              <a:rPr lang="ru-RU" dirty="0">
                <a:latin typeface="Arial Narrow" panose="020B0606020202030204" pitchFamily="34" charset="0"/>
              </a:rPr>
              <a:t>дает Леше 5 000 руб. в месяц. 20% денег Леша тратит на проезд в </a:t>
            </a:r>
            <a:r>
              <a:rPr lang="ru-RU" dirty="0" smtClean="0">
                <a:latin typeface="Arial Narrow" panose="020B0606020202030204" pitchFamily="34" charset="0"/>
              </a:rPr>
              <a:t>транспорте. </a:t>
            </a:r>
            <a:r>
              <a:rPr lang="ru-RU" dirty="0">
                <a:latin typeface="Arial Narrow" panose="020B0606020202030204" pitchFamily="34" charset="0"/>
              </a:rPr>
              <a:t>Четыре раза в месяц он ходит в кино (билет стоит 250 рублей), все остальное Леша тратит на еду, развлечения, подарки, канцтовары. Стоимость проезда в транспорте выросла на 10%, билеты в кино подорожали на 20%, прочие расходы не изменились. Сколько раз в месяц сможет Леша пойти в кино, если мама дает ему прежнюю сумму денег</a:t>
            </a:r>
            <a:r>
              <a:rPr lang="ru-RU" dirty="0" smtClean="0">
                <a:latin typeface="Arial Narrow" panose="020B0606020202030204" pitchFamily="34" charset="0"/>
              </a:rPr>
              <a:t>?</a:t>
            </a:r>
            <a:endParaRPr lang="ru-RU" dirty="0">
              <a:latin typeface="Arial Narrow" panose="020B0606020202030204" pitchFamily="34" charset="0"/>
            </a:endParaRPr>
          </a:p>
        </p:txBody>
      </p:sp>
    </p:spTree>
    <p:extLst>
      <p:ext uri="{BB962C8B-B14F-4D97-AF65-F5344CB8AC3E}">
        <p14:creationId xmlns:p14="http://schemas.microsoft.com/office/powerpoint/2010/main" val="1363846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r>
              <a:rPr lang="ru-RU" sz="2400" dirty="0" smtClean="0">
                <a:solidFill>
                  <a:schemeClr val="bg1"/>
                </a:solidFill>
                <a:latin typeface="Calibri Light" panose="020F0302020204030204" pitchFamily="34" charset="0"/>
              </a:rPr>
              <a:t>ТЕМА</a:t>
            </a: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2286000" y="2967335"/>
            <a:ext cx="5598368" cy="523220"/>
          </a:xfrm>
          <a:prstGeom prst="rect">
            <a:avLst/>
          </a:prstGeom>
        </p:spPr>
        <p:txBody>
          <a:bodyPr wrap="square">
            <a:spAutoFit/>
          </a:bodyPr>
          <a:lstStyle/>
          <a:p>
            <a:r>
              <a:rPr lang="ru-RU" sz="2800" b="1" dirty="0" smtClean="0">
                <a:solidFill>
                  <a:srgbClr val="4DA754"/>
                </a:solidFill>
                <a:latin typeface="Arial Narrow" panose="020B0606020202030204" pitchFamily="34" charset="0"/>
              </a:rPr>
              <a:t>Сбережения и инвестиции</a:t>
            </a:r>
            <a:endParaRPr lang="ru-RU" sz="2800" dirty="0">
              <a:latin typeface="Arial Narrow" panose="020B0606020202030204" pitchFamily="34" charset="0"/>
            </a:endParaRPr>
          </a:p>
        </p:txBody>
      </p:sp>
    </p:spTree>
    <p:extLst>
      <p:ext uri="{BB962C8B-B14F-4D97-AF65-F5344CB8AC3E}">
        <p14:creationId xmlns:p14="http://schemas.microsoft.com/office/powerpoint/2010/main" val="23912057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r>
              <a:rPr lang="ru-RU" sz="2500" dirty="0">
                <a:latin typeface="Calibri Light" panose="020F0302020204030204" pitchFamily="34" charset="0"/>
              </a:rPr>
              <a:t>ЖДАТЬ ИЛИ ПОГАШАТЬ?</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340768"/>
            <a:ext cx="8712968" cy="3447098"/>
          </a:xfrm>
          <a:prstGeom prst="rect">
            <a:avLst/>
          </a:prstGeom>
          <a:solidFill>
            <a:schemeClr val="bg1">
              <a:lumMod val="95000"/>
            </a:schemeClr>
          </a:solidFill>
        </p:spPr>
        <p:txBody>
          <a:bodyPr wrap="square">
            <a:spAutoFit/>
          </a:bodyPr>
          <a:lstStyle/>
          <a:p>
            <a:pPr marL="900113" indent="-900113">
              <a:spcAft>
                <a:spcPts val="600"/>
              </a:spcAft>
            </a:pPr>
            <a:r>
              <a:rPr lang="ru-RU" b="1" dirty="0">
                <a:latin typeface="Arial Narrow" panose="020B0606020202030204" pitchFamily="34" charset="0"/>
                <a:ea typeface="Times New Roman" panose="02020603050405020304" pitchFamily="18" charset="0"/>
                <a:cs typeface="Times New Roman" panose="02020603050405020304" pitchFamily="18" charset="0"/>
              </a:rPr>
              <a:t>Условие. 	</a:t>
            </a:r>
            <a:r>
              <a:rPr lang="ru-RU" dirty="0">
                <a:latin typeface="Arial Narrow" panose="020B0606020202030204" pitchFamily="34" charset="0"/>
              </a:rPr>
              <a:t>Виктор положил на депозит в банк 1 января 500 000 рублей под 11,5% годовых на один год. Выплата процентов происходит в конце срока вместе с возвратом депозита. При досрочном возврате депозита проценты не начисляются. Через год Виктор хотел купить автомобиль стоимостью 690 000 рублей (получив депозит с процентами и добавив недостающую для покупки сумму).</a:t>
            </a:r>
          </a:p>
          <a:p>
            <a:pPr marL="900113">
              <a:spcAft>
                <a:spcPts val="600"/>
              </a:spcAft>
            </a:pPr>
            <a:r>
              <a:rPr lang="ru-RU" dirty="0" smtClean="0">
                <a:latin typeface="Arial Narrow" panose="020B0606020202030204" pitchFamily="34" charset="0"/>
              </a:rPr>
              <a:t>25 </a:t>
            </a:r>
            <a:r>
              <a:rPr lang="ru-RU" dirty="0">
                <a:latin typeface="Arial Narrow" panose="020B0606020202030204" pitchFamily="34" charset="0"/>
              </a:rPr>
              <a:t>декабря автопроизводитель объявил о повышении цен на модель автомобиля, которую выбрал </a:t>
            </a:r>
            <a:r>
              <a:rPr lang="ru-RU" dirty="0" smtClean="0">
                <a:latin typeface="Arial Narrow" panose="020B0606020202030204" pitchFamily="34" charset="0"/>
              </a:rPr>
              <a:t>Виктор, </a:t>
            </a:r>
            <a:r>
              <a:rPr lang="ru-RU" dirty="0">
                <a:latin typeface="Arial Narrow" panose="020B0606020202030204" pitchFamily="34" charset="0"/>
              </a:rPr>
              <a:t>с 1 января следующего года на 8%.</a:t>
            </a:r>
          </a:p>
          <a:p>
            <a:pPr marL="900113">
              <a:spcAft>
                <a:spcPts val="600"/>
              </a:spcAft>
            </a:pPr>
            <a:r>
              <a:rPr lang="ru-RU" dirty="0">
                <a:latin typeface="Arial Narrow" panose="020B0606020202030204" pitchFamily="34" charset="0"/>
              </a:rPr>
              <a:t>Если Виктор может добавить при покупке не более 200 000 </a:t>
            </a:r>
            <a:r>
              <a:rPr lang="ru-RU" dirty="0" smtClean="0">
                <a:latin typeface="Arial Narrow" panose="020B0606020202030204" pitchFamily="34" charset="0"/>
              </a:rPr>
              <a:t>рублей, </a:t>
            </a:r>
            <a:r>
              <a:rPr lang="ru-RU" dirty="0">
                <a:latin typeface="Arial Narrow" panose="020B0606020202030204" pitchFamily="34" charset="0"/>
              </a:rPr>
              <a:t>какой вариант покупки автомобиля ему выгоднее: </a:t>
            </a:r>
          </a:p>
          <a:p>
            <a:pPr marL="900113" lvl="0">
              <a:spcAft>
                <a:spcPts val="600"/>
              </a:spcAft>
            </a:pPr>
            <a:r>
              <a:rPr lang="ru-RU" dirty="0">
                <a:latin typeface="Arial Narrow" panose="020B0606020202030204" pitchFamily="34" charset="0"/>
              </a:rPr>
              <a:t>- Досрочно забрать депозит </a:t>
            </a:r>
          </a:p>
          <a:p>
            <a:pPr marL="900113">
              <a:spcAft>
                <a:spcPts val="600"/>
              </a:spcAft>
            </a:pPr>
            <a:r>
              <a:rPr lang="ru-RU" dirty="0">
                <a:latin typeface="Arial Narrow" panose="020B0606020202030204" pitchFamily="34" charset="0"/>
              </a:rPr>
              <a:t>- Дождаться его погашения?</a:t>
            </a:r>
          </a:p>
        </p:txBody>
      </p:sp>
    </p:spTree>
    <p:extLst>
      <p:ext uri="{BB962C8B-B14F-4D97-AF65-F5344CB8AC3E}">
        <p14:creationId xmlns:p14="http://schemas.microsoft.com/office/powerpoint/2010/main" val="28095579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r>
              <a:rPr lang="ru-RU" sz="2500" dirty="0">
                <a:latin typeface="Calibri Light" panose="020F0302020204030204" pitchFamily="34" charset="0"/>
              </a:rPr>
              <a:t>ЖДАТЬ ИЛИ ПОГАШАТЬ</a:t>
            </a:r>
            <a:r>
              <a:rPr lang="ru-RU" sz="2500" dirty="0" smtClean="0">
                <a:latin typeface="Calibri Light" panose="020F0302020204030204" pitchFamily="34" charset="0"/>
              </a:rPr>
              <a:t>? РЕШЕНИЕ</a:t>
            </a:r>
            <a:endParaRPr lang="ru-RU" sz="2500" dirty="0">
              <a:solidFill>
                <a:schemeClr val="bg1"/>
              </a:solidFill>
              <a:latin typeface="Calibri Light" panose="020F030202020403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179512" y="980728"/>
                <a:ext cx="8712968" cy="5463034"/>
              </a:xfrm>
              <a:prstGeom prst="rect">
                <a:avLst/>
              </a:prstGeom>
              <a:solidFill>
                <a:schemeClr val="bg1">
                  <a:lumMod val="95000"/>
                </a:schemeClr>
              </a:solidFill>
            </p:spPr>
            <p:txBody>
              <a:bodyPr wrap="square">
                <a:spAutoFit/>
              </a:bodyPr>
              <a:lstStyle/>
              <a:p>
                <a:pPr marL="900113" indent="-900113">
                  <a:spcAft>
                    <a:spcPts val="600"/>
                  </a:spcAft>
                </a:pPr>
                <a:r>
                  <a:rPr lang="ru-RU" b="1" dirty="0">
                    <a:latin typeface="Arial Narrow" panose="020B0606020202030204" pitchFamily="34" charset="0"/>
                  </a:rPr>
                  <a:t>Решение. </a:t>
                </a:r>
                <a:r>
                  <a:rPr lang="ru-RU" dirty="0" smtClean="0">
                    <a:latin typeface="Arial Narrow" panose="020B0606020202030204" pitchFamily="34" charset="0"/>
                  </a:rPr>
                  <a:t>Вариант</a:t>
                </a:r>
                <a:r>
                  <a:rPr lang="ru-RU" dirty="0">
                    <a:latin typeface="Arial Narrow" panose="020B0606020202030204" pitchFamily="34" charset="0"/>
                  </a:rPr>
                  <a:t>, при котором Виктор покупает автомобиль до повышения цен за свои деньги (до 1 января следующего года), а потом ждет погашения депозита (после 1 января) не рассматривается, поскольку Виктору нужно добавить для покупки автомобиля полную сумму (690 000 рублей), тогда как по условиям задачи Виктор не может добавить больше 200 000 рублей.</a:t>
                </a:r>
              </a:p>
              <a:p>
                <a:pPr lvl="2">
                  <a:spcAft>
                    <a:spcPts val="600"/>
                  </a:spcAft>
                </a:pPr>
                <a:r>
                  <a:rPr lang="ru-RU" dirty="0">
                    <a:latin typeface="Arial Narrow" panose="020B0606020202030204" pitchFamily="34" charset="0"/>
                  </a:rPr>
                  <a:t>При покупке автомобиля до 01 января следующего года его цена – 690 000 рублей, если Виктор хочет купить автомобиль до этого срока он должен досрочно получить депозит без процентов – 500 000 рублей и добавить 190 000 рублей (690 000 – 500 000)</a:t>
                </a:r>
              </a:p>
              <a:p>
                <a:pPr lvl="2">
                  <a:spcAft>
                    <a:spcPts val="600"/>
                  </a:spcAft>
                </a:pPr>
                <a:r>
                  <a:rPr lang="ru-RU" dirty="0">
                    <a:latin typeface="Arial Narrow" panose="020B0606020202030204" pitchFamily="34" charset="0"/>
                  </a:rPr>
                  <a:t>Если Виктор дождется 01 января следующего года, то получит от банка сумму 500 000 рублей (сумму депозита) + 57 500 (проценты по депозиту), а всего 557 500 рублей.</a:t>
                </a:r>
              </a:p>
              <a:p>
                <a:pPr lvl="2">
                  <a:spcAft>
                    <a:spcPts val="600"/>
                  </a:spcAft>
                </a:pPr>
                <a:r>
                  <a:rPr lang="ru-RU" dirty="0">
                    <a:latin typeface="Arial Narrow" panose="020B0606020202030204" pitchFamily="34" charset="0"/>
                  </a:rPr>
                  <a:t>При этом стоимость автомобиля возрастет на 8% и составит 690 000 </a:t>
                </a:r>
                <a14:m>
                  <m:oMath xmlns:m="http://schemas.openxmlformats.org/officeDocument/2006/math">
                    <m:r>
                      <a:rPr lang="ru-RU" i="1">
                        <a:latin typeface="Cambria Math" panose="02040503050406030204" pitchFamily="18" charset="0"/>
                        <a:ea typeface="Calibri" panose="020F0502020204030204" pitchFamily="34" charset="0"/>
                        <a:cs typeface="Arial" panose="020B0604020202020204" pitchFamily="34" charset="0"/>
                      </a:rPr>
                      <m:t>∗ </m:t>
                    </m:r>
                  </m:oMath>
                </a14:m>
                <a:r>
                  <a:rPr lang="ru-RU" dirty="0">
                    <a:latin typeface="Arial Narrow" panose="020B0606020202030204" pitchFamily="34" charset="0"/>
                  </a:rPr>
                  <a:t>108% = 745 200 рублей</a:t>
                </a:r>
              </a:p>
              <a:p>
                <a:pPr lvl="2">
                  <a:spcAft>
                    <a:spcPts val="600"/>
                  </a:spcAft>
                </a:pPr>
                <a:r>
                  <a:rPr lang="ru-RU" dirty="0">
                    <a:latin typeface="Arial Narrow" panose="020B0606020202030204" pitchFamily="34" charset="0"/>
                  </a:rPr>
                  <a:t>Для покупки автомобиля Виктору нужно будет добавить 745 200 – 557 500 = 187 700 рублей, что меньше, чем 1 случае. Следовательно, Виктору выгоднее дождаться погашения депозита и приобрести автомобиль.</a:t>
                </a:r>
              </a:p>
              <a:p>
                <a:pPr>
                  <a:spcAft>
                    <a:spcPts val="600"/>
                  </a:spcAft>
                </a:pPr>
                <a:r>
                  <a:rPr lang="ru-RU" b="1" dirty="0">
                    <a:latin typeface="Arial Narrow" panose="020B0606020202030204" pitchFamily="34" charset="0"/>
                  </a:rPr>
                  <a:t>Ответ: </a:t>
                </a:r>
                <a:r>
                  <a:rPr lang="ru-RU" dirty="0">
                    <a:latin typeface="Arial Narrow" panose="020B0606020202030204" pitchFamily="34" charset="0"/>
                  </a:rPr>
                  <a:t>2 вариант.</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79512" y="980728"/>
                <a:ext cx="8712968" cy="5463034"/>
              </a:xfrm>
              <a:prstGeom prst="rect">
                <a:avLst/>
              </a:prstGeom>
              <a:blipFill rotWithShape="0">
                <a:blip r:embed="rId3"/>
                <a:stretch>
                  <a:fillRect l="-559" t="-558" r="-559" b="-893"/>
                </a:stretch>
              </a:blipFill>
            </p:spPr>
            <p:txBody>
              <a:bodyPr/>
              <a:lstStyle/>
              <a:p>
                <a:r>
                  <a:rPr lang="ru-RU">
                    <a:noFill/>
                  </a:rPr>
                  <a:t> </a:t>
                </a:r>
              </a:p>
            </p:txBody>
          </p:sp>
        </mc:Fallback>
      </mc:AlternateContent>
    </p:spTree>
    <p:extLst>
      <p:ext uri="{BB962C8B-B14F-4D97-AF65-F5344CB8AC3E}">
        <p14:creationId xmlns:p14="http://schemas.microsoft.com/office/powerpoint/2010/main" val="181996897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pPr algn="r"/>
            <a:r>
              <a:rPr lang="ru-RU" sz="2500" dirty="0">
                <a:latin typeface="Calibri Light" panose="020F0302020204030204" pitchFamily="34" charset="0"/>
              </a:rPr>
              <a:t>ВАРИАНТЫ РАЗМЕЩЕНИЯ СРЕДСТВ</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052736"/>
            <a:ext cx="8712968" cy="1477328"/>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Банк Б предлагает Виктору положить 500 000 рублей на депозит под 11</a:t>
            </a:r>
            <a:r>
              <a:rPr lang="en-US" dirty="0">
                <a:latin typeface="Arial Narrow" panose="020B0606020202030204" pitchFamily="34" charset="0"/>
              </a:rPr>
              <a:t>,</a:t>
            </a:r>
            <a:r>
              <a:rPr lang="ru-RU" dirty="0">
                <a:latin typeface="Arial Narrow" panose="020B0606020202030204" pitchFamily="34" charset="0"/>
              </a:rPr>
              <a:t>5% годовых на один год. Выплата процентов происходит ежемесячно, начисленные проценты могут быть присоединены к сумме депозита (капитализированы).</a:t>
            </a:r>
          </a:p>
          <a:p>
            <a:pPr marL="900113"/>
            <a:r>
              <a:rPr lang="ru-RU" dirty="0">
                <a:latin typeface="Arial Narrow" panose="020B0606020202030204" pitchFamily="34" charset="0"/>
              </a:rPr>
              <a:t>Сколько заработает Виктор на процентах по депозиту, если банк будет капитализировать начисленные проценты?</a:t>
            </a:r>
          </a:p>
        </p:txBody>
      </p:sp>
      <mc:AlternateContent xmlns:mc="http://schemas.openxmlformats.org/markup-compatibility/2006" xmlns:a14="http://schemas.microsoft.com/office/drawing/2010/main">
        <mc:Choice Requires="a14">
          <p:sp>
            <p:nvSpPr>
              <p:cNvPr id="6" name="Прямоугольник 5"/>
              <p:cNvSpPr/>
              <p:nvPr/>
            </p:nvSpPr>
            <p:spPr>
              <a:xfrm>
                <a:off x="179512" y="2924944"/>
                <a:ext cx="8712968" cy="3276025"/>
              </a:xfrm>
              <a:prstGeom prst="rect">
                <a:avLst/>
              </a:prstGeom>
              <a:solidFill>
                <a:schemeClr val="bg1">
                  <a:lumMod val="95000"/>
                </a:schemeClr>
              </a:solidFill>
            </p:spPr>
            <p:txBody>
              <a:bodyPr wrap="square">
                <a:spAutoFit/>
              </a:bodyPr>
              <a:lstStyle/>
              <a:p>
                <a:r>
                  <a:rPr lang="ru-RU" b="1" dirty="0">
                    <a:latin typeface="Arial Narrow" panose="020B0606020202030204" pitchFamily="34" charset="0"/>
                  </a:rPr>
                  <a:t>Решение. </a:t>
                </a:r>
                <a:endParaRPr lang="ru-RU" dirty="0">
                  <a:latin typeface="Arial Narrow" panose="020B0606020202030204" pitchFamily="34" charset="0"/>
                </a:endParaRPr>
              </a:p>
              <a:p>
                <a:pPr marL="900113"/>
                <a:r>
                  <a:rPr lang="ru-RU" dirty="0" smtClean="0">
                    <a:latin typeface="Arial Narrow" panose="020B0606020202030204" pitchFamily="34" charset="0"/>
                  </a:rPr>
                  <a:t>Проценты </a:t>
                </a:r>
                <a:r>
                  <a:rPr lang="ru-RU" dirty="0">
                    <a:latin typeface="Arial Narrow" panose="020B0606020202030204" pitchFamily="34" charset="0"/>
                  </a:rPr>
                  <a:t>по депозиту с капитализацией (сложные проценты) можно вычислить по формуле геометрической прогрессии:</a:t>
                </a:r>
              </a:p>
              <a:p>
                <a:pPr marL="900113"/>
                <a14:m>
                  <m:oMath xmlns:m="http://schemas.openxmlformats.org/officeDocument/2006/math">
                    <m:sSub>
                      <m:sSubPr>
                        <m:ctrlPr>
                          <a:rPr lang="ru-RU" i="1">
                            <a:latin typeface="Cambria Math"/>
                          </a:rPr>
                        </m:ctrlPr>
                      </m:sSubPr>
                      <m:e>
                        <m:r>
                          <a:rPr lang="ru-RU" i="1">
                            <a:latin typeface="Cambria Math" panose="02040503050406030204" pitchFamily="18" charset="0"/>
                          </a:rPr>
                          <m:t>𝑆</m:t>
                        </m:r>
                      </m:e>
                      <m:sub>
                        <m:r>
                          <a:rPr lang="ru-RU" i="1">
                            <a:latin typeface="Cambria Math" panose="02040503050406030204" pitchFamily="18" charset="0"/>
                          </a:rPr>
                          <m:t>𝑖</m:t>
                        </m:r>
                      </m:sub>
                    </m:sSub>
                    <m:r>
                      <a:rPr lang="ru-RU" i="1">
                        <a:latin typeface="Cambria Math" panose="02040503050406030204" pitchFamily="18" charset="0"/>
                      </a:rPr>
                      <m:t>=</m:t>
                    </m:r>
                    <m:r>
                      <a:rPr lang="ru-RU" i="1">
                        <a:latin typeface="Cambria Math" panose="02040503050406030204" pitchFamily="18" charset="0"/>
                      </a:rPr>
                      <m:t>𝑎</m:t>
                    </m:r>
                    <m:r>
                      <a:rPr lang="ru-RU" i="1">
                        <a:latin typeface="Cambria Math" panose="02040503050406030204" pitchFamily="18" charset="0"/>
                      </a:rPr>
                      <m:t>∗</m:t>
                    </m:r>
                    <m:d>
                      <m:dPr>
                        <m:ctrlPr>
                          <a:rPr lang="ru-RU" i="1">
                            <a:latin typeface="Cambria Math"/>
                          </a:rPr>
                        </m:ctrlPr>
                      </m:dPr>
                      <m:e>
                        <m:sSup>
                          <m:sSupPr>
                            <m:ctrlPr>
                              <a:rPr lang="ru-RU" i="1">
                                <a:latin typeface="Cambria Math"/>
                              </a:rPr>
                            </m:ctrlPr>
                          </m:sSupPr>
                          <m:e>
                            <m:d>
                              <m:dPr>
                                <m:ctrlPr>
                                  <a:rPr lang="ru-RU" i="1">
                                    <a:latin typeface="Cambria Math"/>
                                  </a:rPr>
                                </m:ctrlPr>
                              </m:dPr>
                              <m:e>
                                <m:r>
                                  <a:rPr lang="ru-RU" i="1">
                                    <a:latin typeface="Cambria Math" panose="02040503050406030204" pitchFamily="18" charset="0"/>
                                  </a:rPr>
                                  <m:t>1+</m:t>
                                </m:r>
                                <m:f>
                                  <m:fPr>
                                    <m:ctrlPr>
                                      <a:rPr lang="ru-RU" i="1">
                                        <a:latin typeface="Cambria Math"/>
                                      </a:rPr>
                                    </m:ctrlPr>
                                  </m:fPr>
                                  <m:num>
                                    <m:r>
                                      <a:rPr lang="ru-RU" i="1">
                                        <a:latin typeface="Cambria Math" panose="02040503050406030204" pitchFamily="18" charset="0"/>
                                      </a:rPr>
                                      <m:t>𝑝</m:t>
                                    </m:r>
                                  </m:num>
                                  <m:den>
                                    <m:r>
                                      <a:rPr lang="en-US" i="1">
                                        <a:latin typeface="Cambria Math" panose="02040503050406030204" pitchFamily="18" charset="0"/>
                                      </a:rPr>
                                      <m:t>𝑖</m:t>
                                    </m:r>
                                  </m:den>
                                </m:f>
                              </m:e>
                            </m:d>
                          </m:e>
                          <m:sup>
                            <m:r>
                              <a:rPr lang="ru-RU" i="1">
                                <a:latin typeface="Cambria Math" panose="02040503050406030204" pitchFamily="18" charset="0"/>
                              </a:rPr>
                              <m:t>𝑖</m:t>
                            </m:r>
                          </m:sup>
                        </m:sSup>
                        <m:r>
                          <a:rPr lang="ru-RU" i="1">
                            <a:latin typeface="Cambria Math" panose="02040503050406030204" pitchFamily="18" charset="0"/>
                          </a:rPr>
                          <m:t>−1</m:t>
                        </m:r>
                      </m:e>
                    </m:d>
                  </m:oMath>
                </a14:m>
                <a:r>
                  <a:rPr lang="ru-RU" dirty="0">
                    <a:latin typeface="Arial Narrow" panose="020B0606020202030204" pitchFamily="34" charset="0"/>
                  </a:rPr>
                  <a:t>, </a:t>
                </a:r>
              </a:p>
              <a:p>
                <a:pPr marL="900113"/>
                <a:r>
                  <a:rPr lang="ru-RU" dirty="0">
                    <a:latin typeface="Arial Narrow" panose="020B0606020202030204" pitchFamily="34" charset="0"/>
                  </a:rPr>
                  <a:t>Где </a:t>
                </a:r>
                <a14:m>
                  <m:oMath xmlns:m="http://schemas.openxmlformats.org/officeDocument/2006/math">
                    <m:sSub>
                      <m:sSubPr>
                        <m:ctrlPr>
                          <a:rPr lang="ru-RU" i="1">
                            <a:latin typeface="Cambria Math"/>
                          </a:rPr>
                        </m:ctrlPr>
                      </m:sSubPr>
                      <m:e>
                        <m:r>
                          <a:rPr lang="ru-RU" i="1">
                            <a:latin typeface="Cambria Math" panose="02040503050406030204" pitchFamily="18" charset="0"/>
                          </a:rPr>
                          <m:t>𝑆</m:t>
                        </m:r>
                      </m:e>
                      <m:sub>
                        <m:r>
                          <a:rPr lang="ru-RU" i="1">
                            <a:latin typeface="Cambria Math" panose="02040503050406030204" pitchFamily="18" charset="0"/>
                          </a:rPr>
                          <m:t>𝑖</m:t>
                        </m:r>
                      </m:sub>
                    </m:sSub>
                  </m:oMath>
                </a14:m>
                <a:r>
                  <a:rPr lang="ru-RU" dirty="0">
                    <a:latin typeface="Arial Narrow" panose="020B0606020202030204" pitchFamily="34" charset="0"/>
                  </a:rPr>
                  <a:t> – сумма начисленных процентов,</a:t>
                </a:r>
                <a14:m>
                  <m:oMath xmlns:m="http://schemas.openxmlformats.org/officeDocument/2006/math">
                    <m:r>
                      <a:rPr lang="ru-RU" i="1">
                        <a:latin typeface="Cambria Math" panose="02040503050406030204" pitchFamily="18" charset="0"/>
                      </a:rPr>
                      <m:t> </m:t>
                    </m:r>
                    <m:r>
                      <a:rPr lang="ru-RU" i="1">
                        <a:latin typeface="Cambria Math" panose="02040503050406030204" pitchFamily="18" charset="0"/>
                      </a:rPr>
                      <m:t>𝑎</m:t>
                    </m:r>
                  </m:oMath>
                </a14:m>
                <a:r>
                  <a:rPr lang="ru-RU" dirty="0">
                    <a:latin typeface="Arial Narrow" panose="020B0606020202030204" pitchFamily="34" charset="0"/>
                  </a:rPr>
                  <a:t> – сумма депозита, </a:t>
                </a:r>
                <a14:m>
                  <m:oMath xmlns:m="http://schemas.openxmlformats.org/officeDocument/2006/math">
                    <m:r>
                      <a:rPr lang="ru-RU" i="1">
                        <a:latin typeface="Cambria Math" panose="02040503050406030204" pitchFamily="18" charset="0"/>
                      </a:rPr>
                      <m:t>𝑖</m:t>
                    </m:r>
                  </m:oMath>
                </a14:m>
                <a:r>
                  <a:rPr lang="ru-RU" dirty="0">
                    <a:latin typeface="Arial Narrow" panose="020B0606020202030204" pitchFamily="34" charset="0"/>
                  </a:rPr>
                  <a:t> – количество периодов, </a:t>
                </a:r>
                <a14:m>
                  <m:oMath xmlns:m="http://schemas.openxmlformats.org/officeDocument/2006/math">
                    <m:r>
                      <a:rPr lang="ru-RU" i="1">
                        <a:latin typeface="Cambria Math" panose="02040503050406030204" pitchFamily="18" charset="0"/>
                      </a:rPr>
                      <m:t>𝑝</m:t>
                    </m:r>
                  </m:oMath>
                </a14:m>
                <a:r>
                  <a:rPr lang="ru-RU" dirty="0">
                    <a:latin typeface="Arial Narrow" panose="020B0606020202030204" pitchFamily="34" charset="0"/>
                  </a:rPr>
                  <a:t> – годовая ставка процента.</a:t>
                </a:r>
              </a:p>
              <a:p>
                <a:pPr marL="900113"/>
                <a:r>
                  <a:rPr lang="ru-RU" dirty="0">
                    <a:latin typeface="Arial Narrow" panose="020B0606020202030204" pitchFamily="34" charset="0"/>
                  </a:rPr>
                  <a:t>Подставляем в формулу данные:</a:t>
                </a:r>
              </a:p>
              <a:p>
                <a:pPr marL="900113"/>
                <a:r>
                  <a:rPr lang="ru-RU" dirty="0">
                    <a:latin typeface="Arial Narrow" panose="020B0606020202030204" pitchFamily="34" charset="0"/>
                  </a:rPr>
                  <a:t> </a:t>
                </a:r>
                <a14:m>
                  <m:oMath xmlns:m="http://schemas.openxmlformats.org/officeDocument/2006/math">
                    <m:sSub>
                      <m:sSubPr>
                        <m:ctrlPr>
                          <a:rPr lang="ru-RU" i="1">
                            <a:latin typeface="Cambria Math"/>
                          </a:rPr>
                        </m:ctrlPr>
                      </m:sSubPr>
                      <m:e>
                        <m:r>
                          <a:rPr lang="ru-RU" i="1">
                            <a:latin typeface="Cambria Math" panose="02040503050406030204" pitchFamily="18" charset="0"/>
                          </a:rPr>
                          <m:t>𝑆</m:t>
                        </m:r>
                      </m:e>
                      <m:sub>
                        <m:r>
                          <a:rPr lang="ru-RU" i="1">
                            <a:latin typeface="Cambria Math" panose="02040503050406030204" pitchFamily="18" charset="0"/>
                          </a:rPr>
                          <m:t>12</m:t>
                        </m:r>
                      </m:sub>
                    </m:sSub>
                    <m:r>
                      <a:rPr lang="ru-RU" i="1">
                        <a:latin typeface="Cambria Math" panose="02040503050406030204" pitchFamily="18" charset="0"/>
                      </a:rPr>
                      <m:t>=500 000∗</m:t>
                    </m:r>
                    <m:d>
                      <m:dPr>
                        <m:ctrlPr>
                          <a:rPr lang="ru-RU" i="1">
                            <a:latin typeface="Cambria Math"/>
                          </a:rPr>
                        </m:ctrlPr>
                      </m:dPr>
                      <m:e>
                        <m:sSup>
                          <m:sSupPr>
                            <m:ctrlPr>
                              <a:rPr lang="ru-RU" i="1">
                                <a:latin typeface="Cambria Math"/>
                              </a:rPr>
                            </m:ctrlPr>
                          </m:sSupPr>
                          <m:e>
                            <m:d>
                              <m:dPr>
                                <m:ctrlPr>
                                  <a:rPr lang="ru-RU" i="1">
                                    <a:latin typeface="Cambria Math"/>
                                  </a:rPr>
                                </m:ctrlPr>
                              </m:dPr>
                              <m:e>
                                <m:r>
                                  <a:rPr lang="ru-RU" i="1">
                                    <a:latin typeface="Cambria Math" panose="02040503050406030204" pitchFamily="18" charset="0"/>
                                  </a:rPr>
                                  <m:t>1+</m:t>
                                </m:r>
                                <m:f>
                                  <m:fPr>
                                    <m:ctrlPr>
                                      <a:rPr lang="ru-RU" i="1">
                                        <a:latin typeface="Cambria Math"/>
                                      </a:rPr>
                                    </m:ctrlPr>
                                  </m:fPr>
                                  <m:num>
                                    <m:r>
                                      <a:rPr lang="ru-RU" i="1">
                                        <a:latin typeface="Cambria Math" panose="02040503050406030204" pitchFamily="18" charset="0"/>
                                      </a:rPr>
                                      <m:t>11</m:t>
                                    </m:r>
                                    <m:r>
                                      <a:rPr lang="en-US" b="0" i="1" smtClean="0">
                                        <a:latin typeface="Cambria Math" panose="02040503050406030204" pitchFamily="18" charset="0"/>
                                      </a:rPr>
                                      <m:t>,</m:t>
                                    </m:r>
                                    <m:r>
                                      <a:rPr lang="ru-RU" i="1">
                                        <a:latin typeface="Cambria Math" panose="02040503050406030204" pitchFamily="18" charset="0"/>
                                      </a:rPr>
                                      <m:t>5%</m:t>
                                    </m:r>
                                  </m:num>
                                  <m:den>
                                    <m:r>
                                      <a:rPr lang="ru-RU" i="1">
                                        <a:latin typeface="Cambria Math" panose="02040503050406030204" pitchFamily="18" charset="0"/>
                                      </a:rPr>
                                      <m:t>12</m:t>
                                    </m:r>
                                  </m:den>
                                </m:f>
                              </m:e>
                            </m:d>
                          </m:e>
                          <m:sup>
                            <m:r>
                              <a:rPr lang="ru-RU" i="1">
                                <a:latin typeface="Cambria Math" panose="02040503050406030204" pitchFamily="18" charset="0"/>
                              </a:rPr>
                              <m:t>12</m:t>
                            </m:r>
                          </m:sup>
                        </m:sSup>
                        <m:r>
                          <a:rPr lang="ru-RU" i="1">
                            <a:latin typeface="Cambria Math" panose="02040503050406030204" pitchFamily="18" charset="0"/>
                          </a:rPr>
                          <m:t>−1</m:t>
                        </m:r>
                      </m:e>
                    </m:d>
                    <m:r>
                      <a:rPr lang="ru-RU" i="1">
                        <a:latin typeface="Cambria Math" panose="02040503050406030204" pitchFamily="18" charset="0"/>
                      </a:rPr>
                      <m:t>=60 629</m:t>
                    </m:r>
                    <m:r>
                      <a:rPr lang="en-US" b="0" i="1" smtClean="0">
                        <a:latin typeface="Cambria Math" panose="02040503050406030204" pitchFamily="18" charset="0"/>
                      </a:rPr>
                      <m:t>,</m:t>
                    </m:r>
                    <m:r>
                      <a:rPr lang="ru-RU" i="1">
                        <a:latin typeface="Cambria Math" panose="02040503050406030204" pitchFamily="18" charset="0"/>
                      </a:rPr>
                      <m:t>66</m:t>
                    </m:r>
                  </m:oMath>
                </a14:m>
                <a:r>
                  <a:rPr lang="ru-RU" dirty="0">
                    <a:latin typeface="Arial Narrow" panose="020B0606020202030204" pitchFamily="34" charset="0"/>
                  </a:rPr>
                  <a:t> </a:t>
                </a:r>
              </a:p>
              <a:p>
                <a:r>
                  <a:rPr lang="ru-RU" b="1" dirty="0">
                    <a:latin typeface="Arial Narrow" panose="020B0606020202030204" pitchFamily="34" charset="0"/>
                  </a:rPr>
                  <a:t>Ответ: </a:t>
                </a:r>
                <a:r>
                  <a:rPr lang="ru-RU" dirty="0">
                    <a:latin typeface="Arial Narrow" panose="020B0606020202030204" pitchFamily="34" charset="0"/>
                  </a:rPr>
                  <a:t>60 629</a:t>
                </a:r>
                <a:r>
                  <a:rPr lang="en-US" dirty="0">
                    <a:latin typeface="Arial Narrow" panose="020B0606020202030204" pitchFamily="34" charset="0"/>
                  </a:rPr>
                  <a:t>,</a:t>
                </a:r>
                <a:r>
                  <a:rPr lang="ru-RU" dirty="0">
                    <a:latin typeface="Arial Narrow" panose="020B0606020202030204" pitchFamily="34" charset="0"/>
                  </a:rPr>
                  <a:t>66.</a:t>
                </a: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79512" y="2924944"/>
                <a:ext cx="8712968" cy="3276025"/>
              </a:xfrm>
              <a:prstGeom prst="rect">
                <a:avLst/>
              </a:prstGeom>
              <a:blipFill rotWithShape="0">
                <a:blip r:embed="rId3"/>
                <a:stretch>
                  <a:fillRect l="-559" t="-931" r="-979" b="-2235"/>
                </a:stretch>
              </a:blipFill>
            </p:spPr>
            <p:txBody>
              <a:bodyPr/>
              <a:lstStyle/>
              <a:p>
                <a:r>
                  <a:rPr lang="ru-RU">
                    <a:noFill/>
                  </a:rPr>
                  <a:t> </a:t>
                </a:r>
              </a:p>
            </p:txBody>
          </p:sp>
        </mc:Fallback>
      </mc:AlternateContent>
    </p:spTree>
    <p:extLst>
      <p:ext uri="{BB962C8B-B14F-4D97-AF65-F5344CB8AC3E}">
        <p14:creationId xmlns:p14="http://schemas.microsoft.com/office/powerpoint/2010/main" val="260303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200800" cy="720079"/>
          </a:xfrm>
        </p:spPr>
        <p:txBody>
          <a:bodyPr>
            <a:normAutofit/>
          </a:bodyPr>
          <a:lstStyle/>
          <a:p>
            <a:pPr>
              <a:spcBef>
                <a:spcPts val="600"/>
              </a:spcBef>
              <a:spcAft>
                <a:spcPts val="1200"/>
              </a:spcAft>
            </a:pPr>
            <a:r>
              <a:rPr lang="ru-RU" sz="2500" dirty="0">
                <a:latin typeface="Calibri Light" panose="020F0302020204030204" pitchFamily="34" charset="0"/>
                <a:cs typeface="Arial" panose="020B0604020202020204" pitchFamily="34" charset="0"/>
              </a:rPr>
              <a:t>СТАРШЕКЛАССНИК ДОЛЖЕН УМЕТЬ</a:t>
            </a:r>
          </a:p>
        </p:txBody>
      </p:sp>
      <p:pic>
        <p:nvPicPr>
          <p:cNvPr id="10242" name="Picture 2" descr="http://www.kaliningradlib.ru/system/files/imagecache/picture_600/educatie_0_0_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6347" y="3061371"/>
            <a:ext cx="2649078" cy="216782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Скругленный прямоугольник 3"/>
          <p:cNvSpPr/>
          <p:nvPr/>
        </p:nvSpPr>
        <p:spPr>
          <a:xfrm>
            <a:off x="323529" y="1268760"/>
            <a:ext cx="3587352" cy="1225868"/>
          </a:xfrm>
          <a:prstGeom prst="round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0" tIns="0" rIns="0" bIns="0">
            <a:spAutoFit/>
          </a:bodyPr>
          <a:lstStyle/>
          <a:p>
            <a:pPr algn="ctr"/>
            <a:r>
              <a:rPr lang="ru-RU" dirty="0">
                <a:latin typeface="Arial Narrow" panose="020B0606020202030204" pitchFamily="34" charset="0"/>
              </a:rPr>
              <a:t>Оценивать в уме значение результата расчетов (прикидка по порядку величины, оценка в диапазоне «от и до»)</a:t>
            </a:r>
          </a:p>
        </p:txBody>
      </p:sp>
      <p:sp>
        <p:nvSpPr>
          <p:cNvPr id="9" name="Скругленный прямоугольник 8"/>
          <p:cNvSpPr/>
          <p:nvPr/>
        </p:nvSpPr>
        <p:spPr>
          <a:xfrm>
            <a:off x="6066133" y="2932749"/>
            <a:ext cx="2970363" cy="612934"/>
          </a:xfrm>
          <a:prstGeom prst="round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0" tIns="0" rIns="0" bIns="0">
            <a:spAutoFit/>
          </a:bodyPr>
          <a:lstStyle/>
          <a:p>
            <a:pPr algn="ctr"/>
            <a:r>
              <a:rPr lang="ru-RU" dirty="0">
                <a:latin typeface="Arial Narrow" panose="020B0606020202030204" pitchFamily="34" charset="0"/>
              </a:rPr>
              <a:t>Сравнивать числа и простые выражения в том числе - в уме</a:t>
            </a:r>
          </a:p>
        </p:txBody>
      </p:sp>
      <p:sp>
        <p:nvSpPr>
          <p:cNvPr id="10" name="Скругленный прямоугольник 9"/>
          <p:cNvSpPr/>
          <p:nvPr/>
        </p:nvSpPr>
        <p:spPr>
          <a:xfrm>
            <a:off x="86590" y="2924944"/>
            <a:ext cx="2968490" cy="919401"/>
          </a:xfrm>
          <a:prstGeom prst="round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0" tIns="0" rIns="0" bIns="0">
            <a:spAutoFit/>
          </a:bodyPr>
          <a:lstStyle/>
          <a:p>
            <a:pPr algn="ctr"/>
            <a:r>
              <a:rPr lang="ru-RU" dirty="0">
                <a:latin typeface="Arial Narrow" panose="020B0606020202030204" pitchFamily="34" charset="0"/>
              </a:rPr>
              <a:t>Вычислять простые, сложные проценты, дисконт, приведенную стоимость</a:t>
            </a:r>
          </a:p>
        </p:txBody>
      </p:sp>
      <p:sp>
        <p:nvSpPr>
          <p:cNvPr id="11" name="Скругленный прямоугольник 10"/>
          <p:cNvSpPr/>
          <p:nvPr/>
        </p:nvSpPr>
        <p:spPr>
          <a:xfrm>
            <a:off x="272054" y="5836474"/>
            <a:ext cx="3851920" cy="612934"/>
          </a:xfrm>
          <a:prstGeom prst="round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0" tIns="0" rIns="0" bIns="0">
            <a:spAutoFit/>
          </a:bodyPr>
          <a:lstStyle/>
          <a:p>
            <a:pPr algn="ctr"/>
            <a:r>
              <a:rPr lang="ru-RU" dirty="0">
                <a:latin typeface="Arial Narrow" panose="020B0606020202030204" pitchFamily="34" charset="0"/>
              </a:rPr>
              <a:t>Применять арифметическую и геометрическую прогрессии</a:t>
            </a:r>
          </a:p>
        </p:txBody>
      </p:sp>
      <p:sp>
        <p:nvSpPr>
          <p:cNvPr id="12" name="Скругленный прямоугольник 11"/>
          <p:cNvSpPr/>
          <p:nvPr/>
        </p:nvSpPr>
        <p:spPr>
          <a:xfrm>
            <a:off x="4340237" y="5840402"/>
            <a:ext cx="4533786" cy="612934"/>
          </a:xfrm>
          <a:prstGeom prst="round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0" tIns="0" rIns="0" bIns="0">
            <a:spAutoFit/>
          </a:bodyPr>
          <a:lstStyle/>
          <a:p>
            <a:pPr algn="ctr"/>
            <a:r>
              <a:rPr lang="ru-RU" dirty="0">
                <a:latin typeface="Arial Narrow" panose="020B0606020202030204" pitchFamily="34" charset="0"/>
              </a:rPr>
              <a:t>Формализовать и давать оценочные решения задач с нечетко описанными условиями</a:t>
            </a:r>
          </a:p>
        </p:txBody>
      </p:sp>
      <p:sp>
        <p:nvSpPr>
          <p:cNvPr id="13" name="Скругленный прямоугольник 12"/>
          <p:cNvSpPr/>
          <p:nvPr/>
        </p:nvSpPr>
        <p:spPr>
          <a:xfrm>
            <a:off x="4675943" y="1268760"/>
            <a:ext cx="4072521" cy="1225868"/>
          </a:xfrm>
          <a:prstGeom prst="round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0" tIns="0" rIns="0" bIns="0">
            <a:spAutoFit/>
          </a:bodyPr>
          <a:lstStyle/>
          <a:p>
            <a:pPr algn="ctr"/>
            <a:r>
              <a:rPr lang="ru-RU" dirty="0">
                <a:latin typeface="Arial Narrow" panose="020B0606020202030204" pitchFamily="34" charset="0"/>
              </a:rPr>
              <a:t>Составлять несложные математические уравнения и неравенства для решения текстовых финансовых и экономических задач</a:t>
            </a:r>
          </a:p>
        </p:txBody>
      </p:sp>
      <p:sp>
        <p:nvSpPr>
          <p:cNvPr id="14" name="Скругленный прямоугольник 13"/>
          <p:cNvSpPr/>
          <p:nvPr/>
        </p:nvSpPr>
        <p:spPr>
          <a:xfrm>
            <a:off x="44177" y="4688274"/>
            <a:ext cx="3010903" cy="612934"/>
          </a:xfrm>
          <a:prstGeom prst="round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0" tIns="0" rIns="0" bIns="0">
            <a:spAutoFit/>
          </a:bodyPr>
          <a:lstStyle/>
          <a:p>
            <a:pPr algn="ctr"/>
            <a:r>
              <a:rPr lang="ru-RU" dirty="0">
                <a:latin typeface="Arial Narrow" panose="020B0606020202030204" pitchFamily="34" charset="0"/>
              </a:rPr>
              <a:t>Оценивать риски (с вероятностью)</a:t>
            </a:r>
          </a:p>
        </p:txBody>
      </p:sp>
      <p:sp>
        <p:nvSpPr>
          <p:cNvPr id="15" name="Скругленный прямоугольник 14"/>
          <p:cNvSpPr/>
          <p:nvPr/>
        </p:nvSpPr>
        <p:spPr>
          <a:xfrm>
            <a:off x="6021501" y="4647678"/>
            <a:ext cx="3014995" cy="612934"/>
          </a:xfrm>
          <a:prstGeom prst="round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0" tIns="0" rIns="0" bIns="0">
            <a:spAutoFit/>
          </a:bodyPr>
          <a:lstStyle/>
          <a:p>
            <a:pPr algn="ctr"/>
            <a:r>
              <a:rPr lang="ru-RU" dirty="0">
                <a:latin typeface="Arial Narrow" panose="020B0606020202030204" pitchFamily="34" charset="0"/>
              </a:rPr>
              <a:t>Читать графики, понимать зависимости на графиках</a:t>
            </a:r>
          </a:p>
        </p:txBody>
      </p:sp>
    </p:spTree>
    <p:extLst>
      <p:ext uri="{BB962C8B-B14F-4D97-AF65-F5344CB8AC3E}">
        <p14:creationId xmlns:p14="http://schemas.microsoft.com/office/powerpoint/2010/main" val="7948893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fontScale="90000"/>
          </a:bodyPr>
          <a:lstStyle/>
          <a:p>
            <a:r>
              <a:rPr lang="ru-RU" sz="2500" dirty="0" smtClean="0">
                <a:latin typeface="Calibri Light" panose="020F0302020204030204" pitchFamily="34" charset="0"/>
              </a:rPr>
              <a:t>КТО ЗАРАБОТАЛ БОЛЬШЕ НА ВКЛАДЕ В СВОЕМ БАНКЕ</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052736"/>
            <a:ext cx="8712968" cy="2308324"/>
          </a:xfrm>
          <a:prstGeom prst="rect">
            <a:avLst/>
          </a:prstGeom>
          <a:solidFill>
            <a:schemeClr val="bg1">
              <a:lumMod val="95000"/>
            </a:schemeClr>
          </a:solidFill>
        </p:spPr>
        <p:txBody>
          <a:bodyPr wrap="square">
            <a:spAutoFit/>
          </a:bodyPr>
          <a:lstStyle/>
          <a:p>
            <a:pPr marL="801688" indent="-801688"/>
            <a:r>
              <a:rPr lang="ru-RU" b="1" dirty="0">
                <a:latin typeface="Arial Narrow" panose="020B0606020202030204" pitchFamily="34" charset="0"/>
              </a:rPr>
              <a:t>Условие</a:t>
            </a:r>
            <a:r>
              <a:rPr lang="ru-RU" b="1" i="1" dirty="0">
                <a:latin typeface="Arial Narrow" panose="020B0606020202030204" pitchFamily="34" charset="0"/>
              </a:rPr>
              <a:t>.</a:t>
            </a:r>
            <a:r>
              <a:rPr lang="ru-RU" dirty="0">
                <a:latin typeface="Arial Narrow" panose="020B0606020202030204" pitchFamily="34" charset="0"/>
              </a:rPr>
              <a:t> Иванов сделал вклад в банке А на один год под 12% годовых. Проценты по вкладу начисляются раз в конце срока. Ровно через год Иванов продлил вклад в банке А на тех же условиях, добавив к вкладу накопленные </a:t>
            </a:r>
            <a:r>
              <a:rPr lang="ru-RU" dirty="0" smtClean="0">
                <a:latin typeface="Arial Narrow" panose="020B0606020202030204" pitchFamily="34" charset="0"/>
              </a:rPr>
              <a:t>проценты.</a:t>
            </a:r>
          </a:p>
          <a:p>
            <a:pPr marL="801688"/>
            <a:r>
              <a:rPr lang="ru-RU" dirty="0" smtClean="0">
                <a:latin typeface="Arial Narrow" panose="020B0606020202030204" pitchFamily="34" charset="0"/>
              </a:rPr>
              <a:t>Петров </a:t>
            </a:r>
            <a:r>
              <a:rPr lang="ru-RU" dirty="0">
                <a:latin typeface="Arial Narrow" panose="020B0606020202030204" pitchFamily="34" charset="0"/>
              </a:rPr>
              <a:t>сделал вклад в банке Б на один год под 11% годовых. Проценты по вкладу начисляются раз в конце срока. Ровно через год Петров продлил вклад в банке А на один год под 13% годовых, добавив к вкладу накопленные </a:t>
            </a:r>
            <a:r>
              <a:rPr lang="ru-RU" dirty="0" smtClean="0">
                <a:latin typeface="Arial Narrow" panose="020B0606020202030204" pitchFamily="34" charset="0"/>
              </a:rPr>
              <a:t>проценты.</a:t>
            </a:r>
          </a:p>
          <a:p>
            <a:pPr marL="801688"/>
            <a:r>
              <a:rPr lang="ru-RU" dirty="0" smtClean="0">
                <a:latin typeface="Arial Narrow" panose="020B0606020202030204" pitchFamily="34" charset="0"/>
              </a:rPr>
              <a:t>Кто </a:t>
            </a:r>
            <a:r>
              <a:rPr lang="ru-RU" dirty="0">
                <a:latin typeface="Arial Narrow" panose="020B0606020202030204" pitchFamily="34" charset="0"/>
              </a:rPr>
              <a:t>заработал больше? Какой средний процент по вкладу Петрова (среднегеометрическое)? Ответ дайте в процентах до 4 знака после запятой.</a:t>
            </a:r>
          </a:p>
        </p:txBody>
      </p:sp>
      <mc:AlternateContent xmlns:mc="http://schemas.openxmlformats.org/markup-compatibility/2006" xmlns:a14="http://schemas.microsoft.com/office/drawing/2010/main">
        <mc:Choice Requires="a14">
          <p:sp>
            <p:nvSpPr>
              <p:cNvPr id="6" name="Прямоугольник 5"/>
              <p:cNvSpPr/>
              <p:nvPr/>
            </p:nvSpPr>
            <p:spPr>
              <a:xfrm>
                <a:off x="179512" y="3512088"/>
                <a:ext cx="8712968" cy="3301288"/>
              </a:xfrm>
              <a:prstGeom prst="rect">
                <a:avLst/>
              </a:prstGeom>
              <a:solidFill>
                <a:schemeClr val="bg1">
                  <a:lumMod val="95000"/>
                </a:schemeClr>
              </a:solidFill>
            </p:spPr>
            <p:txBody>
              <a:bodyPr wrap="square">
                <a:spAutoFit/>
              </a:bodyPr>
              <a:lstStyle/>
              <a:p>
                <a:r>
                  <a:rPr lang="ru-RU" b="1" dirty="0" smtClean="0">
                    <a:latin typeface="Arial Narrow" panose="020B0606020202030204" pitchFamily="34" charset="0"/>
                  </a:rPr>
                  <a:t>Решение.</a:t>
                </a:r>
                <a:r>
                  <a:rPr lang="ru-RU" dirty="0" smtClean="0">
                    <a:latin typeface="Arial Narrow" panose="020B0606020202030204" pitchFamily="34" charset="0"/>
                  </a:rPr>
                  <a:t> Проценты </a:t>
                </a:r>
                <a:r>
                  <a:rPr lang="ru-RU" dirty="0">
                    <a:latin typeface="Arial Narrow" panose="020B0606020202030204" pitchFamily="34" charset="0"/>
                  </a:rPr>
                  <a:t>по вкладу за два года можно вычислить по формуле </a:t>
                </a:r>
                <a:endParaRPr lang="ru-RU" dirty="0" smtClean="0">
                  <a:latin typeface="Arial Narrow" panose="020B0606020202030204" pitchFamily="34" charset="0"/>
                </a:endParaRPr>
              </a:p>
              <a:p>
                <a:pPr/>
                <a14:m>
                  <m:oMathPara xmlns:m="http://schemas.openxmlformats.org/officeDocument/2006/math">
                    <m:oMathParaPr>
                      <m:jc m:val="centerGroup"/>
                    </m:oMathParaPr>
                    <m:oMath xmlns:m="http://schemas.openxmlformats.org/officeDocument/2006/math">
                      <m:r>
                        <a:rPr lang="ru-RU" i="1">
                          <a:latin typeface="Cambria Math"/>
                        </a:rPr>
                        <m:t>𝑝</m:t>
                      </m:r>
                      <m:r>
                        <a:rPr lang="ru-RU" i="1">
                          <a:latin typeface="Cambria Math"/>
                        </a:rPr>
                        <m:t>=</m:t>
                      </m:r>
                      <m:d>
                        <m:dPr>
                          <m:ctrlPr>
                            <a:rPr lang="ru-RU" i="1">
                              <a:latin typeface="Cambria Math"/>
                            </a:rPr>
                          </m:ctrlPr>
                        </m:dPr>
                        <m:e>
                          <m:r>
                            <a:rPr lang="ru-RU" i="1">
                              <a:latin typeface="Cambria Math"/>
                            </a:rPr>
                            <m:t>1+</m:t>
                          </m:r>
                          <m:sSub>
                            <m:sSubPr>
                              <m:ctrlPr>
                                <a:rPr lang="ru-RU" i="1">
                                  <a:latin typeface="Cambria Math"/>
                                </a:rPr>
                              </m:ctrlPr>
                            </m:sSubPr>
                            <m:e>
                              <m:r>
                                <a:rPr lang="ru-RU" i="1">
                                  <a:latin typeface="Cambria Math"/>
                                </a:rPr>
                                <m:t>𝑝</m:t>
                              </m:r>
                            </m:e>
                            <m:sub>
                              <m:r>
                                <a:rPr lang="ru-RU" i="1">
                                  <a:latin typeface="Cambria Math"/>
                                </a:rPr>
                                <m:t>1</m:t>
                              </m:r>
                            </m:sub>
                          </m:sSub>
                        </m:e>
                      </m:d>
                      <m:r>
                        <a:rPr lang="ru-RU" i="1">
                          <a:latin typeface="Cambria Math"/>
                        </a:rPr>
                        <m:t>∗</m:t>
                      </m:r>
                      <m:d>
                        <m:dPr>
                          <m:ctrlPr>
                            <a:rPr lang="ru-RU" i="1">
                              <a:latin typeface="Cambria Math"/>
                            </a:rPr>
                          </m:ctrlPr>
                        </m:dPr>
                        <m:e>
                          <m:r>
                            <a:rPr lang="ru-RU" i="1">
                              <a:latin typeface="Cambria Math"/>
                            </a:rPr>
                            <m:t>1+</m:t>
                          </m:r>
                          <m:sSub>
                            <m:sSubPr>
                              <m:ctrlPr>
                                <a:rPr lang="ru-RU" i="1">
                                  <a:latin typeface="Cambria Math"/>
                                </a:rPr>
                              </m:ctrlPr>
                            </m:sSubPr>
                            <m:e>
                              <m:r>
                                <a:rPr lang="ru-RU" i="1">
                                  <a:latin typeface="Cambria Math"/>
                                </a:rPr>
                                <m:t>𝑝</m:t>
                              </m:r>
                            </m:e>
                            <m:sub>
                              <m:r>
                                <a:rPr lang="ru-RU" i="1">
                                  <a:latin typeface="Cambria Math"/>
                                </a:rPr>
                                <m:t>2</m:t>
                              </m:r>
                            </m:sub>
                          </m:sSub>
                        </m:e>
                      </m:d>
                      <m:r>
                        <a:rPr lang="ru-RU" i="1">
                          <a:latin typeface="Cambria Math"/>
                        </a:rPr>
                        <m:t>−1</m:t>
                      </m:r>
                    </m:oMath>
                  </m:oMathPara>
                </a14:m>
                <a:endParaRPr lang="ru-RU" dirty="0">
                  <a:latin typeface="Arial Narrow" panose="020B0606020202030204" pitchFamily="34" charset="0"/>
                </a:endParaRPr>
              </a:p>
              <a:p>
                <a:pPr marL="900113"/>
                <a:r>
                  <a:rPr lang="ru-RU" dirty="0">
                    <a:latin typeface="Arial Narrow" panose="020B0606020202030204" pitchFamily="34" charset="0"/>
                  </a:rPr>
                  <a:t>Проценты по вкладу Иванова за два года составили</a:t>
                </a:r>
              </a:p>
              <a:p>
                <a:pPr marL="900113"/>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ru-RU" i="1">
                              <a:latin typeface="Cambria Math"/>
                            </a:rPr>
                            <m:t>𝑝</m:t>
                          </m:r>
                        </m:e>
                        <m:sub>
                          <m:r>
                            <a:rPr lang="ru-RU" i="1">
                              <a:latin typeface="Cambria Math"/>
                            </a:rPr>
                            <m:t>И</m:t>
                          </m:r>
                        </m:sub>
                      </m:sSub>
                      <m:r>
                        <a:rPr lang="ru-RU" i="1">
                          <a:latin typeface="Cambria Math"/>
                        </a:rPr>
                        <m:t>=</m:t>
                      </m:r>
                      <m:d>
                        <m:dPr>
                          <m:ctrlPr>
                            <a:rPr lang="ru-RU" i="1">
                              <a:latin typeface="Cambria Math"/>
                            </a:rPr>
                          </m:ctrlPr>
                        </m:dPr>
                        <m:e>
                          <m:r>
                            <a:rPr lang="ru-RU" i="1">
                              <a:latin typeface="Cambria Math"/>
                            </a:rPr>
                            <m:t>1+12%</m:t>
                          </m:r>
                        </m:e>
                      </m:d>
                      <m:r>
                        <a:rPr lang="ru-RU" i="1">
                          <a:latin typeface="Cambria Math"/>
                        </a:rPr>
                        <m:t>∗</m:t>
                      </m:r>
                      <m:d>
                        <m:dPr>
                          <m:ctrlPr>
                            <a:rPr lang="ru-RU" i="1">
                              <a:latin typeface="Cambria Math"/>
                            </a:rPr>
                          </m:ctrlPr>
                        </m:dPr>
                        <m:e>
                          <m:r>
                            <a:rPr lang="ru-RU" i="1">
                              <a:latin typeface="Cambria Math"/>
                            </a:rPr>
                            <m:t>1+12%</m:t>
                          </m:r>
                        </m:e>
                      </m:d>
                      <m:r>
                        <a:rPr lang="ru-RU" i="1">
                          <a:latin typeface="Cambria Math"/>
                        </a:rPr>
                        <m:t>−1= 25,44%</m:t>
                      </m:r>
                    </m:oMath>
                  </m:oMathPara>
                </a14:m>
                <a:endParaRPr lang="ru-RU" dirty="0">
                  <a:latin typeface="Arial Narrow" panose="020B0606020202030204" pitchFamily="34" charset="0"/>
                </a:endParaRPr>
              </a:p>
              <a:p>
                <a:pPr marL="900113"/>
                <a:r>
                  <a:rPr lang="ru-RU" dirty="0">
                    <a:latin typeface="Arial Narrow" panose="020B0606020202030204" pitchFamily="34" charset="0"/>
                  </a:rPr>
                  <a:t>Проценты по вкладу Петрова за два года составили</a:t>
                </a:r>
              </a:p>
              <a:p>
                <a:pPr marL="900113"/>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ru-RU" i="1">
                              <a:latin typeface="Cambria Math"/>
                            </a:rPr>
                            <m:t>𝑝</m:t>
                          </m:r>
                        </m:e>
                        <m:sub>
                          <m:r>
                            <a:rPr lang="ru-RU" i="1">
                              <a:latin typeface="Cambria Math"/>
                            </a:rPr>
                            <m:t>П</m:t>
                          </m:r>
                        </m:sub>
                      </m:sSub>
                      <m:r>
                        <a:rPr lang="ru-RU" i="1">
                          <a:latin typeface="Cambria Math"/>
                        </a:rPr>
                        <m:t>=</m:t>
                      </m:r>
                      <m:d>
                        <m:dPr>
                          <m:ctrlPr>
                            <a:rPr lang="ru-RU" i="1">
                              <a:latin typeface="Cambria Math"/>
                            </a:rPr>
                          </m:ctrlPr>
                        </m:dPr>
                        <m:e>
                          <m:r>
                            <a:rPr lang="ru-RU" i="1">
                              <a:latin typeface="Cambria Math"/>
                            </a:rPr>
                            <m:t>1+11%</m:t>
                          </m:r>
                        </m:e>
                      </m:d>
                      <m:r>
                        <a:rPr lang="ru-RU" i="1">
                          <a:latin typeface="Cambria Math"/>
                        </a:rPr>
                        <m:t>∗</m:t>
                      </m:r>
                      <m:d>
                        <m:dPr>
                          <m:ctrlPr>
                            <a:rPr lang="ru-RU" i="1">
                              <a:latin typeface="Cambria Math"/>
                            </a:rPr>
                          </m:ctrlPr>
                        </m:dPr>
                        <m:e>
                          <m:r>
                            <a:rPr lang="ru-RU" i="1">
                              <a:latin typeface="Cambria Math"/>
                            </a:rPr>
                            <m:t>1+13%</m:t>
                          </m:r>
                        </m:e>
                      </m:d>
                      <m:r>
                        <a:rPr lang="ru-RU" i="1">
                          <a:latin typeface="Cambria Math"/>
                        </a:rPr>
                        <m:t>−1= 25,43%</m:t>
                      </m:r>
                    </m:oMath>
                  </m:oMathPara>
                </a14:m>
                <a:endParaRPr lang="ru-RU" dirty="0">
                  <a:latin typeface="Arial Narrow" panose="020B0606020202030204" pitchFamily="34" charset="0"/>
                </a:endParaRPr>
              </a:p>
              <a:p>
                <a:pPr marL="900113"/>
                <a:r>
                  <a:rPr lang="ru-RU" dirty="0">
                    <a:latin typeface="Arial Narrow" panose="020B0606020202030204" pitchFamily="34" charset="0"/>
                  </a:rPr>
                  <a:t>Проценты по вкладу Иванова выше, следовательно, он заработал больше.</a:t>
                </a:r>
              </a:p>
              <a:p>
                <a:pPr marL="900113"/>
                <a:r>
                  <a:rPr lang="ru-RU" dirty="0">
                    <a:latin typeface="Arial Narrow" panose="020B0606020202030204" pitchFamily="34" charset="0"/>
                  </a:rPr>
                  <a:t>Вычислим средний процент (среднегеометрическое) по вкладу Петрова по формуле:</a:t>
                </a:r>
              </a:p>
              <a:p>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ru-RU" i="1">
                              <a:latin typeface="Cambria Math"/>
                            </a:rPr>
                            <m:t>𝑝</m:t>
                          </m:r>
                        </m:e>
                        <m:sub>
                          <m:r>
                            <a:rPr lang="ru-RU" i="1">
                              <a:latin typeface="Cambria Math"/>
                            </a:rPr>
                            <m:t>ср</m:t>
                          </m:r>
                        </m:sub>
                      </m:sSub>
                      <m:r>
                        <a:rPr lang="ru-RU" i="1">
                          <a:latin typeface="Cambria Math"/>
                        </a:rPr>
                        <m:t>=</m:t>
                      </m:r>
                      <m:rad>
                        <m:radPr>
                          <m:degHide m:val="on"/>
                          <m:ctrlPr>
                            <a:rPr lang="ru-RU" i="1">
                              <a:latin typeface="Cambria Math"/>
                            </a:rPr>
                          </m:ctrlPr>
                        </m:radPr>
                        <m:deg/>
                        <m:e>
                          <m:d>
                            <m:dPr>
                              <m:ctrlPr>
                                <a:rPr lang="ru-RU" i="1">
                                  <a:latin typeface="Cambria Math"/>
                                </a:rPr>
                              </m:ctrlPr>
                            </m:dPr>
                            <m:e>
                              <m:r>
                                <a:rPr lang="ru-RU" i="1">
                                  <a:latin typeface="Cambria Math"/>
                                </a:rPr>
                                <m:t>1+</m:t>
                              </m:r>
                              <m:sSub>
                                <m:sSubPr>
                                  <m:ctrlPr>
                                    <a:rPr lang="ru-RU" i="1">
                                      <a:latin typeface="Cambria Math"/>
                                    </a:rPr>
                                  </m:ctrlPr>
                                </m:sSubPr>
                                <m:e>
                                  <m:r>
                                    <a:rPr lang="ru-RU" i="1">
                                      <a:latin typeface="Cambria Math"/>
                                    </a:rPr>
                                    <m:t>𝑝</m:t>
                                  </m:r>
                                </m:e>
                                <m:sub>
                                  <m:r>
                                    <a:rPr lang="ru-RU" i="1">
                                      <a:latin typeface="Cambria Math"/>
                                    </a:rPr>
                                    <m:t>1</m:t>
                                  </m:r>
                                </m:sub>
                              </m:sSub>
                            </m:e>
                          </m:d>
                          <m:r>
                            <a:rPr lang="ru-RU" i="1">
                              <a:latin typeface="Cambria Math"/>
                            </a:rPr>
                            <m:t>∗</m:t>
                          </m:r>
                          <m:d>
                            <m:dPr>
                              <m:ctrlPr>
                                <a:rPr lang="ru-RU" i="1">
                                  <a:latin typeface="Cambria Math"/>
                                </a:rPr>
                              </m:ctrlPr>
                            </m:dPr>
                            <m:e>
                              <m:r>
                                <a:rPr lang="ru-RU" i="1">
                                  <a:latin typeface="Cambria Math"/>
                                </a:rPr>
                                <m:t>1+</m:t>
                              </m:r>
                              <m:sSub>
                                <m:sSubPr>
                                  <m:ctrlPr>
                                    <a:rPr lang="ru-RU" i="1">
                                      <a:latin typeface="Cambria Math"/>
                                    </a:rPr>
                                  </m:ctrlPr>
                                </m:sSubPr>
                                <m:e>
                                  <m:r>
                                    <a:rPr lang="ru-RU" i="1">
                                      <a:latin typeface="Cambria Math"/>
                                    </a:rPr>
                                    <m:t>𝑝</m:t>
                                  </m:r>
                                </m:e>
                                <m:sub>
                                  <m:r>
                                    <a:rPr lang="ru-RU" i="1">
                                      <a:latin typeface="Cambria Math"/>
                                    </a:rPr>
                                    <m:t>2</m:t>
                                  </m:r>
                                </m:sub>
                              </m:sSub>
                            </m:e>
                          </m:d>
                        </m:e>
                      </m:rad>
                      <m:r>
                        <a:rPr lang="ru-RU" i="1">
                          <a:latin typeface="Cambria Math"/>
                        </a:rPr>
                        <m:t>−1</m:t>
                      </m:r>
                    </m:oMath>
                  </m:oMathPara>
                </a14:m>
                <a:endParaRPr lang="ru-RU" dirty="0">
                  <a:latin typeface="Arial Narrow" panose="020B0606020202030204" pitchFamily="34" charset="0"/>
                </a:endParaRPr>
              </a:p>
              <a:p>
                <a:pPr/>
                <a14:m>
                  <m:oMathPara xmlns:m="http://schemas.openxmlformats.org/officeDocument/2006/math">
                    <m:oMathParaPr>
                      <m:jc m:val="centerGroup"/>
                    </m:oMathParaPr>
                    <m:oMath xmlns:m="http://schemas.openxmlformats.org/officeDocument/2006/math">
                      <m:sSub>
                        <m:sSubPr>
                          <m:ctrlPr>
                            <a:rPr lang="ru-RU" i="1">
                              <a:latin typeface="Cambria Math"/>
                            </a:rPr>
                          </m:ctrlPr>
                        </m:sSubPr>
                        <m:e>
                          <m:r>
                            <a:rPr lang="ru-RU" i="1">
                              <a:latin typeface="Cambria Math"/>
                            </a:rPr>
                            <m:t>𝑝</m:t>
                          </m:r>
                        </m:e>
                        <m:sub>
                          <m:r>
                            <a:rPr lang="ru-RU" i="1">
                              <a:latin typeface="Cambria Math"/>
                            </a:rPr>
                            <m:t>ср</m:t>
                          </m:r>
                        </m:sub>
                      </m:sSub>
                      <m:r>
                        <a:rPr lang="ru-RU" i="1">
                          <a:latin typeface="Cambria Math"/>
                        </a:rPr>
                        <m:t>=</m:t>
                      </m:r>
                      <m:rad>
                        <m:radPr>
                          <m:degHide m:val="on"/>
                          <m:ctrlPr>
                            <a:rPr lang="ru-RU" i="1">
                              <a:latin typeface="Cambria Math"/>
                            </a:rPr>
                          </m:ctrlPr>
                        </m:radPr>
                        <m:deg/>
                        <m:e>
                          <m:d>
                            <m:dPr>
                              <m:ctrlPr>
                                <a:rPr lang="ru-RU" i="1">
                                  <a:latin typeface="Cambria Math"/>
                                </a:rPr>
                              </m:ctrlPr>
                            </m:dPr>
                            <m:e>
                              <m:r>
                                <a:rPr lang="ru-RU" i="1">
                                  <a:latin typeface="Cambria Math"/>
                                </a:rPr>
                                <m:t>1+11%</m:t>
                              </m:r>
                            </m:e>
                          </m:d>
                          <m:r>
                            <a:rPr lang="ru-RU" i="1">
                              <a:latin typeface="Cambria Math"/>
                            </a:rPr>
                            <m:t>∗</m:t>
                          </m:r>
                          <m:d>
                            <m:dPr>
                              <m:ctrlPr>
                                <a:rPr lang="ru-RU" i="1">
                                  <a:latin typeface="Cambria Math"/>
                                </a:rPr>
                              </m:ctrlPr>
                            </m:dPr>
                            <m:e>
                              <m:r>
                                <a:rPr lang="ru-RU" i="1">
                                  <a:latin typeface="Cambria Math"/>
                                </a:rPr>
                                <m:t>1+13%</m:t>
                              </m:r>
                            </m:e>
                          </m:d>
                        </m:e>
                      </m:rad>
                      <m:r>
                        <a:rPr lang="ru-RU" i="1">
                          <a:latin typeface="Cambria Math"/>
                        </a:rPr>
                        <m:t>−1= 11,9955%</m:t>
                      </m:r>
                    </m:oMath>
                  </m:oMathPara>
                </a14:m>
                <a:endParaRPr lang="ru-RU" dirty="0">
                  <a:latin typeface="Arial Narrow" panose="020B0606020202030204" pitchFamily="34" charset="0"/>
                </a:endParaRPr>
              </a:p>
              <a:p>
                <a:r>
                  <a:rPr lang="ru-RU" b="1" dirty="0">
                    <a:latin typeface="Arial Narrow" panose="020B0606020202030204" pitchFamily="34" charset="0"/>
                  </a:rPr>
                  <a:t>Ответ</a:t>
                </a:r>
                <a:r>
                  <a:rPr lang="ru-RU" b="1" i="1" dirty="0">
                    <a:latin typeface="Arial Narrow" panose="020B0606020202030204" pitchFamily="34" charset="0"/>
                  </a:rPr>
                  <a:t>: </a:t>
                </a:r>
                <a:r>
                  <a:rPr lang="ru-RU" b="1" i="1" dirty="0" smtClean="0">
                    <a:latin typeface="Arial Narrow" panose="020B0606020202030204" pitchFamily="34" charset="0"/>
                  </a:rPr>
                  <a:t>	</a:t>
                </a:r>
                <a:r>
                  <a:rPr lang="ru-RU" dirty="0" smtClean="0">
                    <a:latin typeface="Arial Narrow" panose="020B0606020202030204" pitchFamily="34" charset="0"/>
                  </a:rPr>
                  <a:t>Иванов</a:t>
                </a:r>
                <a:r>
                  <a:rPr lang="ru-RU" dirty="0">
                    <a:latin typeface="Arial Narrow" panose="020B0606020202030204" pitchFamily="34" charset="0"/>
                  </a:rPr>
                  <a:t>; 11,9955%</a:t>
                </a: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79512" y="3512088"/>
                <a:ext cx="8712968" cy="3301288"/>
              </a:xfrm>
              <a:prstGeom prst="rect">
                <a:avLst/>
              </a:prstGeom>
              <a:blipFill rotWithShape="0">
                <a:blip r:embed="rId3"/>
                <a:stretch>
                  <a:fillRect l="-559" t="-738" b="-2030"/>
                </a:stretch>
              </a:blipFill>
            </p:spPr>
            <p:txBody>
              <a:bodyPr/>
              <a:lstStyle/>
              <a:p>
                <a:r>
                  <a:rPr lang="ru-RU">
                    <a:noFill/>
                  </a:rPr>
                  <a:t> </a:t>
                </a:r>
              </a:p>
            </p:txBody>
          </p:sp>
        </mc:Fallback>
      </mc:AlternateContent>
    </p:spTree>
    <p:extLst>
      <p:ext uri="{BB962C8B-B14F-4D97-AF65-F5344CB8AC3E}">
        <p14:creationId xmlns:p14="http://schemas.microsoft.com/office/powerpoint/2010/main" val="2149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r>
              <a:rPr lang="ru-RU" sz="2500" dirty="0" smtClean="0">
                <a:latin typeface="Calibri Light" panose="020F0302020204030204" pitchFamily="34" charset="0"/>
              </a:rPr>
              <a:t>Потребление </a:t>
            </a:r>
            <a:r>
              <a:rPr lang="ru-RU" sz="2500" dirty="0">
                <a:latin typeface="Calibri Light" panose="020F0302020204030204" pitchFamily="34" charset="0"/>
              </a:rPr>
              <a:t>и финансовые цели</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0" y="1030084"/>
            <a:ext cx="9144000" cy="2970044"/>
          </a:xfrm>
          <a:prstGeom prst="rect">
            <a:avLst/>
          </a:prstGeom>
          <a:solidFill>
            <a:schemeClr val="bg1">
              <a:lumMod val="95000"/>
            </a:schemeClr>
          </a:solidFill>
        </p:spPr>
        <p:txBody>
          <a:bodyPr wrap="square">
            <a:spAutoFit/>
          </a:bodyPr>
          <a:lstStyle/>
          <a:p>
            <a:pPr marL="801688" indent="-801688"/>
            <a:r>
              <a:rPr lang="ru-RU" sz="1700" b="1" dirty="0">
                <a:latin typeface="Arial Narrow" panose="020B0606020202030204" pitchFamily="34" charset="0"/>
              </a:rPr>
              <a:t>Условие.</a:t>
            </a:r>
            <a:r>
              <a:rPr lang="ru-RU" sz="1700" dirty="0">
                <a:latin typeface="Arial Narrow" panose="020B0606020202030204" pitchFamily="34" charset="0"/>
              </a:rPr>
              <a:t> Сергей работает таксистом. Перед самым началом прошлого года он купил новую машину за 600 000 руб., истратив на нее все свои сбережения. Сергей считает необходимым менять автомобиль каждые 3 года. В течение прошлого года Сергей в среднем ежемесячно зарабатывал по 50 000 руб. при ежемесячных расходах 30 000 руб. Один месяц в прошлом году Сергей не работал, поскольку был в отпуске. За этот месяц он потратил 80 000 руб.</a:t>
            </a:r>
            <a:br>
              <a:rPr lang="ru-RU" sz="1700" dirty="0">
                <a:latin typeface="Arial Narrow" panose="020B0606020202030204" pitchFamily="34" charset="0"/>
              </a:rPr>
            </a:br>
            <a:r>
              <a:rPr lang="ru-RU" sz="1700" dirty="0">
                <a:latin typeface="Arial Narrow" panose="020B0606020202030204" pitchFamily="34" charset="0"/>
              </a:rPr>
              <a:t>Если доходы и расходы Сергея в два следующих года будут такими же, сможет ли он заменить автомобиль через 3 года после покупки (будем считать, что цена автомобиля не изменится, остаточную стоимость прежнего автомобиля в расчет не принимаем)?</a:t>
            </a:r>
            <a:br>
              <a:rPr lang="ru-RU" sz="1700" dirty="0">
                <a:latin typeface="Arial Narrow" panose="020B0606020202030204" pitchFamily="34" charset="0"/>
              </a:rPr>
            </a:br>
            <a:r>
              <a:rPr lang="ru-RU" sz="1700" dirty="0">
                <a:latin typeface="Arial Narrow" panose="020B0606020202030204" pitchFamily="34" charset="0"/>
              </a:rPr>
              <a:t>Если при текущем уровне доходов и расходов Сергею не удастся купить автомобиль, то на сколько рублей необходимо Сергею снизить свои ежемесячные расходы в течение двух лет, чтобы заменить автомобиль через 3 года после покупки? Результат округлите до целых рублей.</a:t>
            </a:r>
          </a:p>
        </p:txBody>
      </p:sp>
      <p:sp>
        <p:nvSpPr>
          <p:cNvPr id="55" name="Rectangle 5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extLst>
      <p:ext uri="{BB962C8B-B14F-4D97-AF65-F5344CB8AC3E}">
        <p14:creationId xmlns:p14="http://schemas.microsoft.com/office/powerpoint/2010/main" val="300547305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539552" y="2967335"/>
            <a:ext cx="7632848" cy="523220"/>
          </a:xfrm>
          <a:prstGeom prst="rect">
            <a:avLst/>
          </a:prstGeom>
        </p:spPr>
        <p:txBody>
          <a:bodyPr wrap="square">
            <a:spAutoFit/>
          </a:bodyPr>
          <a:lstStyle/>
          <a:p>
            <a:pPr algn="ctr"/>
            <a:r>
              <a:rPr lang="ru-RU" sz="2800" b="1" dirty="0" smtClean="0">
                <a:solidFill>
                  <a:srgbClr val="4DA754"/>
                </a:solidFill>
                <a:latin typeface="Arial Narrow" panose="020B0606020202030204" pitchFamily="34" charset="0"/>
              </a:rPr>
              <a:t>Кредиты и займы</a:t>
            </a:r>
            <a:endParaRPr lang="ru-RU" sz="2800" dirty="0">
              <a:latin typeface="Arial Narrow" panose="020B0606020202030204" pitchFamily="34" charset="0"/>
            </a:endParaRPr>
          </a:p>
        </p:txBody>
      </p:sp>
    </p:spTree>
    <p:extLst>
      <p:ext uri="{BB962C8B-B14F-4D97-AF65-F5344CB8AC3E}">
        <p14:creationId xmlns:p14="http://schemas.microsoft.com/office/powerpoint/2010/main" val="66210124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r>
              <a:rPr lang="ru-RU" sz="2500" dirty="0">
                <a:latin typeface="Calibri Light" panose="020F0302020204030204" pitchFamily="34" charset="0"/>
              </a:rPr>
              <a:t>АННУИТЕТНЫЕ ПЛАТЕЖИ</a:t>
            </a:r>
            <a:endParaRPr lang="ru-RU" sz="2500" dirty="0">
              <a:solidFill>
                <a:schemeClr val="bg1"/>
              </a:solidFill>
              <a:latin typeface="Calibri Light" panose="020F0302020204030204" pitchFamily="34" charset="0"/>
            </a:endParaRPr>
          </a:p>
        </p:txBody>
      </p:sp>
      <mc:AlternateContent xmlns:mc="http://schemas.openxmlformats.org/markup-compatibility/2006" xmlns:a14="http://schemas.microsoft.com/office/drawing/2010/main">
        <mc:Choice Requires="a14">
          <p:sp>
            <p:nvSpPr>
              <p:cNvPr id="4" name="Прямоугольник 3"/>
              <p:cNvSpPr/>
              <p:nvPr/>
            </p:nvSpPr>
            <p:spPr>
              <a:xfrm>
                <a:off x="107504" y="980728"/>
                <a:ext cx="8928992" cy="1754326"/>
              </a:xfrm>
              <a:prstGeom prst="rect">
                <a:avLst/>
              </a:prstGeom>
              <a:solidFill>
                <a:schemeClr val="bg1">
                  <a:lumMod val="95000"/>
                </a:schemeClr>
              </a:solidFill>
            </p:spPr>
            <p:txBody>
              <a:bodyPr wrap="square">
                <a:spAutoFit/>
              </a:bodyPr>
              <a:lstStyle/>
              <a:p>
                <a:pPr marL="895350" indent="-895350"/>
                <a:r>
                  <a:rPr lang="ru-RU" b="1" dirty="0">
                    <a:latin typeface="Arial Narrow" panose="020B0606020202030204" pitchFamily="34" charset="0"/>
                    <a:ea typeface="Calibri" panose="020F0502020204030204" pitchFamily="34" charset="0"/>
                    <a:cs typeface="Arial" panose="020B0604020202020204" pitchFamily="34" charset="0"/>
                  </a:rPr>
                  <a:t>Условие.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31 декабря 2014 года Алексей взял в банке 9 282 000 рублей в кредит под 10% годовых. Схема выплаты кредита следующая: 31 декабря каждого следующего года банк начисляет проценты на оставшуюся сумму долга (то есть увеличивает долг на 10%), затем Алексей переводит в банк </a:t>
                </a:r>
                <a14:m>
                  <m:oMath xmlns:m="http://schemas.openxmlformats.org/officeDocument/2006/math">
                    <m:r>
                      <a:rPr lang="en-US" i="1">
                        <a:latin typeface="Cambria Math" panose="02040503050406030204" pitchFamily="18" charset="0"/>
                      </a:rPr>
                      <m:t>𝑥</m:t>
                    </m:r>
                  </m:oMath>
                </a14:m>
                <a:r>
                  <a:rPr lang="ru-RU" dirty="0">
                    <a:latin typeface="Arial Narrow" panose="020B0606020202030204" pitchFamily="34" charset="0"/>
                  </a:rPr>
                  <a:t> рублей. </a:t>
                </a:r>
              </a:p>
              <a:p>
                <a:pPr marL="895350"/>
                <a:r>
                  <a:rPr lang="ru-RU" dirty="0">
                    <a:latin typeface="Arial Narrow" panose="020B0606020202030204" pitchFamily="34" charset="0"/>
                  </a:rPr>
                  <a:t>Алексей выплатил долг десятью равными платежами (то есть, за десять лет).  Найдите</a:t>
                </a:r>
                <a14:m>
                  <m:oMath xmlns:m="http://schemas.openxmlformats.org/officeDocument/2006/math">
                    <m:r>
                      <a:rPr lang="ru-RU" b="0" i="0" smtClean="0">
                        <a:latin typeface="Cambria Math" panose="02040503050406030204" pitchFamily="18" charset="0"/>
                      </a:rPr>
                      <m:t> </m:t>
                    </m:r>
                    <m:r>
                      <a:rPr lang="en-US" i="1">
                        <a:latin typeface="Cambria Math" panose="02040503050406030204" pitchFamily="18" charset="0"/>
                      </a:rPr>
                      <m:t>𝑥</m:t>
                    </m:r>
                  </m:oMath>
                </a14:m>
                <a:r>
                  <a:rPr lang="ru-RU" dirty="0">
                    <a:latin typeface="Arial Narrow" panose="020B0606020202030204" pitchFamily="34" charset="0"/>
                  </a:rPr>
                  <a:t>.</a:t>
                </a:r>
              </a:p>
            </p:txBody>
          </p:sp>
        </mc:Choice>
        <mc:Fallback xmlns="">
          <p:sp>
            <p:nvSpPr>
              <p:cNvPr id="4" name="Прямоугольник 3"/>
              <p:cNvSpPr>
                <a:spLocks noRot="1" noChangeAspect="1" noMove="1" noResize="1" noEditPoints="1" noAdjustHandles="1" noChangeArrowheads="1" noChangeShapeType="1" noTextEdit="1"/>
              </p:cNvSpPr>
              <p:nvPr/>
            </p:nvSpPr>
            <p:spPr>
              <a:xfrm>
                <a:off x="107504" y="980728"/>
                <a:ext cx="8928992" cy="1754326"/>
              </a:xfrm>
              <a:prstGeom prst="rect">
                <a:avLst/>
              </a:prstGeom>
              <a:blipFill rotWithShape="0">
                <a:blip r:embed="rId3"/>
                <a:stretch>
                  <a:fillRect l="-615" t="-1736" r="-751" b="-486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107504" y="2941802"/>
                <a:ext cx="8928992" cy="3799566"/>
              </a:xfrm>
              <a:prstGeom prst="rect">
                <a:avLst/>
              </a:prstGeom>
              <a:solidFill>
                <a:schemeClr val="bg1">
                  <a:lumMod val="95000"/>
                </a:schemeClr>
              </a:solidFill>
            </p:spPr>
            <p:txBody>
              <a:bodyPr wrap="square">
                <a:spAutoFit/>
              </a:bodyPr>
              <a:lstStyle/>
              <a:p>
                <a:pPr/>
                <a:r>
                  <a:rPr lang="ru-RU" b="1" dirty="0" smtClean="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Обозначим за </a:t>
                </a:r>
                <a14:m>
                  <m:oMath xmlns:m="http://schemas.openxmlformats.org/officeDocument/2006/math">
                    <m:r>
                      <a:rPr lang="en-US" b="0" i="1" smtClean="0">
                        <a:latin typeface="Cambria Math" panose="02040503050406030204" pitchFamily="18" charset="0"/>
                      </a:rPr>
                      <m:t>𝑎</m:t>
                    </m:r>
                  </m:oMath>
                </a14:m>
                <a:r>
                  <a:rPr lang="en-US" dirty="0">
                    <a:latin typeface="Arial Narrow" panose="020B0606020202030204" pitchFamily="34" charset="0"/>
                  </a:rPr>
                  <a:t> </a:t>
                </a:r>
                <a:r>
                  <a:rPr lang="ru-RU" dirty="0">
                    <a:latin typeface="Arial Narrow" panose="020B0606020202030204" pitchFamily="34" charset="0"/>
                  </a:rPr>
                  <a:t>начальную сумму долга. Тогда через год сумма долга составит  </a:t>
                </a:r>
                <a14:m>
                  <m:oMath xmlns:m="http://schemas.openxmlformats.org/officeDocument/2006/math">
                    <m:r>
                      <a:rPr lang="en-US" b="0" i="1" smtClean="0">
                        <a:latin typeface="Cambria Math" panose="02040503050406030204" pitchFamily="18" charset="0"/>
                      </a:rPr>
                      <m:t>1,1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oMath>
                </a14:m>
                <a:r>
                  <a:rPr lang="ru-RU" dirty="0">
                    <a:latin typeface="Arial Narrow" panose="020B0606020202030204" pitchFamily="34" charset="0"/>
                  </a:rPr>
                  <a:t>, через два года </a:t>
                </a:r>
                <a14:m>
                  <m:oMath xmlns:m="http://schemas.openxmlformats.org/officeDocument/2006/math">
                    <m:r>
                      <a:rPr lang="en-US" b="0" i="0" smtClean="0">
                        <a:latin typeface="Cambria Math" panose="02040503050406030204" pitchFamily="18" charset="0"/>
                      </a:rPr>
                      <m:t>1</m:t>
                    </m:r>
                    <m:r>
                      <a:rPr lang="en-US" b="0" i="1" smtClean="0">
                        <a:latin typeface="Cambria Math" panose="02040503050406030204" pitchFamily="18" charset="0"/>
                      </a:rPr>
                      <m:t>,1∗(</m:t>
                    </m:r>
                    <m:r>
                      <a:rPr lang="en-US" i="1">
                        <a:latin typeface="Cambria Math" panose="02040503050406030204" pitchFamily="18" charset="0"/>
                      </a:rPr>
                      <m:t>1,1</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 </m:t>
                    </m:r>
                  </m:oMath>
                </a14:m>
                <a:r>
                  <a:rPr lang="ru-RU" dirty="0">
                    <a:latin typeface="Arial Narrow" panose="020B0606020202030204" pitchFamily="34" charset="0"/>
                  </a:rPr>
                  <a:t>и т.д. Через десять лет сумма долга составит </a:t>
                </a:r>
                <a:r>
                  <a:rPr lang="en-US" dirty="0">
                    <a:latin typeface="Arial Narrow" panose="020B0606020202030204" pitchFamily="34" charset="0"/>
                  </a:rPr>
                  <a:t/>
                </a:r>
                <a:br>
                  <a:rPr lang="en-US" dirty="0">
                    <a:latin typeface="Arial Narrow" panose="020B0606020202030204" pitchFamily="34" charset="0"/>
                  </a:rPr>
                </a:br>
                <a14:m>
                  <m:oMathPara xmlns:m="http://schemas.openxmlformats.org/officeDocument/2006/math">
                    <m:oMathParaPr>
                      <m:jc m:val="centerGroup"/>
                    </m:oMathParaPr>
                    <m:oMath xmlns:m="http://schemas.openxmlformats.org/officeDocument/2006/math">
                      <m:sSup>
                        <m:sSupPr>
                          <m:ctrlPr>
                            <a:rPr lang="en-US" b="0" i="1" smtClean="0">
                              <a:latin typeface="Cambria Math"/>
                            </a:rPr>
                          </m:ctrlPr>
                        </m:sSupPr>
                        <m:e>
                          <m:r>
                            <a:rPr lang="en-US" i="1">
                              <a:latin typeface="Cambria Math" panose="02040503050406030204" pitchFamily="18" charset="0"/>
                            </a:rPr>
                            <m:t>1,1</m:t>
                          </m:r>
                        </m:e>
                        <m:sup>
                          <m:r>
                            <a:rPr lang="en-US" b="0" i="1" smtClean="0">
                              <a:latin typeface="Cambria Math" panose="02040503050406030204" pitchFamily="18" charset="0"/>
                            </a:rPr>
                            <m:t>10</m:t>
                          </m:r>
                        </m:sup>
                      </m:sSup>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−1,1</m:t>
                      </m:r>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1,1</m:t>
                          </m:r>
                        </m:e>
                        <m:sup>
                          <m:r>
                            <a:rPr lang="en-US" b="0" i="1" smtClean="0">
                              <a:latin typeface="Cambria Math" panose="02040503050406030204" pitchFamily="18" charset="0"/>
                            </a:rPr>
                            <m:t>2</m:t>
                          </m:r>
                        </m:sup>
                      </m:sSup>
                      <m:r>
                        <a:rPr lang="en-US" b="0" i="1" smtClean="0">
                          <a:latin typeface="Cambria Math" panose="02040503050406030204" pitchFamily="18" charset="0"/>
                        </a:rPr>
                        <m:t>𝑥</m:t>
                      </m:r>
                      <m:r>
                        <a:rPr lang="en-US" b="0" i="1" smtClean="0">
                          <a:latin typeface="Cambria Math" panose="02040503050406030204" pitchFamily="18" charset="0"/>
                        </a:rPr>
                        <m:t>− … −</m:t>
                      </m:r>
                      <m:sSup>
                        <m:sSupPr>
                          <m:ctrlPr>
                            <a:rPr lang="en-US" i="1">
                              <a:latin typeface="Cambria Math"/>
                            </a:rPr>
                          </m:ctrlPr>
                        </m:sSupPr>
                        <m:e>
                          <m:r>
                            <a:rPr lang="en-US" i="1">
                              <a:latin typeface="Cambria Math" panose="02040503050406030204" pitchFamily="18" charset="0"/>
                            </a:rPr>
                            <m:t>1,1</m:t>
                          </m:r>
                        </m:e>
                        <m:sup>
                          <m:r>
                            <a:rPr lang="en-US" b="0" i="1" smtClean="0">
                              <a:latin typeface="Cambria Math" panose="02040503050406030204" pitchFamily="18" charset="0"/>
                            </a:rPr>
                            <m:t>9</m:t>
                          </m:r>
                        </m:sup>
                      </m:sSup>
                      <m:r>
                        <a:rPr lang="en-US" i="1">
                          <a:latin typeface="Cambria Math" panose="02040503050406030204" pitchFamily="18" charset="0"/>
                        </a:rPr>
                        <m:t>𝑥</m:t>
                      </m:r>
                      <m:r>
                        <a:rPr lang="en-US" b="0" i="1" smtClean="0">
                          <a:latin typeface="Cambria Math" panose="02040503050406030204" pitchFamily="18" charset="0"/>
                        </a:rPr>
                        <m:t>=</m:t>
                      </m:r>
                      <m:sSup>
                        <m:sSupPr>
                          <m:ctrlPr>
                            <a:rPr lang="en-US" i="1">
                              <a:latin typeface="Cambria Math"/>
                            </a:rPr>
                          </m:ctrlPr>
                        </m:sSupPr>
                        <m:e>
                          <m:r>
                            <a:rPr lang="en-US" i="1">
                              <a:latin typeface="Cambria Math" panose="02040503050406030204" pitchFamily="18" charset="0"/>
                            </a:rPr>
                            <m:t>1,1</m:t>
                          </m:r>
                        </m:e>
                        <m:sup>
                          <m:r>
                            <a:rPr lang="en-US" i="1">
                              <a:latin typeface="Cambria Math" panose="02040503050406030204" pitchFamily="18" charset="0"/>
                            </a:rPr>
                            <m:t>10</m:t>
                          </m:r>
                        </m:sup>
                      </m:sSup>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r>
                        <a:rPr lang="en-US" b="0" i="0" smtClean="0">
                          <a:latin typeface="Cambria Math" panose="02040503050406030204" pitchFamily="18" charset="0"/>
                        </a:rPr>
                        <m:t>∗</m:t>
                      </m:r>
                      <m:f>
                        <m:fPr>
                          <m:ctrlPr>
                            <a:rPr lang="en-US" b="0" i="1" smtClean="0">
                              <a:latin typeface="Cambria Math"/>
                            </a:rPr>
                          </m:ctrlPr>
                        </m:fPr>
                        <m:num>
                          <m:sSup>
                            <m:sSupPr>
                              <m:ctrlPr>
                                <a:rPr lang="en-US" i="1">
                                  <a:latin typeface="Cambria Math"/>
                                </a:rPr>
                              </m:ctrlPr>
                            </m:sSupPr>
                            <m:e>
                              <m:r>
                                <a:rPr lang="en-US" i="1">
                                  <a:latin typeface="Cambria Math" panose="02040503050406030204" pitchFamily="18" charset="0"/>
                                </a:rPr>
                                <m:t>1,1</m:t>
                              </m:r>
                            </m:e>
                            <m:sup>
                              <m:r>
                                <a:rPr lang="en-US" i="1">
                                  <a:latin typeface="Cambria Math" panose="02040503050406030204" pitchFamily="18" charset="0"/>
                                </a:rPr>
                                <m:t>10</m:t>
                              </m:r>
                            </m:sup>
                          </m:sSup>
                          <m:r>
                            <a:rPr lang="en-US" i="1">
                              <a:latin typeface="Cambria Math" panose="02040503050406030204" pitchFamily="18" charset="0"/>
                            </a:rPr>
                            <m:t>−1</m:t>
                          </m:r>
                        </m:num>
                        <m:den>
                          <m:r>
                            <a:rPr lang="en-US" b="0" i="1" smtClean="0">
                              <a:latin typeface="Cambria Math" panose="02040503050406030204" pitchFamily="18" charset="0"/>
                            </a:rPr>
                            <m:t>1,1−1</m:t>
                          </m:r>
                        </m:den>
                      </m:f>
                    </m:oMath>
                  </m:oMathPara>
                </a14:m>
                <a:endParaRPr lang="en-US" b="0" i="1" dirty="0">
                  <a:latin typeface="Arial Narrow" panose="020B0606020202030204" pitchFamily="34" charset="0"/>
                </a:endParaRPr>
              </a:p>
              <a:p>
                <a:r>
                  <a:rPr lang="ru-RU" dirty="0">
                    <a:latin typeface="Arial Narrow" panose="020B0606020202030204" pitchFamily="34" charset="0"/>
                  </a:rPr>
                  <a:t>По условию задачи, за 10 лет весь кредит выплачен. Значит, чтобы найти значение </a:t>
                </a:r>
                <a:r>
                  <a:rPr lang="en-US" dirty="0">
                    <a:latin typeface="Arial Narrow" panose="020B0606020202030204" pitchFamily="34" charset="0"/>
                  </a:rPr>
                  <a:t>X</a:t>
                </a:r>
                <a:r>
                  <a:rPr lang="ru-RU" dirty="0">
                    <a:latin typeface="Arial Narrow" panose="020B0606020202030204" pitchFamily="34" charset="0"/>
                  </a:rPr>
                  <a:t>, надо приравнять сумму задолженности через десять лет к нулю, то есть решить уравнение</a:t>
                </a:r>
                <a:r>
                  <a:rPr lang="en-US" dirty="0">
                    <a:latin typeface="Arial Narrow" panose="020B0606020202030204" pitchFamily="34" charset="0"/>
                  </a:rPr>
                  <a:t> </a:t>
                </a:r>
                <a14:m>
                  <m:oMath xmlns:m="http://schemas.openxmlformats.org/officeDocument/2006/math">
                    <m:sSup>
                      <m:sSupPr>
                        <m:ctrlPr>
                          <a:rPr lang="en-US" i="1">
                            <a:latin typeface="Cambria Math"/>
                          </a:rPr>
                        </m:ctrlPr>
                      </m:sSupPr>
                      <m:e>
                        <m:r>
                          <a:rPr lang="en-US" i="1">
                            <a:latin typeface="Cambria Math" panose="02040503050406030204" pitchFamily="18" charset="0"/>
                          </a:rPr>
                          <m:t>1,1</m:t>
                        </m:r>
                      </m:e>
                      <m:sup>
                        <m:r>
                          <a:rPr lang="en-US" i="1">
                            <a:latin typeface="Cambria Math" panose="02040503050406030204" pitchFamily="18" charset="0"/>
                          </a:rPr>
                          <m:t>10</m:t>
                        </m:r>
                      </m:sup>
                    </m:sSup>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𝑥</m:t>
                    </m:r>
                    <m:r>
                      <a:rPr lang="en-US">
                        <a:latin typeface="Cambria Math" panose="02040503050406030204" pitchFamily="18" charset="0"/>
                      </a:rPr>
                      <m:t>∗</m:t>
                    </m:r>
                    <m:f>
                      <m:fPr>
                        <m:ctrlPr>
                          <a:rPr lang="en-US" i="1">
                            <a:latin typeface="Cambria Math"/>
                          </a:rPr>
                        </m:ctrlPr>
                      </m:fPr>
                      <m:num>
                        <m:sSup>
                          <m:sSupPr>
                            <m:ctrlPr>
                              <a:rPr lang="en-US" i="1">
                                <a:latin typeface="Cambria Math"/>
                              </a:rPr>
                            </m:ctrlPr>
                          </m:sSupPr>
                          <m:e>
                            <m:r>
                              <a:rPr lang="en-US" i="1">
                                <a:latin typeface="Cambria Math" panose="02040503050406030204" pitchFamily="18" charset="0"/>
                              </a:rPr>
                              <m:t>1,1</m:t>
                            </m:r>
                          </m:e>
                          <m:sup>
                            <m:r>
                              <a:rPr lang="en-US" i="1">
                                <a:latin typeface="Cambria Math" panose="02040503050406030204" pitchFamily="18" charset="0"/>
                              </a:rPr>
                              <m:t>10</m:t>
                            </m:r>
                          </m:sup>
                        </m:sSup>
                        <m:r>
                          <a:rPr lang="en-US" i="1">
                            <a:latin typeface="Cambria Math" panose="02040503050406030204" pitchFamily="18" charset="0"/>
                          </a:rPr>
                          <m:t>−1</m:t>
                        </m:r>
                      </m:num>
                      <m:den>
                        <m:r>
                          <a:rPr lang="en-US" i="1">
                            <a:latin typeface="Cambria Math" panose="02040503050406030204" pitchFamily="18" charset="0"/>
                          </a:rPr>
                          <m:t>1,1−1</m:t>
                        </m:r>
                      </m:den>
                    </m:f>
                    <m:r>
                      <a:rPr lang="en-US" b="0" i="1" smtClean="0">
                        <a:latin typeface="Cambria Math" panose="02040503050406030204" pitchFamily="18" charset="0"/>
                      </a:rPr>
                      <m:t>=0</m:t>
                    </m:r>
                  </m:oMath>
                </a14:m>
                <a:endParaRPr lang="en-US" dirty="0">
                  <a:latin typeface="Arial Narrow" panose="020B0606020202030204" pitchFamily="34" charset="0"/>
                </a:endParaRPr>
              </a:p>
              <a:p>
                <a:endParaRPr lang="en-US" dirty="0" smtClean="0">
                  <a:latin typeface="Arial Narrow" panose="020B0606020202030204" pitchFamily="34" charset="0"/>
                </a:endParaRPr>
              </a:p>
              <a:p>
                <a:r>
                  <a:rPr lang="ru-RU" dirty="0">
                    <a:latin typeface="Arial Narrow" panose="020B0606020202030204" pitchFamily="34" charset="0"/>
                  </a:rPr>
                  <a:t>Получаем</a:t>
                </a:r>
                <a14:m>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𝑥</m:t>
                    </m:r>
                    <m:r>
                      <a:rPr lang="en-US" b="0" i="1" smtClean="0">
                        <a:latin typeface="Cambria Math" panose="02040503050406030204" pitchFamily="18" charset="0"/>
                      </a:rPr>
                      <m:t>=</m:t>
                    </m:r>
                    <m:f>
                      <m:fPr>
                        <m:ctrlPr>
                          <a:rPr lang="en-US" i="1">
                            <a:latin typeface="Cambria Math"/>
                          </a:rPr>
                        </m:ctrlPr>
                      </m:fPr>
                      <m:num>
                        <m:r>
                          <a:rPr lang="en-US" i="1">
                            <a:latin typeface="Cambria Math" panose="02040503050406030204" pitchFamily="18" charset="0"/>
                          </a:rPr>
                          <m:t>0,1∗</m:t>
                        </m:r>
                        <m:sSup>
                          <m:sSupPr>
                            <m:ctrlPr>
                              <a:rPr lang="en-US" i="1">
                                <a:latin typeface="Cambria Math"/>
                              </a:rPr>
                            </m:ctrlPr>
                          </m:sSupPr>
                          <m:e>
                            <m:r>
                              <a:rPr lang="en-US" i="1">
                                <a:latin typeface="Cambria Math" panose="02040503050406030204" pitchFamily="18" charset="0"/>
                              </a:rPr>
                              <m:t>1,1</m:t>
                            </m:r>
                          </m:e>
                          <m:sup>
                            <m:r>
                              <a:rPr lang="en-US" i="1">
                                <a:latin typeface="Cambria Math" panose="02040503050406030204" pitchFamily="18" charset="0"/>
                              </a:rPr>
                              <m:t>10</m:t>
                            </m:r>
                          </m:sup>
                        </m:sSup>
                        <m:r>
                          <a:rPr lang="en-US" i="1">
                            <a:latin typeface="Cambria Math" panose="02040503050406030204" pitchFamily="18" charset="0"/>
                          </a:rPr>
                          <m:t>𝑎</m:t>
                        </m:r>
                      </m:num>
                      <m:den>
                        <m:sSup>
                          <m:sSupPr>
                            <m:ctrlPr>
                              <a:rPr lang="en-US" i="1">
                                <a:latin typeface="Cambria Math"/>
                              </a:rPr>
                            </m:ctrlPr>
                          </m:sSupPr>
                          <m:e>
                            <m:r>
                              <a:rPr lang="en-US" i="1">
                                <a:latin typeface="Cambria Math" panose="02040503050406030204" pitchFamily="18" charset="0"/>
                              </a:rPr>
                              <m:t>1,1</m:t>
                            </m:r>
                          </m:e>
                          <m:sup>
                            <m:r>
                              <a:rPr lang="en-US" i="1">
                                <a:latin typeface="Cambria Math" panose="02040503050406030204" pitchFamily="18" charset="0"/>
                              </a:rPr>
                              <m:t>10</m:t>
                            </m:r>
                          </m:sup>
                        </m:sSup>
                        <m:r>
                          <a:rPr lang="en-US" i="1">
                            <a:latin typeface="Cambria Math" panose="02040503050406030204" pitchFamily="18" charset="0"/>
                          </a:rPr>
                          <m:t>−1</m:t>
                        </m:r>
                      </m:den>
                    </m:f>
                  </m:oMath>
                </a14:m>
                <a:endParaRPr lang="en-US" dirty="0">
                  <a:latin typeface="Arial Narrow" panose="020B0606020202030204" pitchFamily="34" charset="0"/>
                </a:endParaRPr>
              </a:p>
              <a:p>
                <a:r>
                  <a:rPr lang="ru-RU" dirty="0">
                    <a:latin typeface="Arial Narrow" panose="020B0606020202030204" pitchFamily="34" charset="0"/>
                  </a:rPr>
                  <a:t>После подстановки исходных данных в эту формулу</a:t>
                </a:r>
                <a:r>
                  <a:rPr lang="en-US" dirty="0">
                    <a:latin typeface="Arial Narrow" panose="020B0606020202030204" pitchFamily="34" charset="0"/>
                  </a:rPr>
                  <a:t> </a:t>
                </a:r>
                <a:r>
                  <a:rPr lang="ru-RU" dirty="0">
                    <a:latin typeface="Arial Narrow" panose="020B0606020202030204" pitchFamily="34" charset="0"/>
                  </a:rPr>
                  <a:t>получаем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oMath>
                </a14:m>
                <a:r>
                  <a:rPr lang="en-US" dirty="0">
                    <a:latin typeface="Arial Narrow" panose="020B0606020202030204" pitchFamily="34" charset="0"/>
                  </a:rPr>
                  <a:t>1 510 602,76 </a:t>
                </a:r>
                <a:r>
                  <a:rPr lang="ru-RU" dirty="0">
                    <a:latin typeface="Arial Narrow" panose="020B0606020202030204" pitchFamily="34" charset="0"/>
                  </a:rPr>
                  <a:t>руб</a:t>
                </a:r>
                <a:r>
                  <a:rPr lang="ru-RU" dirty="0" smtClean="0">
                    <a:latin typeface="Arial Narrow" panose="020B0606020202030204" pitchFamily="34" charset="0"/>
                  </a:rPr>
                  <a:t>.</a:t>
                </a:r>
                <a:endParaRPr lang="en-US" dirty="0" smtClean="0">
                  <a:latin typeface="Arial Narrow" panose="020B0606020202030204" pitchFamily="34" charset="0"/>
                </a:endParaRPr>
              </a:p>
              <a:p>
                <a:endParaRPr lang="en-US" dirty="0">
                  <a:latin typeface="Arial Narrow" panose="020B0606020202030204" pitchFamily="34" charset="0"/>
                </a:endParaRPr>
              </a:p>
              <a:p>
                <a:r>
                  <a:rPr lang="ru-RU" b="1" dirty="0">
                    <a:latin typeface="Arial Narrow" panose="020B0606020202030204" pitchFamily="34" charset="0"/>
                  </a:rPr>
                  <a:t>Ответ: </a:t>
                </a:r>
                <a:r>
                  <a:rPr lang="ru-RU" dirty="0">
                    <a:latin typeface="Arial Narrow" panose="020B0606020202030204" pitchFamily="34" charset="0"/>
                  </a:rPr>
                  <a:t>1 510 602,76 руб.</a:t>
                </a: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107504" y="2941802"/>
                <a:ext cx="8928992" cy="3799566"/>
              </a:xfrm>
              <a:prstGeom prst="rect">
                <a:avLst/>
              </a:prstGeom>
              <a:blipFill rotWithShape="0">
                <a:blip r:embed="rId4"/>
                <a:stretch>
                  <a:fillRect l="-615" t="-803" b="-1766"/>
                </a:stretch>
              </a:blipFill>
            </p:spPr>
            <p:txBody>
              <a:bodyPr/>
              <a:lstStyle/>
              <a:p>
                <a:r>
                  <a:rPr lang="ru-RU">
                    <a:noFill/>
                  </a:rPr>
                  <a:t> </a:t>
                </a:r>
              </a:p>
            </p:txBody>
          </p:sp>
        </mc:Fallback>
      </mc:AlternateContent>
    </p:spTree>
    <p:extLst>
      <p:ext uri="{BB962C8B-B14F-4D97-AF65-F5344CB8AC3E}">
        <p14:creationId xmlns:p14="http://schemas.microsoft.com/office/powerpoint/2010/main" val="140138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r>
              <a:rPr lang="ru-RU" sz="2500" dirty="0">
                <a:latin typeface="Calibri Light" panose="020F0302020204030204" pitchFamily="34" charset="0"/>
              </a:rPr>
              <a:t>ИПОТЕКА</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340768"/>
            <a:ext cx="8712968" cy="3647152"/>
          </a:xfrm>
          <a:prstGeom prst="rect">
            <a:avLst/>
          </a:prstGeom>
          <a:solidFill>
            <a:schemeClr val="bg1">
              <a:lumMod val="95000"/>
            </a:schemeClr>
          </a:solidFill>
        </p:spPr>
        <p:txBody>
          <a:bodyPr wrap="square">
            <a:spAutoFit/>
          </a:bodyPr>
          <a:lstStyle/>
          <a:p>
            <a:pPr marL="900113" indent="-900113">
              <a:spcAft>
                <a:spcPts val="600"/>
              </a:spcAft>
            </a:pPr>
            <a:r>
              <a:rPr lang="ru-RU" b="1" dirty="0">
                <a:latin typeface="Arial Narrow" panose="020B0606020202030204" pitchFamily="34" charset="0"/>
              </a:rPr>
              <a:t>Условие.</a:t>
            </a:r>
            <a:r>
              <a:rPr lang="ru-RU" dirty="0">
                <a:latin typeface="Arial Narrow" panose="020B0606020202030204" pitchFamily="34" charset="0"/>
              </a:rPr>
              <a:t> Иван рассматривает предложения двух банков по ипотечному кредиту на сумму 3 000 000 и на срок 3 года.</a:t>
            </a:r>
          </a:p>
          <a:p>
            <a:pPr marL="900113">
              <a:spcAft>
                <a:spcPts val="600"/>
              </a:spcAft>
            </a:pPr>
            <a:r>
              <a:rPr lang="ru-RU" dirty="0">
                <a:latin typeface="Arial Narrow" panose="020B0606020202030204" pitchFamily="34" charset="0"/>
              </a:rPr>
              <a:t>Банк «А» по такому кредиту предлагает ставку 14% годовых с выплатой долга и процентов равными платежами (аннуитетные платежи) в сумме 102 532,89 рублей в месяц. </a:t>
            </a:r>
          </a:p>
          <a:p>
            <a:pPr marL="900113">
              <a:spcAft>
                <a:spcPts val="600"/>
              </a:spcAft>
            </a:pPr>
            <a:r>
              <a:rPr lang="ru-RU" dirty="0">
                <a:latin typeface="Arial Narrow" panose="020B0606020202030204" pitchFamily="34" charset="0"/>
              </a:rPr>
              <a:t>Банк «Б» по такому кредиту предлагает ставку 14% годовых с выплатой основного долга ежеквартально равными долями. При этом проценты начисляются ежеквартально на фактический остаток задолженности и выплачиваются вместе с основной суммой долга (также ежеквартально). Для простоты принимаем, что все кварталы равны ¼ года.</a:t>
            </a:r>
          </a:p>
          <a:p>
            <a:pPr marL="900113">
              <a:spcAft>
                <a:spcPts val="600"/>
              </a:spcAft>
            </a:pPr>
            <a:r>
              <a:rPr lang="ru-RU" dirty="0">
                <a:latin typeface="Arial Narrow" panose="020B0606020202030204" pitchFamily="34" charset="0"/>
              </a:rPr>
              <a:t>Чему равна общая сумма процентных платежей по каждому банку за весь период кредитования?</a:t>
            </a:r>
          </a:p>
        </p:txBody>
      </p:sp>
    </p:spTree>
    <p:extLst>
      <p:ext uri="{BB962C8B-B14F-4D97-AF65-F5344CB8AC3E}">
        <p14:creationId xmlns:p14="http://schemas.microsoft.com/office/powerpoint/2010/main" val="66149235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r>
              <a:rPr lang="ru-RU" sz="2500" dirty="0" smtClean="0">
                <a:latin typeface="Calibri Light" panose="020F0302020204030204" pitchFamily="34" charset="0"/>
              </a:rPr>
              <a:t>МИКРОКРЕДИТЫ</a:t>
            </a:r>
            <a:endParaRPr lang="ru-RU" sz="2500" dirty="0">
              <a:solidFill>
                <a:schemeClr val="bg1"/>
              </a:solidFill>
              <a:latin typeface="Calibri Light" panose="020F0302020204030204" pitchFamily="34" charset="0"/>
            </a:endParaRPr>
          </a:p>
        </p:txBody>
      </p:sp>
      <p:sp>
        <p:nvSpPr>
          <p:cNvPr id="4" name="Прямоугольник 3"/>
          <p:cNvSpPr/>
          <p:nvPr/>
        </p:nvSpPr>
        <p:spPr>
          <a:xfrm>
            <a:off x="107504" y="1442910"/>
            <a:ext cx="8928992" cy="1754326"/>
          </a:xfrm>
          <a:prstGeom prst="rect">
            <a:avLst/>
          </a:prstGeom>
          <a:solidFill>
            <a:schemeClr val="bg1">
              <a:lumMod val="95000"/>
            </a:schemeClr>
          </a:solidFill>
        </p:spPr>
        <p:txBody>
          <a:bodyPr wrap="square">
            <a:spAutoFit/>
          </a:bodyPr>
          <a:lstStyle/>
          <a:p>
            <a:pPr marL="1082675" indent="-1082675"/>
            <a:r>
              <a:rPr lang="ru-RU" b="1" dirty="0">
                <a:latin typeface="Arial Narrow" panose="020B0606020202030204" pitchFamily="34" charset="0"/>
                <a:ea typeface="Calibri" panose="020F0502020204030204" pitchFamily="34" charset="0"/>
                <a:cs typeface="Arial" panose="020B0604020202020204" pitchFamily="34" charset="0"/>
              </a:rPr>
              <a:t>Условие.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Остап имеет стабильный доход, который он получает дважды в месяц через равные промежутки времени. В прошлом году Остапу регулярно недоставало средств до следующей выплаты зарплаты, поэтому за 10 дней до каждого получения дохода он брал заем на сумму 15 000 рублей в </a:t>
            </a:r>
            <a:r>
              <a:rPr lang="ru-RU" dirty="0" err="1">
                <a:latin typeface="Arial Narrow" panose="020B0606020202030204" pitchFamily="34" charset="0"/>
              </a:rPr>
              <a:t>микрофинансовой</a:t>
            </a:r>
            <a:r>
              <a:rPr lang="ru-RU" dirty="0">
                <a:latin typeface="Arial Narrow" panose="020B0606020202030204" pitchFamily="34" charset="0"/>
              </a:rPr>
              <a:t> организации «Утром деньги» и исправно возвращал его ровно в день получения денег. За день пользования кредитом Остап платил всего 2% от суммы кредита.</a:t>
            </a:r>
          </a:p>
        </p:txBody>
      </p:sp>
      <mc:AlternateContent xmlns:mc="http://schemas.openxmlformats.org/markup-compatibility/2006">
        <mc:Choice xmlns:a14="http://schemas.microsoft.com/office/drawing/2010/main" Requires="a14">
          <p:sp>
            <p:nvSpPr>
              <p:cNvPr id="8" name="Прямоугольник 7"/>
              <p:cNvSpPr/>
              <p:nvPr/>
            </p:nvSpPr>
            <p:spPr>
              <a:xfrm>
                <a:off x="107504" y="3717032"/>
                <a:ext cx="8928992" cy="1754326"/>
              </a:xfrm>
              <a:prstGeom prst="rect">
                <a:avLst/>
              </a:prstGeom>
              <a:solidFill>
                <a:schemeClr val="bg1">
                  <a:lumMod val="95000"/>
                </a:schemeClr>
              </a:solidFill>
            </p:spPr>
            <p:txBody>
              <a:bodyPr wrap="square">
                <a:spAutoFit/>
              </a:bodyPr>
              <a:lstStyle/>
              <a:p>
                <a:pPr marL="1082675" indent="-1082675"/>
                <a:r>
                  <a:rPr lang="ru-RU" b="1" dirty="0" smtClean="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rPr>
                  <a:t>В </a:t>
                </a:r>
                <a:r>
                  <a:rPr lang="ru-RU" dirty="0">
                    <a:latin typeface="Arial Narrow" panose="020B0606020202030204" pitchFamily="34" charset="0"/>
                  </a:rPr>
                  <a:t>году у Остапа </a:t>
                </a:r>
                <a14:m>
                  <m:oMath xmlns:m="http://schemas.openxmlformats.org/officeDocument/2006/math">
                    <m:r>
                      <a:rPr lang="ru-RU" i="1" dirty="0" smtClean="0">
                        <a:latin typeface="Cambria Math"/>
                      </a:rPr>
                      <m:t>12 ∗ 2 = 24 </m:t>
                    </m:r>
                  </m:oMath>
                </a14:m>
                <a:r>
                  <a:rPr lang="ru-RU" dirty="0">
                    <a:latin typeface="Arial Narrow" panose="020B0606020202030204" pitchFamily="34" charset="0"/>
                  </a:rPr>
                  <a:t>выплаты зарплаты, перед каждой получкой Остап брал одну и ту же сумму 15 000 рублей в кредит на 10 дней, значит, суммарно его долг составлял 15 000 рублей в течение </a:t>
                </a:r>
                <a14:m>
                  <m:oMath xmlns:m="http://schemas.openxmlformats.org/officeDocument/2006/math">
                    <m:r>
                      <a:rPr lang="ru-RU" i="1" dirty="0" smtClean="0">
                        <a:latin typeface="Cambria Math"/>
                      </a:rPr>
                      <m:t>24 ∗ 10 = 240 </m:t>
                    </m:r>
                  </m:oMath>
                </a14:m>
                <a:r>
                  <a:rPr lang="ru-RU" dirty="0">
                    <a:latin typeface="Arial Narrow" panose="020B0606020202030204" pitchFamily="34" charset="0"/>
                  </a:rPr>
                  <a:t>дней. </a:t>
                </a:r>
              </a:p>
              <a:p>
                <a:pPr marL="1082675"/>
                <a:r>
                  <a:rPr lang="ru-RU" dirty="0">
                    <a:latin typeface="Arial Narrow" panose="020B0606020202030204" pitchFamily="34" charset="0"/>
                  </a:rPr>
                  <a:t>Остап выплатил </a:t>
                </a:r>
                <a14:m>
                  <m:oMath xmlns:m="http://schemas.openxmlformats.org/officeDocument/2006/math">
                    <m:r>
                      <a:rPr lang="ru-RU" i="1" dirty="0" smtClean="0">
                        <a:latin typeface="Cambria Math"/>
                      </a:rPr>
                      <m:t>15 000 ∗ 2% ∗ 240 = 72 000 </m:t>
                    </m:r>
                  </m:oMath>
                </a14:m>
                <a:r>
                  <a:rPr lang="ru-RU" dirty="0" smtClean="0">
                    <a:latin typeface="Arial Narrow" panose="020B0606020202030204" pitchFamily="34" charset="0"/>
                  </a:rPr>
                  <a:t>рублей</a:t>
                </a:r>
              </a:p>
              <a:p>
                <a:endParaRPr lang="ru-RU" dirty="0">
                  <a:latin typeface="Arial Narrow" panose="020B0606020202030204" pitchFamily="34" charset="0"/>
                </a:endParaRPr>
              </a:p>
              <a:p>
                <a:r>
                  <a:rPr lang="ru-RU" b="1" dirty="0">
                    <a:latin typeface="Arial Narrow" panose="020B0606020202030204" pitchFamily="34" charset="0"/>
                  </a:rPr>
                  <a:t>Ответ</a:t>
                </a:r>
                <a:r>
                  <a:rPr lang="ru-RU" dirty="0">
                    <a:latin typeface="Arial Narrow" panose="020B0606020202030204" pitchFamily="34" charset="0"/>
                  </a:rPr>
                  <a:t>: </a:t>
                </a:r>
                <a:r>
                  <a:rPr lang="ru-RU" dirty="0" smtClean="0">
                    <a:latin typeface="Arial Narrow" panose="020B0606020202030204" pitchFamily="34" charset="0"/>
                  </a:rPr>
                  <a:t>	   72 </a:t>
                </a:r>
                <a:r>
                  <a:rPr lang="ru-RU" dirty="0">
                    <a:latin typeface="Arial Narrow" panose="020B0606020202030204" pitchFamily="34" charset="0"/>
                  </a:rPr>
                  <a:t>000 </a:t>
                </a:r>
                <a:r>
                  <a:rPr lang="ru-RU" dirty="0" smtClean="0">
                    <a:latin typeface="Arial Narrow" panose="020B0606020202030204" pitchFamily="34" charset="0"/>
                  </a:rPr>
                  <a:t>руб.</a:t>
                </a:r>
                <a:endParaRPr lang="ru-RU" dirty="0">
                  <a:latin typeface="Arial Narrow" panose="020B0606020202030204" pitchFamily="34" charset="0"/>
                </a:endParaRPr>
              </a:p>
            </p:txBody>
          </p:sp>
        </mc:Choice>
        <mc:Fallback>
          <p:sp>
            <p:nvSpPr>
              <p:cNvPr id="8" name="Прямоугольник 7"/>
              <p:cNvSpPr>
                <a:spLocks noRot="1" noChangeAspect="1" noMove="1" noResize="1" noEditPoints="1" noAdjustHandles="1" noChangeArrowheads="1" noChangeShapeType="1" noTextEdit="1"/>
              </p:cNvSpPr>
              <p:nvPr/>
            </p:nvSpPr>
            <p:spPr>
              <a:xfrm>
                <a:off x="107504" y="3717032"/>
                <a:ext cx="8928992" cy="1754326"/>
              </a:xfrm>
              <a:prstGeom prst="rect">
                <a:avLst/>
              </a:prstGeom>
              <a:blipFill rotWithShape="1">
                <a:blip r:embed="rId3"/>
                <a:stretch>
                  <a:fillRect l="-615" t="-1389" b="-4861"/>
                </a:stretch>
              </a:blipFill>
            </p:spPr>
            <p:txBody>
              <a:bodyPr/>
              <a:lstStyle/>
              <a:p>
                <a:r>
                  <a:rPr lang="ru-RU">
                    <a:noFill/>
                  </a:rPr>
                  <a:t> </a:t>
                </a:r>
              </a:p>
            </p:txBody>
          </p:sp>
        </mc:Fallback>
      </mc:AlternateContent>
    </p:spTree>
    <p:extLst>
      <p:ext uri="{BB962C8B-B14F-4D97-AF65-F5344CB8AC3E}">
        <p14:creationId xmlns:p14="http://schemas.microsoft.com/office/powerpoint/2010/main" val="79659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971600" y="2967335"/>
            <a:ext cx="7200800" cy="523220"/>
          </a:xfrm>
          <a:prstGeom prst="rect">
            <a:avLst/>
          </a:prstGeom>
        </p:spPr>
        <p:txBody>
          <a:bodyPr wrap="square">
            <a:spAutoFit/>
          </a:bodyPr>
          <a:lstStyle/>
          <a:p>
            <a:pPr algn="ctr"/>
            <a:r>
              <a:rPr lang="ru-RU" sz="2800" b="1" dirty="0" smtClean="0">
                <a:solidFill>
                  <a:srgbClr val="4DA754"/>
                </a:solidFill>
                <a:latin typeface="Arial Narrow" panose="020B0606020202030204" pitchFamily="34" charset="0"/>
              </a:rPr>
              <a:t>Страхование</a:t>
            </a:r>
            <a:endParaRPr lang="ru-RU" sz="2800" dirty="0">
              <a:latin typeface="Arial Narrow" panose="020B0606020202030204" pitchFamily="34" charset="0"/>
            </a:endParaRPr>
          </a:p>
        </p:txBody>
      </p:sp>
    </p:spTree>
    <p:extLst>
      <p:ext uri="{BB962C8B-B14F-4D97-AF65-F5344CB8AC3E}">
        <p14:creationId xmlns:p14="http://schemas.microsoft.com/office/powerpoint/2010/main" val="122616925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r>
              <a:rPr lang="ru-RU" sz="2400" dirty="0" smtClean="0"/>
              <a:t>МЕДИЦИНСКОЕ СТРАХОВАНИЕ СЕМЬИ </a:t>
            </a:r>
            <a:endParaRPr lang="ru-RU" sz="2500" dirty="0">
              <a:solidFill>
                <a:schemeClr val="bg1"/>
              </a:solidFill>
              <a:latin typeface="Calibri Light" panose="020F0302020204030204" pitchFamily="34" charset="0"/>
            </a:endParaRPr>
          </a:p>
        </p:txBody>
      </p:sp>
      <p:sp>
        <p:nvSpPr>
          <p:cNvPr id="4" name="Прямоугольник 3"/>
          <p:cNvSpPr/>
          <p:nvPr/>
        </p:nvSpPr>
        <p:spPr>
          <a:xfrm>
            <a:off x="107504" y="1196752"/>
            <a:ext cx="8928992" cy="3139321"/>
          </a:xfrm>
          <a:prstGeom prst="rect">
            <a:avLst/>
          </a:prstGeom>
          <a:solidFill>
            <a:schemeClr val="bg1">
              <a:lumMod val="95000"/>
            </a:schemeClr>
          </a:solidFill>
        </p:spPr>
        <p:txBody>
          <a:bodyPr wrap="square">
            <a:spAutoFit/>
          </a:bodyPr>
          <a:lstStyle/>
          <a:p>
            <a:pPr marL="895350" indent="-895350"/>
            <a:r>
              <a:rPr lang="ru-RU" b="1" dirty="0">
                <a:latin typeface="Arial Narrow" panose="020B0606020202030204" pitchFamily="34" charset="0"/>
                <a:ea typeface="Calibri" panose="020F0502020204030204" pitchFamily="34" charset="0"/>
                <a:cs typeface="Arial" panose="020B0604020202020204" pitchFamily="34" charset="0"/>
              </a:rPr>
              <a:t>Условие.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Семья состоит из трёх человек: папа, мама и ребёнок-школьник. В течение года папа болел, обращаясь за помощью к врачу, дважды, у мамы такая потребность возникла три раза, а у ребёнка – 9 раз. В каждом случае болезни необходимо было трижды посетить врача и два раза сдать анализы.</a:t>
            </a:r>
          </a:p>
          <a:p>
            <a:pPr marL="895350" indent="4763"/>
            <a:r>
              <a:rPr lang="ru-RU" dirty="0">
                <a:latin typeface="Arial Narrow" panose="020B0606020202030204" pitchFamily="34" charset="0"/>
              </a:rPr>
              <a:t>Стоимость полиса ДМС (добровольного медицинского страхования) составляет:</a:t>
            </a:r>
          </a:p>
          <a:p>
            <a:pPr marL="1519238" indent="4763"/>
            <a:r>
              <a:rPr lang="ru-RU" dirty="0">
                <a:latin typeface="Arial Narrow" panose="020B0606020202030204" pitchFamily="34" charset="0"/>
              </a:rPr>
              <a:t>Для взрослых: 27 000 рублей</a:t>
            </a:r>
          </a:p>
          <a:p>
            <a:pPr marL="1519238" indent="4763"/>
            <a:r>
              <a:rPr lang="ru-RU" dirty="0">
                <a:latin typeface="Arial Narrow" panose="020B0606020202030204" pitchFamily="34" charset="0"/>
              </a:rPr>
              <a:t>Для ребёнка: 32 000 рублей</a:t>
            </a:r>
          </a:p>
          <a:p>
            <a:pPr marL="895350" indent="4763"/>
            <a:r>
              <a:rPr lang="ru-RU" dirty="0">
                <a:latin typeface="Arial Narrow" panose="020B0606020202030204" pitchFamily="34" charset="0"/>
              </a:rPr>
              <a:t>Кому из членов семьи наиболее экономически эффективно пользоваться страховкой? Имело ли смысл покупать страховку, если первичное обращение к врачу по поводу каждого случая заболевания стоит 1100 рублей, повторное обращение – 850 рублей, взятие анализов – 500 рублей?</a:t>
            </a:r>
          </a:p>
        </p:txBody>
      </p:sp>
      <mc:AlternateContent xmlns:mc="http://schemas.openxmlformats.org/markup-compatibility/2006">
        <mc:Choice xmlns:a14="http://schemas.microsoft.com/office/drawing/2010/main" Requires="a14">
          <p:sp>
            <p:nvSpPr>
              <p:cNvPr id="8" name="Прямоугольник 7"/>
              <p:cNvSpPr/>
              <p:nvPr/>
            </p:nvSpPr>
            <p:spPr>
              <a:xfrm>
                <a:off x="107504" y="4437112"/>
                <a:ext cx="8928992" cy="2031325"/>
              </a:xfrm>
              <a:prstGeom prst="rect">
                <a:avLst/>
              </a:prstGeom>
              <a:solidFill>
                <a:schemeClr val="bg1">
                  <a:lumMod val="95000"/>
                </a:schemeClr>
              </a:solidFill>
            </p:spPr>
            <p:txBody>
              <a:bodyPr wrap="square">
                <a:spAutoFit/>
              </a:bodyPr>
              <a:lstStyle/>
              <a:p>
                <a:pPr marL="896938" indent="-896938"/>
                <a:r>
                  <a:rPr lang="ru-RU" b="1" dirty="0" smtClean="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rPr>
                  <a:t>Стоимость </a:t>
                </a:r>
                <a:r>
                  <a:rPr lang="ru-RU" dirty="0">
                    <a:latin typeface="Arial Narrow" panose="020B0606020202030204" pitchFamily="34" charset="0"/>
                  </a:rPr>
                  <a:t>лечения одного законченного случая болезни составляет </a:t>
                </a:r>
                <a:r>
                  <a:rPr lang="en-US" i="1" dirty="0" smtClean="0">
                    <a:latin typeface="Cambria Math"/>
                  </a:rPr>
                  <a:t/>
                </a:r>
                <a:br>
                  <a:rPr lang="en-US" i="1" dirty="0" smtClean="0">
                    <a:latin typeface="Cambria Math"/>
                  </a:rPr>
                </a:br>
                <a14:m>
                  <m:oMathPara xmlns:m="http://schemas.openxmlformats.org/officeDocument/2006/math">
                    <m:oMathParaPr>
                      <m:jc m:val="centerGroup"/>
                    </m:oMathParaPr>
                    <m:oMath xmlns:m="http://schemas.openxmlformats.org/officeDocument/2006/math">
                      <m:r>
                        <a:rPr lang="ru-RU" i="1" dirty="0" smtClean="0">
                          <a:latin typeface="Cambria Math"/>
                        </a:rPr>
                        <m:t>1</m:t>
                      </m:r>
                      <m:r>
                        <a:rPr lang="en-US" b="0" i="1" dirty="0" smtClean="0">
                          <a:latin typeface="Cambria Math"/>
                        </a:rPr>
                        <m:t> </m:t>
                      </m:r>
                      <m:r>
                        <a:rPr lang="ru-RU" i="1" dirty="0" smtClean="0">
                          <a:latin typeface="Cambria Math"/>
                        </a:rPr>
                        <m:t>100+850∗2+500∗2=3</m:t>
                      </m:r>
                      <m:r>
                        <a:rPr lang="en-US" b="0" i="1" dirty="0" smtClean="0">
                          <a:latin typeface="Cambria Math"/>
                        </a:rPr>
                        <m:t> </m:t>
                      </m:r>
                      <m:r>
                        <a:rPr lang="ru-RU" i="1" dirty="0" smtClean="0">
                          <a:latin typeface="Cambria Math"/>
                        </a:rPr>
                        <m:t>800</m:t>
                      </m:r>
                    </m:oMath>
                  </m:oMathPara>
                </a14:m>
                <a:endParaRPr lang="ru-RU" dirty="0">
                  <a:latin typeface="Arial Narrow" panose="020B0606020202030204" pitchFamily="34" charset="0"/>
                </a:endParaRPr>
              </a:p>
              <a:p>
                <a:pPr marL="896938" indent="-896938"/>
                <a:r>
                  <a:rPr lang="ru-RU" dirty="0" smtClean="0">
                    <a:latin typeface="Arial Narrow" panose="020B0606020202030204" pitchFamily="34" charset="0"/>
                  </a:rPr>
                  <a:t>	Стоимость </a:t>
                </a:r>
                <a:r>
                  <a:rPr lang="ru-RU" dirty="0">
                    <a:latin typeface="Arial Narrow" panose="020B0606020202030204" pitchFamily="34" charset="0"/>
                  </a:rPr>
                  <a:t>лечения папы в течение года без полиса ДМС </a:t>
                </a:r>
                <a:r>
                  <a:rPr lang="ru-RU" dirty="0" smtClean="0">
                    <a:latin typeface="Arial Narrow" panose="020B0606020202030204" pitchFamily="34" charset="0"/>
                  </a:rPr>
                  <a:t>составляет</a:t>
                </a:r>
                <a:r>
                  <a:rPr lang="en-US" dirty="0" smtClean="0">
                    <a:latin typeface="Arial Narrow" panose="020B0606020202030204" pitchFamily="34" charset="0"/>
                  </a:rPr>
                  <a:t/>
                </a:r>
                <a:br>
                  <a:rPr lang="en-US" dirty="0" smtClean="0">
                    <a:latin typeface="Arial Narrow" panose="020B0606020202030204" pitchFamily="34" charset="0"/>
                  </a:rPr>
                </a:br>
                <a:r>
                  <a:rPr lang="ru-RU" dirty="0" smtClean="0">
                    <a:latin typeface="Arial Narrow" panose="020B0606020202030204" pitchFamily="34" charset="0"/>
                  </a:rPr>
                  <a:t> </a:t>
                </a:r>
                <a14:m>
                  <m:oMath xmlns:m="http://schemas.openxmlformats.org/officeDocument/2006/math">
                    <m:r>
                      <a:rPr lang="ru-RU" i="1" dirty="0" smtClean="0">
                        <a:latin typeface="Cambria Math"/>
                      </a:rPr>
                      <m:t>3</m:t>
                    </m:r>
                    <m:r>
                      <a:rPr lang="en-US" i="1" dirty="0" smtClean="0">
                        <a:latin typeface="Cambria Math"/>
                      </a:rPr>
                      <m:t> </m:t>
                    </m:r>
                    <m:r>
                      <a:rPr lang="ru-RU" i="1" dirty="0" smtClean="0">
                        <a:latin typeface="Cambria Math"/>
                      </a:rPr>
                      <m:t>800∗2=7</m:t>
                    </m:r>
                    <m:r>
                      <a:rPr lang="en-US" i="1" dirty="0" smtClean="0">
                        <a:latin typeface="Cambria Math"/>
                      </a:rPr>
                      <m:t> </m:t>
                    </m:r>
                    <m:r>
                      <a:rPr lang="ru-RU" i="1" dirty="0" smtClean="0">
                        <a:latin typeface="Cambria Math"/>
                      </a:rPr>
                      <m:t>600 </m:t>
                    </m:r>
                  </m:oMath>
                </a14:m>
                <a:r>
                  <a:rPr lang="ru-RU" dirty="0">
                    <a:latin typeface="Arial Narrow" panose="020B0606020202030204" pitchFamily="34" charset="0"/>
                  </a:rPr>
                  <a:t>рублей, мамы – </a:t>
                </a:r>
                <a14:m>
                  <m:oMath xmlns:m="http://schemas.openxmlformats.org/officeDocument/2006/math">
                    <m:r>
                      <a:rPr lang="ru-RU" i="1" dirty="0" smtClean="0">
                        <a:latin typeface="Cambria Math"/>
                      </a:rPr>
                      <m:t>3</m:t>
                    </m:r>
                    <m:r>
                      <a:rPr lang="en-US" b="0" i="1" dirty="0" smtClean="0">
                        <a:latin typeface="Cambria Math"/>
                      </a:rPr>
                      <m:t> </m:t>
                    </m:r>
                    <m:r>
                      <a:rPr lang="ru-RU" i="1" dirty="0" smtClean="0">
                        <a:latin typeface="Cambria Math"/>
                      </a:rPr>
                      <m:t>800∗3=11</m:t>
                    </m:r>
                    <m:r>
                      <a:rPr lang="en-US" b="0" i="1" dirty="0" smtClean="0">
                        <a:latin typeface="Cambria Math"/>
                      </a:rPr>
                      <m:t> </m:t>
                    </m:r>
                    <m:r>
                      <a:rPr lang="ru-RU" i="1" dirty="0" smtClean="0">
                        <a:latin typeface="Cambria Math"/>
                      </a:rPr>
                      <m:t>400</m:t>
                    </m:r>
                  </m:oMath>
                </a14:m>
                <a:r>
                  <a:rPr lang="ru-RU" dirty="0">
                    <a:latin typeface="Arial Narrow" panose="020B0606020202030204" pitchFamily="34" charset="0"/>
                  </a:rPr>
                  <a:t> руб., </a:t>
                </a:r>
                <a:r>
                  <a:rPr lang="en-US" dirty="0" smtClean="0">
                    <a:latin typeface="Arial Narrow" panose="020B0606020202030204" pitchFamily="34" charset="0"/>
                  </a:rPr>
                  <a:t/>
                </a:r>
                <a:br>
                  <a:rPr lang="en-US" dirty="0" smtClean="0">
                    <a:latin typeface="Arial Narrow" panose="020B0606020202030204" pitchFamily="34" charset="0"/>
                  </a:rPr>
                </a:br>
                <a:r>
                  <a:rPr lang="ru-RU" dirty="0" smtClean="0">
                    <a:latin typeface="Arial Narrow" panose="020B0606020202030204" pitchFamily="34" charset="0"/>
                  </a:rPr>
                  <a:t>ребенка </a:t>
                </a:r>
                <a:r>
                  <a:rPr lang="ru-RU" dirty="0">
                    <a:latin typeface="Arial Narrow" panose="020B0606020202030204" pitchFamily="34" charset="0"/>
                  </a:rPr>
                  <a:t>– </a:t>
                </a:r>
                <a14:m>
                  <m:oMath xmlns:m="http://schemas.openxmlformats.org/officeDocument/2006/math">
                    <m:r>
                      <a:rPr lang="ru-RU" i="1" dirty="0" smtClean="0">
                        <a:latin typeface="Cambria Math"/>
                      </a:rPr>
                      <m:t>3</m:t>
                    </m:r>
                    <m:r>
                      <a:rPr lang="en-US" i="1" dirty="0" smtClean="0">
                        <a:latin typeface="Cambria Math"/>
                      </a:rPr>
                      <m:t> </m:t>
                    </m:r>
                    <m:r>
                      <a:rPr lang="ru-RU" i="1" dirty="0" smtClean="0">
                        <a:latin typeface="Cambria Math"/>
                      </a:rPr>
                      <m:t>800∗9=34</m:t>
                    </m:r>
                    <m:r>
                      <a:rPr lang="en-US" i="1" dirty="0" smtClean="0">
                        <a:latin typeface="Cambria Math"/>
                      </a:rPr>
                      <m:t> </m:t>
                    </m:r>
                    <m:r>
                      <a:rPr lang="ru-RU" i="1" dirty="0" smtClean="0">
                        <a:latin typeface="Cambria Math"/>
                      </a:rPr>
                      <m:t>200 </m:t>
                    </m:r>
                  </m:oMath>
                </a14:m>
                <a:r>
                  <a:rPr lang="ru-RU" dirty="0">
                    <a:latin typeface="Arial Narrow" panose="020B0606020202030204" pitchFamily="34" charset="0"/>
                  </a:rPr>
                  <a:t>руб</a:t>
                </a:r>
                <a:r>
                  <a:rPr lang="ru-RU" dirty="0" smtClean="0">
                    <a:latin typeface="Arial Narrow" panose="020B0606020202030204" pitchFamily="34" charset="0"/>
                  </a:rPr>
                  <a:t>.</a:t>
                </a:r>
                <a:endParaRPr lang="en-US" dirty="0" smtClean="0">
                  <a:latin typeface="Arial Narrow" panose="020B0606020202030204" pitchFamily="34" charset="0"/>
                </a:endParaRPr>
              </a:p>
              <a:p>
                <a:pPr marL="896938" indent="-896938"/>
                <a:r>
                  <a:rPr lang="ru-RU" b="1" dirty="0" smtClean="0">
                    <a:latin typeface="Arial Narrow" panose="020B0606020202030204" pitchFamily="34" charset="0"/>
                  </a:rPr>
                  <a:t>Ответ</a:t>
                </a:r>
                <a:r>
                  <a:rPr lang="ru-RU" dirty="0">
                    <a:latin typeface="Arial Narrow" panose="020B0606020202030204" pitchFamily="34" charset="0"/>
                  </a:rPr>
                  <a:t>:	Наиболее эффективно пользоваться страховкой для ребёнка. В анализируемый период расходы на лечение ребенка без ДМС превысили бы стоимость страховки.</a:t>
                </a:r>
              </a:p>
            </p:txBody>
          </p:sp>
        </mc:Choice>
        <mc:Fallback>
          <p:sp>
            <p:nvSpPr>
              <p:cNvPr id="8" name="Прямоугольник 7"/>
              <p:cNvSpPr>
                <a:spLocks noRot="1" noChangeAspect="1" noMove="1" noResize="1" noEditPoints="1" noAdjustHandles="1" noChangeArrowheads="1" noChangeShapeType="1" noTextEdit="1"/>
              </p:cNvSpPr>
              <p:nvPr/>
            </p:nvSpPr>
            <p:spPr>
              <a:xfrm>
                <a:off x="107504" y="4437112"/>
                <a:ext cx="8928992" cy="2031325"/>
              </a:xfrm>
              <a:prstGeom prst="rect">
                <a:avLst/>
              </a:prstGeom>
              <a:blipFill rotWithShape="1">
                <a:blip r:embed="rId3"/>
                <a:stretch>
                  <a:fillRect l="-615" t="-1201" r="-478" b="-4204"/>
                </a:stretch>
              </a:blipFill>
            </p:spPr>
            <p:txBody>
              <a:bodyPr/>
              <a:lstStyle/>
              <a:p>
                <a:r>
                  <a:rPr lang="ru-RU">
                    <a:noFill/>
                  </a:rPr>
                  <a:t> </a:t>
                </a:r>
              </a:p>
            </p:txBody>
          </p:sp>
        </mc:Fallback>
      </mc:AlternateContent>
    </p:spTree>
    <p:extLst>
      <p:ext uri="{BB962C8B-B14F-4D97-AF65-F5344CB8AC3E}">
        <p14:creationId xmlns:p14="http://schemas.microsoft.com/office/powerpoint/2010/main" val="32829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r>
              <a:rPr lang="ru-RU" sz="2400" dirty="0" smtClean="0"/>
              <a:t>МЕДИЦИНСКОЕ СТРАХОВАНИЕ РАБОТНИКОВ</a:t>
            </a:r>
            <a:endParaRPr lang="ru-RU" sz="2500" dirty="0">
              <a:solidFill>
                <a:schemeClr val="bg1"/>
              </a:solidFill>
              <a:latin typeface="Calibri Light" panose="020F0302020204030204" pitchFamily="34" charset="0"/>
            </a:endParaRPr>
          </a:p>
        </p:txBody>
      </p:sp>
      <p:sp>
        <p:nvSpPr>
          <p:cNvPr id="4" name="Прямоугольник 3"/>
          <p:cNvSpPr/>
          <p:nvPr/>
        </p:nvSpPr>
        <p:spPr>
          <a:xfrm>
            <a:off x="99621" y="1340768"/>
            <a:ext cx="8928992" cy="1477328"/>
          </a:xfrm>
          <a:prstGeom prst="rect">
            <a:avLst/>
          </a:prstGeom>
          <a:solidFill>
            <a:schemeClr val="bg1">
              <a:lumMod val="95000"/>
            </a:schemeClr>
          </a:solidFill>
        </p:spPr>
        <p:txBody>
          <a:bodyPr wrap="square">
            <a:spAutoFit/>
          </a:bodyPr>
          <a:lstStyle/>
          <a:p>
            <a:pPr marL="895350" indent="-895350"/>
            <a:r>
              <a:rPr lang="ru-RU" b="1" dirty="0">
                <a:latin typeface="Arial Narrow" panose="020B0606020202030204" pitchFamily="34" charset="0"/>
                <a:ea typeface="Calibri" panose="020F0502020204030204" pitchFamily="34" charset="0"/>
                <a:cs typeface="Arial" panose="020B0604020202020204" pitchFamily="34" charset="0"/>
              </a:rPr>
              <a:t>Условие.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В компании «Н» работает 40 сотрудников</a:t>
            </a:r>
            <a:r>
              <a:rPr lang="ru-RU" dirty="0" smtClean="0">
                <a:latin typeface="Arial Narrow" panose="020B0606020202030204" pitchFamily="34" charset="0"/>
              </a:rPr>
              <a:t>. </a:t>
            </a:r>
            <a:r>
              <a:rPr lang="ru-RU" dirty="0">
                <a:latin typeface="Arial Narrow" panose="020B0606020202030204" pitchFamily="34" charset="0"/>
              </a:rPr>
              <a:t>Страховая компания «С» предлагает следующие условия: при страховании от 1 до 35 человек, полис стоит 60 000 рублей. При страховании 36 человек и более предоставляется скидка в 25%. </a:t>
            </a:r>
            <a:r>
              <a:rPr lang="ru-RU" dirty="0" smtClean="0">
                <a:latin typeface="Arial Narrow" panose="020B0606020202030204" pitchFamily="34" charset="0"/>
              </a:rPr>
              <a:t>Какое количество полисов выгоднее всего приобрести компании </a:t>
            </a:r>
            <a:r>
              <a:rPr lang="ru-RU" dirty="0">
                <a:latin typeface="Arial Narrow" panose="020B0606020202030204" pitchFamily="34" charset="0"/>
              </a:rPr>
              <a:t>Н, если известно, что 6 сотрудников страхуются по ДМС самостоятельно и не собираются менять страховую компанию?</a:t>
            </a:r>
          </a:p>
        </p:txBody>
      </p:sp>
      <mc:AlternateContent xmlns:mc="http://schemas.openxmlformats.org/markup-compatibility/2006">
        <mc:Choice xmlns:a14="http://schemas.microsoft.com/office/drawing/2010/main" Requires="a14">
          <p:sp>
            <p:nvSpPr>
              <p:cNvPr id="8" name="Прямоугольник 7"/>
              <p:cNvSpPr/>
              <p:nvPr/>
            </p:nvSpPr>
            <p:spPr>
              <a:xfrm>
                <a:off x="99621" y="3284984"/>
                <a:ext cx="8928992" cy="2065117"/>
              </a:xfrm>
              <a:prstGeom prst="rect">
                <a:avLst/>
              </a:prstGeom>
              <a:solidFill>
                <a:schemeClr val="bg1">
                  <a:lumMod val="95000"/>
                </a:schemeClr>
              </a:solidFill>
            </p:spPr>
            <p:txBody>
              <a:bodyPr wrap="square">
                <a:spAutoFit/>
              </a:bodyPr>
              <a:lstStyle/>
              <a:p>
                <a:pPr marL="896938" indent="-896938"/>
                <a:r>
                  <a:rPr lang="ru-RU" b="1" dirty="0" smtClean="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Найдём количество сотрудников, которым нужно ДМС: </a:t>
                </a:r>
                <a14:m>
                  <m:oMath xmlns:m="http://schemas.openxmlformats.org/officeDocument/2006/math">
                    <m:r>
                      <a:rPr lang="ru-RU" i="1" dirty="0" smtClean="0">
                        <a:latin typeface="Cambria Math"/>
                      </a:rPr>
                      <m:t>40 – 6 = 34 </m:t>
                    </m:r>
                  </m:oMath>
                </a14:m>
                <a:r>
                  <a:rPr lang="ru-RU" dirty="0">
                    <a:latin typeface="Arial Narrow" panose="020B0606020202030204" pitchFamily="34" charset="0"/>
                  </a:rPr>
                  <a:t>человека. Если покупать страховку только им, она обойдётся в </a:t>
                </a:r>
                <a14:m>
                  <m:oMath xmlns:m="http://schemas.openxmlformats.org/officeDocument/2006/math">
                    <m:r>
                      <a:rPr lang="ru-RU" i="1" dirty="0" smtClean="0">
                        <a:latin typeface="Cambria Math"/>
                      </a:rPr>
                      <m:t>34 ∗ 60 000 = 2 040 000 </m:t>
                    </m:r>
                  </m:oMath>
                </a14:m>
                <a:r>
                  <a:rPr lang="ru-RU" dirty="0" smtClean="0">
                    <a:latin typeface="Arial Narrow" panose="020B0606020202030204" pitchFamily="34" charset="0"/>
                  </a:rPr>
                  <a:t>рублей.</a:t>
                </a:r>
                <a:endParaRPr lang="ru-RU" dirty="0">
                  <a:latin typeface="Arial Narrow" panose="020B0606020202030204" pitchFamily="34" charset="0"/>
                </a:endParaRPr>
              </a:p>
              <a:p>
                <a:pPr marL="896938"/>
                <a:r>
                  <a:rPr lang="ru-RU" dirty="0">
                    <a:latin typeface="Arial Narrow" panose="020B0606020202030204" pitchFamily="34" charset="0"/>
                  </a:rPr>
                  <a:t>Если покупать страховку со скидкой, требуется минимум 36 полисов. В этом случае затраты составят </a:t>
                </a:r>
                <a14:m>
                  <m:oMath xmlns:m="http://schemas.openxmlformats.org/officeDocument/2006/math">
                    <m:r>
                      <a:rPr lang="ru-RU" i="1" dirty="0" smtClean="0">
                        <a:latin typeface="Cambria Math"/>
                      </a:rPr>
                      <m:t>36 ∗ 60 000 ∗ 0,75 = 1 620 000 </m:t>
                    </m:r>
                  </m:oMath>
                </a14:m>
                <a:r>
                  <a:rPr lang="ru-RU" dirty="0">
                    <a:latin typeface="Arial Narrow" panose="020B0606020202030204" pitchFamily="34" charset="0"/>
                  </a:rPr>
                  <a:t>рублей. </a:t>
                </a:r>
                <a:r>
                  <a:rPr lang="ru-RU" dirty="0" smtClean="0">
                    <a:latin typeface="Arial Narrow" panose="020B0606020202030204" pitchFamily="34" charset="0"/>
                  </a:rPr>
                  <a:t>Имеется возможность застраховать дополнительно еще двух человек (например, членов </a:t>
                </a:r>
                <a:r>
                  <a:rPr lang="ru-RU" smtClean="0">
                    <a:latin typeface="Arial Narrow" panose="020B0606020202030204" pitchFamily="34" charset="0"/>
                  </a:rPr>
                  <a:t>семей сотрудников).</a:t>
                </a:r>
                <a:endParaRPr lang="ru-RU" dirty="0" smtClean="0">
                  <a:latin typeface="Arial Narrow" panose="020B0606020202030204" pitchFamily="34" charset="0"/>
                </a:endParaRPr>
              </a:p>
              <a:p>
                <a:pPr marL="896938" indent="87313"/>
                <a:endParaRPr lang="ru-RU" dirty="0">
                  <a:latin typeface="Arial Narrow" panose="020B0606020202030204" pitchFamily="34" charset="0"/>
                </a:endParaRPr>
              </a:p>
              <a:p>
                <a:pPr marL="896938" indent="-896938"/>
                <a:r>
                  <a:rPr lang="ru-RU" b="1" dirty="0">
                    <a:latin typeface="Arial Narrow" panose="020B0606020202030204" pitchFamily="34" charset="0"/>
                  </a:rPr>
                  <a:t>Ответ</a:t>
                </a:r>
                <a:r>
                  <a:rPr lang="ru-RU" dirty="0">
                    <a:latin typeface="Arial Narrow" panose="020B0606020202030204" pitchFamily="34" charset="0"/>
                  </a:rPr>
                  <a:t>:	36 полисов.</a:t>
                </a:r>
              </a:p>
            </p:txBody>
          </p:sp>
        </mc:Choice>
        <mc:Fallback>
          <p:sp>
            <p:nvSpPr>
              <p:cNvPr id="8" name="Прямоугольник 7"/>
              <p:cNvSpPr>
                <a:spLocks noRot="1" noChangeAspect="1" noMove="1" noResize="1" noEditPoints="1" noAdjustHandles="1" noChangeArrowheads="1" noChangeShapeType="1" noTextEdit="1"/>
              </p:cNvSpPr>
              <p:nvPr/>
            </p:nvSpPr>
            <p:spPr>
              <a:xfrm>
                <a:off x="99621" y="3284984"/>
                <a:ext cx="8928992" cy="2065117"/>
              </a:xfrm>
              <a:prstGeom prst="rect">
                <a:avLst/>
              </a:prstGeom>
              <a:blipFill rotWithShape="1">
                <a:blip r:embed="rId3"/>
                <a:stretch>
                  <a:fillRect l="-546" b="-3835"/>
                </a:stretch>
              </a:blipFill>
            </p:spPr>
            <p:txBody>
              <a:bodyPr/>
              <a:lstStyle/>
              <a:p>
                <a:r>
                  <a:rPr lang="ru-RU">
                    <a:noFill/>
                  </a:rPr>
                  <a:t> </a:t>
                </a:r>
              </a:p>
            </p:txBody>
          </p:sp>
        </mc:Fallback>
      </mc:AlternateContent>
    </p:spTree>
    <p:extLst>
      <p:ext uri="{BB962C8B-B14F-4D97-AF65-F5344CB8AC3E}">
        <p14:creationId xmlns:p14="http://schemas.microsoft.com/office/powerpoint/2010/main" val="1996353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r>
              <a:rPr lang="ru-RU" sz="2400" dirty="0" smtClean="0"/>
              <a:t>СТРАХОВАНИЕ ЖИЗНИ </a:t>
            </a:r>
            <a:endParaRPr lang="ru-RU" sz="2500" dirty="0">
              <a:solidFill>
                <a:schemeClr val="bg1"/>
              </a:solidFill>
              <a:latin typeface="Calibri Light" panose="020F0302020204030204" pitchFamily="34" charset="0"/>
            </a:endParaRPr>
          </a:p>
        </p:txBody>
      </p:sp>
      <p:sp>
        <p:nvSpPr>
          <p:cNvPr id="4" name="Прямоугольник 3"/>
          <p:cNvSpPr/>
          <p:nvPr/>
        </p:nvSpPr>
        <p:spPr>
          <a:xfrm>
            <a:off x="107504" y="1412776"/>
            <a:ext cx="8928992" cy="2308324"/>
          </a:xfrm>
          <a:prstGeom prst="rect">
            <a:avLst/>
          </a:prstGeom>
          <a:solidFill>
            <a:schemeClr val="bg1">
              <a:lumMod val="95000"/>
            </a:schemeClr>
          </a:solidFill>
        </p:spPr>
        <p:txBody>
          <a:bodyPr wrap="square">
            <a:spAutoFit/>
          </a:bodyPr>
          <a:lstStyle/>
          <a:p>
            <a:pPr marL="895350" indent="-895350"/>
            <a:r>
              <a:rPr lang="ru-RU" b="1" dirty="0">
                <a:latin typeface="Arial Narrow" panose="020B0606020202030204" pitchFamily="34" charset="0"/>
                <a:ea typeface="Calibri" panose="020F0502020204030204" pitchFamily="34" charset="0"/>
                <a:cs typeface="Arial" panose="020B0604020202020204" pitchFamily="34" charset="0"/>
              </a:rPr>
              <a:t>Условие.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Андрею 45 лет и он работает водителем легкового автомобиля. Так как он является единственным кормильцем для своей семьи, он решает застраховать свою жизнь и трудоспособность. Он рассматривает 2 варианта страхования: со страховой суммой в 500 000 рублей и в 1 000 000 рублей. Первая страховка стоит 9 000 рублей, вторая 16 000 рублей. По статистике, вероятность умереть в возрасте 45 лет для мужчины в России составляет 0,586%, а получить временную или постоянную нетрудоспособность 1%. Какую программу стоит выбрать Андрею, чтобы обеспечить в случае наступления несчастного случая или болезни его финансовые потери были минимальны</a:t>
            </a:r>
            <a:r>
              <a:rPr lang="ru-RU" dirty="0" smtClean="0">
                <a:latin typeface="Arial Narrow" panose="020B0606020202030204" pitchFamily="34" charset="0"/>
              </a:rPr>
              <a:t>?</a:t>
            </a:r>
            <a:endParaRPr lang="ru-RU"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8" name="Прямоугольник 7"/>
              <p:cNvSpPr/>
              <p:nvPr/>
            </p:nvSpPr>
            <p:spPr>
              <a:xfrm>
                <a:off x="206513" y="4350974"/>
                <a:ext cx="8928992" cy="1477328"/>
              </a:xfrm>
              <a:prstGeom prst="rect">
                <a:avLst/>
              </a:prstGeom>
              <a:solidFill>
                <a:schemeClr val="bg1">
                  <a:lumMod val="95000"/>
                </a:schemeClr>
              </a:solidFill>
            </p:spPr>
            <p:txBody>
              <a:bodyPr wrap="square">
                <a:spAutoFit/>
              </a:bodyPr>
              <a:lstStyle/>
              <a:p>
                <a:r>
                  <a:rPr lang="ru-RU" b="1" dirty="0" smtClean="0">
                    <a:latin typeface="Arial Narrow" panose="020B0606020202030204" pitchFamily="34" charset="0"/>
                    <a:ea typeface="Calibri" panose="020F0502020204030204" pitchFamily="34" charset="0"/>
                    <a:cs typeface="Arial" panose="020B0604020202020204" pitchFamily="34" charset="0"/>
                  </a:rPr>
                  <a:t>Решение.</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smtClean="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Посчитаем </a:t>
                </a:r>
                <a:r>
                  <a:rPr lang="ru-RU" dirty="0" err="1">
                    <a:latin typeface="Arial Narrow" panose="020B0606020202030204" pitchFamily="34" charset="0"/>
                  </a:rPr>
                  <a:t>матожидание</a:t>
                </a:r>
                <a:r>
                  <a:rPr lang="ru-RU" dirty="0">
                    <a:latin typeface="Arial Narrow" panose="020B0606020202030204" pitchFamily="34" charset="0"/>
                  </a:rPr>
                  <a:t> для обеих программ.</a:t>
                </a:r>
              </a:p>
              <a:p>
                <a:pPr marL="982663" indent="-982663"/>
                <a14:m>
                  <m:oMathPara xmlns:m="http://schemas.openxmlformats.org/officeDocument/2006/math">
                    <m:oMathParaPr>
                      <m:jc m:val="centerGroup"/>
                    </m:oMathParaPr>
                    <m:oMath xmlns:m="http://schemas.openxmlformats.org/officeDocument/2006/math">
                      <m:r>
                        <a:rPr lang="ru-RU" i="1" dirty="0" smtClean="0">
                          <a:latin typeface="Cambria Math"/>
                        </a:rPr>
                        <m:t>500000 ∗ </m:t>
                      </m:r>
                      <m:d>
                        <m:dPr>
                          <m:ctrlPr>
                            <a:rPr lang="ru-RU" i="1" dirty="0" smtClean="0">
                              <a:latin typeface="Cambria Math"/>
                            </a:rPr>
                          </m:ctrlPr>
                        </m:dPr>
                        <m:e>
                          <m:r>
                            <a:rPr lang="ru-RU" i="1" dirty="0" smtClean="0">
                              <a:latin typeface="Cambria Math"/>
                            </a:rPr>
                            <m:t>0,00586 + 0,01</m:t>
                          </m:r>
                        </m:e>
                      </m:d>
                      <m:r>
                        <a:rPr lang="ru-RU" i="1" dirty="0" smtClean="0">
                          <a:latin typeface="Cambria Math"/>
                        </a:rPr>
                        <m:t>– 9000 ∗ </m:t>
                      </m:r>
                      <m:d>
                        <m:dPr>
                          <m:ctrlPr>
                            <a:rPr lang="ru-RU" i="1" dirty="0" smtClean="0">
                              <a:latin typeface="Cambria Math"/>
                            </a:rPr>
                          </m:ctrlPr>
                        </m:dPr>
                        <m:e>
                          <m:r>
                            <a:rPr lang="ru-RU" i="1" dirty="0" smtClean="0">
                              <a:latin typeface="Cambria Math"/>
                            </a:rPr>
                            <m:t>1 − 0,00586 – 0,01</m:t>
                          </m:r>
                        </m:e>
                      </m:d>
                      <m:r>
                        <a:rPr lang="ru-RU" b="0" i="1" dirty="0" smtClean="0">
                          <a:latin typeface="Cambria Math"/>
                        </a:rPr>
                        <m:t>=</m:t>
                      </m:r>
                      <m:r>
                        <a:rPr lang="ru-RU" i="1" dirty="0" smtClean="0">
                          <a:latin typeface="Cambria Math"/>
                        </a:rPr>
                        <m:t> −927,26</m:t>
                      </m:r>
                    </m:oMath>
                  </m:oMathPara>
                </a14:m>
                <a:endParaRPr lang="ru-RU" dirty="0">
                  <a:latin typeface="Arial Narrow" panose="020B0606020202030204" pitchFamily="34" charset="0"/>
                </a:endParaRPr>
              </a:p>
              <a:p>
                <a:pPr marL="982663" indent="-982663"/>
                <a14:m>
                  <m:oMathPara xmlns:m="http://schemas.openxmlformats.org/officeDocument/2006/math">
                    <m:oMathParaPr>
                      <m:jc m:val="centerGroup"/>
                    </m:oMathParaPr>
                    <m:oMath xmlns:m="http://schemas.openxmlformats.org/officeDocument/2006/math">
                      <m:r>
                        <a:rPr lang="ru-RU" i="1" dirty="0" smtClean="0">
                          <a:latin typeface="Cambria Math"/>
                        </a:rPr>
                        <m:t>1000000 ∗ (0,00586 + 0,01) – 16000 ∗ (1 − 0,00586 – 0,01) =  113,76</m:t>
                      </m:r>
                    </m:oMath>
                  </m:oMathPara>
                </a14:m>
                <a:endParaRPr lang="en-US" dirty="0" smtClean="0">
                  <a:latin typeface="Arial Narrow" panose="020B0606020202030204" pitchFamily="34" charset="0"/>
                </a:endParaRPr>
              </a:p>
              <a:p>
                <a:endParaRPr lang="ru-RU" dirty="0">
                  <a:latin typeface="Arial Narrow" panose="020B0606020202030204" pitchFamily="34" charset="0"/>
                </a:endParaRPr>
              </a:p>
              <a:p>
                <a:r>
                  <a:rPr lang="ru-RU" b="1" dirty="0">
                    <a:latin typeface="Arial Narrow" panose="020B0606020202030204" pitchFamily="34" charset="0"/>
                  </a:rPr>
                  <a:t>Ответ</a:t>
                </a:r>
                <a:r>
                  <a:rPr lang="ru-RU" dirty="0">
                    <a:latin typeface="Arial Narrow" panose="020B0606020202030204" pitchFamily="34" charset="0"/>
                  </a:rPr>
                  <a:t>:	вторую программу.</a:t>
                </a:r>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06513" y="4350974"/>
                <a:ext cx="8928992" cy="1477328"/>
              </a:xfrm>
              <a:prstGeom prst="rect">
                <a:avLst/>
              </a:prstGeom>
              <a:blipFill rotWithShape="1">
                <a:blip r:embed="rId3"/>
                <a:stretch>
                  <a:fillRect l="-614" t="-1653" b="-6198"/>
                </a:stretch>
              </a:blipFill>
            </p:spPr>
            <p:txBody>
              <a:bodyPr/>
              <a:lstStyle/>
              <a:p>
                <a:r>
                  <a:rPr lang="ru-RU">
                    <a:noFill/>
                  </a:rPr>
                  <a:t> </a:t>
                </a:r>
              </a:p>
            </p:txBody>
          </p:sp>
        </mc:Fallback>
      </mc:AlternateContent>
    </p:spTree>
    <p:extLst>
      <p:ext uri="{BB962C8B-B14F-4D97-AF65-F5344CB8AC3E}">
        <p14:creationId xmlns:p14="http://schemas.microsoft.com/office/powerpoint/2010/main" val="720326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r"/>
            <a:r>
              <a:rPr lang="ru-RU" sz="2500" dirty="0"/>
              <a:t>О</a:t>
            </a:r>
            <a:r>
              <a:rPr lang="ru-RU" sz="2500" dirty="0">
                <a:solidFill>
                  <a:schemeClr val="bg1"/>
                </a:solidFill>
                <a:latin typeface="Calibri Light" panose="020F0302020204030204" pitchFamily="34" charset="0"/>
              </a:rPr>
              <a:t> ПРОЕКТЕ </a:t>
            </a:r>
          </a:p>
        </p:txBody>
      </p:sp>
      <p:sp>
        <p:nvSpPr>
          <p:cNvPr id="13" name="Прямоугольник 12"/>
          <p:cNvSpPr/>
          <p:nvPr/>
        </p:nvSpPr>
        <p:spPr>
          <a:xfrm>
            <a:off x="4355976" y="1492912"/>
            <a:ext cx="4524458" cy="830997"/>
          </a:xfrm>
          <a:prstGeom prst="rect">
            <a:avLst/>
          </a:prstGeom>
          <a:solidFill>
            <a:schemeClr val="bg1"/>
          </a:solidFill>
        </p:spPr>
        <p:txBody>
          <a:bodyPr wrap="square" lIns="0" tIns="0" rIns="0" bIns="0">
            <a:spAutoFit/>
          </a:bodyPr>
          <a:lstStyle/>
          <a:p>
            <a:pPr>
              <a:spcAft>
                <a:spcPts val="600"/>
              </a:spcAft>
            </a:pPr>
            <a:r>
              <a:rPr lang="ru-RU" dirty="0">
                <a:latin typeface="Arial Narrow" panose="020B0606020202030204" pitchFamily="34" charset="0"/>
                <a:cs typeface="Arial" panose="020B0604020202020204" pitchFamily="34" charset="0"/>
              </a:rPr>
              <a:t>Разработка и распространение учебно-методических материалов, нацеленных на повышение финансовой грамотности  </a:t>
            </a:r>
          </a:p>
        </p:txBody>
      </p:sp>
      <p:pic>
        <p:nvPicPr>
          <p:cNvPr id="9220" name="Picture 4" descr="http://www.semenovatp.21426s06.edusite.ru/images/p8_fotkimamyi0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052736"/>
            <a:ext cx="4104456" cy="3588617"/>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p:cNvSpPr/>
          <p:nvPr/>
        </p:nvSpPr>
        <p:spPr>
          <a:xfrm>
            <a:off x="4355976" y="3894147"/>
            <a:ext cx="4524458" cy="830997"/>
          </a:xfrm>
          <a:prstGeom prst="rect">
            <a:avLst/>
          </a:prstGeom>
          <a:solidFill>
            <a:schemeClr val="bg1"/>
          </a:solidFill>
        </p:spPr>
        <p:txBody>
          <a:bodyPr wrap="square" lIns="0" tIns="0" rIns="0" bIns="0">
            <a:spAutoFit/>
          </a:bodyPr>
          <a:lstStyle/>
          <a:p>
            <a:pPr>
              <a:spcAft>
                <a:spcPts val="600"/>
              </a:spcAft>
            </a:pPr>
            <a:r>
              <a:rPr lang="ru-RU" dirty="0">
                <a:latin typeface="Arial Narrow" panose="020B0606020202030204" pitchFamily="34" charset="0"/>
                <a:cs typeface="Arial" panose="020B0604020202020204" pitchFamily="34" charset="0"/>
              </a:rPr>
              <a:t>Школьный курс математики и задания Единого государственного экзамена / Основного государственного экзамена </a:t>
            </a:r>
          </a:p>
        </p:txBody>
      </p:sp>
      <p:sp>
        <p:nvSpPr>
          <p:cNvPr id="8" name="Прямоугольник 7"/>
          <p:cNvSpPr/>
          <p:nvPr/>
        </p:nvSpPr>
        <p:spPr>
          <a:xfrm>
            <a:off x="4355976" y="1030956"/>
            <a:ext cx="4524458" cy="369332"/>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0" rIns="72000" bIns="0">
            <a:spAutoFit/>
          </a:bodyPr>
          <a:lstStyle/>
          <a:p>
            <a:r>
              <a:rPr lang="ru-RU" sz="2400" dirty="0">
                <a:latin typeface="Arial Narrow" panose="020B0606020202030204" pitchFamily="34" charset="0"/>
              </a:rPr>
              <a:t>Цель проекта</a:t>
            </a:r>
            <a:endParaRPr lang="ru-RU" sz="2400" b="1" dirty="0">
              <a:latin typeface="Arial Narrow" panose="020B0606020202030204" pitchFamily="34" charset="0"/>
            </a:endParaRPr>
          </a:p>
        </p:txBody>
      </p:sp>
      <p:sp>
        <p:nvSpPr>
          <p:cNvPr id="7" name="Прямоугольник 6"/>
          <p:cNvSpPr/>
          <p:nvPr/>
        </p:nvSpPr>
        <p:spPr>
          <a:xfrm>
            <a:off x="4355976" y="2420888"/>
            <a:ext cx="4524458" cy="369332"/>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0" rIns="72000" bIns="0">
            <a:spAutoFit/>
          </a:bodyPr>
          <a:lstStyle/>
          <a:p>
            <a:r>
              <a:rPr lang="ru-RU" sz="2400" dirty="0">
                <a:latin typeface="Arial Narrow" panose="020B0606020202030204" pitchFamily="34" charset="0"/>
              </a:rPr>
              <a:t>Аудитория</a:t>
            </a:r>
          </a:p>
        </p:txBody>
      </p:sp>
      <p:sp>
        <p:nvSpPr>
          <p:cNvPr id="3" name="Прямоугольник 2"/>
          <p:cNvSpPr/>
          <p:nvPr/>
        </p:nvSpPr>
        <p:spPr>
          <a:xfrm>
            <a:off x="4355976" y="2924238"/>
            <a:ext cx="4524457" cy="276999"/>
          </a:xfrm>
          <a:prstGeom prst="rect">
            <a:avLst/>
          </a:prstGeom>
          <a:solidFill>
            <a:schemeClr val="bg1"/>
          </a:solidFill>
        </p:spPr>
        <p:txBody>
          <a:bodyPr wrap="square" lIns="0" tIns="0" rIns="0" bIns="0">
            <a:spAutoFit/>
          </a:bodyPr>
          <a:lstStyle/>
          <a:p>
            <a:pPr>
              <a:spcAft>
                <a:spcPts val="600"/>
              </a:spcAft>
            </a:pPr>
            <a:r>
              <a:rPr lang="ru-RU" dirty="0">
                <a:latin typeface="Arial Narrow" panose="020B0606020202030204" pitchFamily="34" charset="0"/>
                <a:cs typeface="Arial" panose="020B0604020202020204" pitchFamily="34" charset="0"/>
              </a:rPr>
              <a:t>Учащиеся 9-11 классов</a:t>
            </a:r>
          </a:p>
        </p:txBody>
      </p:sp>
      <p:sp>
        <p:nvSpPr>
          <p:cNvPr id="9" name="Прямоугольник 8"/>
          <p:cNvSpPr/>
          <p:nvPr/>
        </p:nvSpPr>
        <p:spPr>
          <a:xfrm>
            <a:off x="4355976" y="3334452"/>
            <a:ext cx="4524458" cy="369332"/>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0" rIns="72000" bIns="0">
            <a:spAutoFit/>
          </a:bodyPr>
          <a:lstStyle/>
          <a:p>
            <a:pPr>
              <a:spcAft>
                <a:spcPts val="600"/>
              </a:spcAft>
            </a:pPr>
            <a:r>
              <a:rPr lang="ru-RU" sz="2400" dirty="0">
                <a:latin typeface="Arial Narrow" panose="020B0606020202030204" pitchFamily="34" charset="0"/>
              </a:rPr>
              <a:t>Рамки</a:t>
            </a:r>
          </a:p>
        </p:txBody>
      </p:sp>
      <p:sp>
        <p:nvSpPr>
          <p:cNvPr id="10" name="Прямоугольник 9"/>
          <p:cNvSpPr/>
          <p:nvPr/>
        </p:nvSpPr>
        <p:spPr>
          <a:xfrm>
            <a:off x="119992" y="4801563"/>
            <a:ext cx="8760441" cy="369332"/>
          </a:xfrm>
          <a:prstGeom prst="rect">
            <a:avLst/>
          </a:prstGeom>
          <a:solidFill>
            <a:schemeClr val="bg1"/>
          </a:solidFill>
          <a:ln>
            <a:solidFill>
              <a:schemeClr val="bg1"/>
            </a:solidFill>
          </a:ln>
          <a:effectLst>
            <a:outerShdw blurRad="50800" dist="38100" dir="5400000" algn="t" rotWithShape="0">
              <a:prstClr val="black">
                <a:alpha val="40000"/>
              </a:prstClr>
            </a:outerShdw>
          </a:effectLst>
        </p:spPr>
        <p:txBody>
          <a:bodyPr wrap="square" lIns="72000" tIns="0" rIns="72000" bIns="0">
            <a:spAutoFit/>
          </a:bodyPr>
          <a:lstStyle/>
          <a:p>
            <a:r>
              <a:rPr lang="ru-RU" sz="2400" dirty="0">
                <a:latin typeface="Arial Narrow" panose="020B0606020202030204" pitchFamily="34" charset="0"/>
              </a:rPr>
              <a:t>Результаты</a:t>
            </a:r>
          </a:p>
        </p:txBody>
      </p:sp>
      <p:sp>
        <p:nvSpPr>
          <p:cNvPr id="12" name="Прямоугольник 11"/>
          <p:cNvSpPr/>
          <p:nvPr/>
        </p:nvSpPr>
        <p:spPr>
          <a:xfrm>
            <a:off x="119993" y="5376118"/>
            <a:ext cx="8760440" cy="1077218"/>
          </a:xfrm>
          <a:prstGeom prst="rect">
            <a:avLst/>
          </a:prstGeom>
        </p:spPr>
        <p:txBody>
          <a:bodyPr wrap="square">
            <a:spAutoFit/>
          </a:bodyPr>
          <a:lstStyle/>
          <a:p>
            <a:pPr marL="541338" indent="-541338">
              <a:spcAft>
                <a:spcPts val="600"/>
              </a:spcAft>
              <a:buClr>
                <a:srgbClr val="003366"/>
              </a:buClr>
              <a:buFont typeface="Wingdings 2" panose="05020102010507070707" pitchFamily="18" charset="2"/>
              <a:buChar char="¿"/>
            </a:pPr>
            <a:r>
              <a:rPr lang="ru-RU" dirty="0">
                <a:latin typeface="Arial Narrow" panose="020B0606020202030204" pitchFamily="34" charset="0"/>
              </a:rPr>
              <a:t>Сборник математических задач для учащихся 9 – 11 классов </a:t>
            </a:r>
          </a:p>
          <a:p>
            <a:pPr marL="541338" indent="-541338">
              <a:spcAft>
                <a:spcPts val="600"/>
              </a:spcAft>
              <a:buClr>
                <a:srgbClr val="003366"/>
              </a:buClr>
              <a:buFont typeface="Wingdings 2" panose="05020102010507070707" pitchFamily="18" charset="2"/>
              <a:buChar char="¿"/>
            </a:pPr>
            <a:r>
              <a:rPr lang="ru-RU" dirty="0">
                <a:latin typeface="Arial Narrow" panose="020B0606020202030204" pitchFamily="34" charset="0"/>
              </a:rPr>
              <a:t>Сборник методических материалов</a:t>
            </a:r>
          </a:p>
          <a:p>
            <a:pPr marL="541338" indent="-541338">
              <a:spcAft>
                <a:spcPts val="600"/>
              </a:spcAft>
              <a:buClr>
                <a:srgbClr val="003366"/>
              </a:buClr>
              <a:buFont typeface="Wingdings 2" panose="05020102010507070707" pitchFamily="18" charset="2"/>
              <a:buChar char="¿"/>
            </a:pPr>
            <a:r>
              <a:rPr lang="ru-RU" dirty="0">
                <a:latin typeface="Arial Narrow" panose="020B0606020202030204" pitchFamily="34" charset="0"/>
              </a:rPr>
              <a:t>Семинары, открытые уроки, «круглые столы», семейная олимпиада, вебинары</a:t>
            </a:r>
            <a:endParaRPr lang="ru-RU" sz="2000" dirty="0">
              <a:solidFill>
                <a:srgbClr val="10253F"/>
              </a:solidFill>
              <a:latin typeface="Arial Narrow" panose="020B0606020202030204" pitchFamily="34" charset="0"/>
            </a:endParaRPr>
          </a:p>
        </p:txBody>
      </p:sp>
    </p:spTree>
    <p:extLst>
      <p:ext uri="{BB962C8B-B14F-4D97-AF65-F5344CB8AC3E}">
        <p14:creationId xmlns:p14="http://schemas.microsoft.com/office/powerpoint/2010/main" val="25096681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pPr algn="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2286000" y="2967335"/>
            <a:ext cx="5598368" cy="523220"/>
          </a:xfrm>
          <a:prstGeom prst="rect">
            <a:avLst/>
          </a:prstGeom>
        </p:spPr>
        <p:txBody>
          <a:bodyPr wrap="square">
            <a:spAutoFit/>
          </a:bodyPr>
          <a:lstStyle/>
          <a:p>
            <a:r>
              <a:rPr lang="ru-RU" sz="2800" b="1" dirty="0" smtClean="0">
                <a:solidFill>
                  <a:srgbClr val="4DA754"/>
                </a:solidFill>
                <a:latin typeface="Arial Narrow" panose="020B0606020202030204" pitchFamily="34" charset="0"/>
              </a:rPr>
              <a:t>Тотализатор</a:t>
            </a:r>
            <a:r>
              <a:rPr lang="ru-RU" sz="2800" b="1" dirty="0">
                <a:solidFill>
                  <a:srgbClr val="4DA754"/>
                </a:solidFill>
                <a:latin typeface="Arial Narrow" panose="020B0606020202030204" pitchFamily="34" charset="0"/>
              </a:rPr>
              <a:t>, лотерея, казино</a:t>
            </a:r>
            <a:endParaRPr lang="ru-RU" sz="2800" dirty="0">
              <a:latin typeface="Arial Narrow" panose="020B0606020202030204" pitchFamily="34" charset="0"/>
            </a:endParaRPr>
          </a:p>
        </p:txBody>
      </p:sp>
    </p:spTree>
    <p:extLst>
      <p:ext uri="{BB962C8B-B14F-4D97-AF65-F5344CB8AC3E}">
        <p14:creationId xmlns:p14="http://schemas.microsoft.com/office/powerpoint/2010/main" val="411973984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344816" cy="720079"/>
          </a:xfrm>
        </p:spPr>
        <p:txBody>
          <a:bodyPr>
            <a:normAutofit/>
          </a:bodyPr>
          <a:lstStyle/>
          <a:p>
            <a:r>
              <a:rPr lang="ru-RU" sz="2400" dirty="0" smtClean="0"/>
              <a:t>«ДВУХ УДАЧ НЕ БЫВАЕТ »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23574" y="1052736"/>
            <a:ext cx="8980558" cy="2862322"/>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В лотерее «6 из 45» участник делает ставку, выбирая из 45 идущих подряд чисел от 1 до 45 любые 6 (порядок выбора чисел значения не имеет, но все числа должны быть разными).</a:t>
            </a:r>
          </a:p>
          <a:p>
            <a:pPr marL="900113"/>
            <a:r>
              <a:rPr lang="ru-RU" dirty="0">
                <a:latin typeface="Arial Narrow" panose="020B0606020202030204" pitchFamily="34" charset="0"/>
              </a:rPr>
              <a:t>После сбора ставок организатор лотереи случайным образом определяет выигрышную комбинацию из 6 чисел (порядок чисел значения не имеет).</a:t>
            </a:r>
          </a:p>
          <a:p>
            <a:pPr marL="900113"/>
            <a:r>
              <a:rPr lang="ru-RU" dirty="0">
                <a:latin typeface="Arial Narrow" panose="020B0606020202030204" pitchFamily="34" charset="0"/>
              </a:rPr>
              <a:t>«Джек-пот» - событие, при котором участник, сделав ставку, угадал 6 чисел из выигрышной комбинации.</a:t>
            </a:r>
          </a:p>
          <a:p>
            <a:pPr marL="900113"/>
            <a:r>
              <a:rPr lang="ru-RU" dirty="0">
                <a:latin typeface="Arial Narrow" panose="020B0606020202030204" pitchFamily="34" charset="0"/>
              </a:rPr>
              <a:t>Утверждается, что: у счастливчика, выигравшего «джек-пот» значительно меньше шансов выиграть «джек-пот» в следующем розыгрыше, чем у игрока, который «джек-пот» не получил. Оба игрока делают одинаковое количество ставок. Верно ли это?</a:t>
            </a:r>
          </a:p>
        </p:txBody>
      </p:sp>
      <mc:AlternateContent xmlns:mc="http://schemas.openxmlformats.org/markup-compatibility/2006" xmlns:a14="http://schemas.microsoft.com/office/drawing/2010/main">
        <mc:Choice Requires="a14">
          <p:sp>
            <p:nvSpPr>
              <p:cNvPr id="6" name="Прямоугольник 5"/>
              <p:cNvSpPr/>
              <p:nvPr/>
            </p:nvSpPr>
            <p:spPr>
              <a:xfrm>
                <a:off x="123574" y="4072176"/>
                <a:ext cx="8980558" cy="2669192"/>
              </a:xfrm>
              <a:prstGeom prst="rect">
                <a:avLst/>
              </a:prstGeom>
              <a:solidFill>
                <a:schemeClr val="bg1">
                  <a:lumMod val="95000"/>
                </a:schemeClr>
              </a:solidFill>
            </p:spPr>
            <p:txBody>
              <a:bodyPr wrap="square">
                <a:spAutoFit/>
              </a:bodyPr>
              <a:lstStyle/>
              <a:p>
                <a:pPr marL="900113" indent="-900113"/>
                <a:r>
                  <a:rPr lang="ru-RU" b="1" dirty="0" smtClean="0">
                    <a:latin typeface="Arial Narrow" panose="020B0606020202030204" pitchFamily="34" charset="0"/>
                  </a:rPr>
                  <a:t>Решение:</a:t>
                </a:r>
                <a:r>
                  <a:rPr lang="ru-RU" dirty="0" err="1">
                    <a:latin typeface="Arial Narrow" panose="020B0606020202030204" pitchFamily="34" charset="0"/>
                  </a:rPr>
                  <a:t>Пусть</a:t>
                </a:r>
                <a:r>
                  <a:rPr lang="ru-RU" dirty="0">
                    <a:latin typeface="Arial Narrow" panose="020B0606020202030204" pitchFamily="34" charset="0"/>
                  </a:rPr>
                  <a:t> </a:t>
                </a:r>
                <a14:m>
                  <m:oMath xmlns:m="http://schemas.openxmlformats.org/officeDocument/2006/math">
                    <m:sSub>
                      <m:sSubPr>
                        <m:ctrlPr>
                          <a:rPr lang="ru-RU" i="1" dirty="0" smtClean="0">
                            <a:latin typeface="Cambria Math"/>
                          </a:rPr>
                        </m:ctrlPr>
                      </m:sSubPr>
                      <m:e>
                        <m:r>
                          <a:rPr lang="en-US" b="0" i="1" dirty="0" smtClean="0">
                            <a:latin typeface="Cambria Math" panose="02040503050406030204" pitchFamily="18" charset="0"/>
                          </a:rPr>
                          <m:t>𝑃</m:t>
                        </m:r>
                        <m:r>
                          <a:rPr lang="en-US" b="0" i="1" dirty="0" smtClean="0">
                            <a:latin typeface="Cambria Math" panose="02040503050406030204" pitchFamily="18" charset="0"/>
                          </a:rPr>
                          <m:t>(</m:t>
                        </m:r>
                        <m:r>
                          <a:rPr lang="en-US" b="0" i="1" dirty="0" smtClean="0">
                            <a:latin typeface="Cambria Math" panose="02040503050406030204" pitchFamily="18" charset="0"/>
                          </a:rPr>
                          <m:t>𝐴</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oMath>
                </a14:m>
                <a:r>
                  <a:rPr lang="ru-RU" dirty="0">
                    <a:latin typeface="Arial Narrow" panose="020B0606020202030204" pitchFamily="34" charset="0"/>
                  </a:rPr>
                  <a:t> – вероятность выигрыша «джек-пот» участником A в первом тираже, </a:t>
                </a:r>
                <a14:m>
                  <m:oMath xmlns:m="http://schemas.openxmlformats.org/officeDocument/2006/math">
                    <m:sSub>
                      <m:sSubPr>
                        <m:ctrlPr>
                          <a:rPr lang="ru-RU" i="1" dirty="0">
                            <a:latin typeface="Cambria Math"/>
                          </a:rPr>
                        </m:ctrlPr>
                      </m:sSubPr>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e>
                      <m:sub>
                        <m:r>
                          <a:rPr lang="en-US" b="0" i="1" dirty="0" smtClean="0">
                            <a:latin typeface="Cambria Math" panose="02040503050406030204" pitchFamily="18" charset="0"/>
                          </a:rPr>
                          <m:t>2</m:t>
                        </m:r>
                      </m:sub>
                    </m:sSub>
                    <m:r>
                      <a:rPr lang="en-US" i="1" dirty="0">
                        <a:latin typeface="Cambria Math" panose="02040503050406030204" pitchFamily="18" charset="0"/>
                      </a:rPr>
                      <m:t>)</m:t>
                    </m:r>
                  </m:oMath>
                </a14:m>
                <a:r>
                  <a:rPr lang="ru-RU" dirty="0">
                    <a:latin typeface="Arial Narrow" panose="020B0606020202030204" pitchFamily="34" charset="0"/>
                  </a:rPr>
                  <a:t>    вероятность выигрыша «джек-пот» участником A во втором тираже. Пусть </a:t>
                </a:r>
                <a14:m>
                  <m:oMath xmlns:m="http://schemas.openxmlformats.org/officeDocument/2006/math">
                    <m:sSub>
                      <m:sSubPr>
                        <m:ctrlPr>
                          <a:rPr lang="ru-RU" i="1" dirty="0">
                            <a:latin typeface="Cambria Math"/>
                          </a:rPr>
                        </m:ctrlPr>
                      </m:sSubPr>
                      <m:e>
                        <m:r>
                          <a:rPr lang="en-US" i="1" dirty="0">
                            <a:latin typeface="Cambria Math" panose="02040503050406030204" pitchFamily="18" charset="0"/>
                          </a:rPr>
                          <m:t>𝑃</m:t>
                        </m:r>
                        <m:r>
                          <a:rPr lang="en-US" i="1" dirty="0">
                            <a:latin typeface="Cambria Math" panose="02040503050406030204" pitchFamily="18" charset="0"/>
                          </a:rPr>
                          <m:t>(</m:t>
                        </m:r>
                        <m:r>
                          <a:rPr lang="en-US" b="0" i="1" dirty="0" smtClean="0">
                            <a:latin typeface="Cambria Math" panose="02040503050406030204" pitchFamily="18" charset="0"/>
                          </a:rPr>
                          <m:t>𝐵</m:t>
                        </m:r>
                      </m:e>
                      <m:sub>
                        <m:r>
                          <a:rPr lang="en-US" b="0" i="1" dirty="0" smtClean="0">
                            <a:latin typeface="Cambria Math" panose="02040503050406030204" pitchFamily="18" charset="0"/>
                          </a:rPr>
                          <m:t>2</m:t>
                        </m:r>
                      </m:sub>
                    </m:sSub>
                    <m:r>
                      <a:rPr lang="en-US" i="1" dirty="0">
                        <a:latin typeface="Cambria Math" panose="02040503050406030204" pitchFamily="18" charset="0"/>
                      </a:rPr>
                      <m:t>)</m:t>
                    </m:r>
                  </m:oMath>
                </a14:m>
                <a:r>
                  <a:rPr lang="ru-RU" dirty="0">
                    <a:latin typeface="Arial Narrow" panose="020B0606020202030204" pitchFamily="34" charset="0"/>
                  </a:rPr>
                  <a:t>    вероятность выигрыша «джек-пот» участником B во втором тираже. Выигрыш «джек-пот» в двух последовательных тиражах является независимыми событиями, следовательно, </a:t>
                </a:r>
                <a14:m>
                  <m:oMath xmlns:m="http://schemas.openxmlformats.org/officeDocument/2006/math">
                    <m:sSub>
                      <m:sSubPr>
                        <m:ctrlPr>
                          <a:rPr lang="ru-RU" i="1" dirty="0">
                            <a:latin typeface="Cambria Math"/>
                          </a:rPr>
                        </m:ctrlPr>
                      </m:sSubPr>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e>
                      <m:sub>
                        <m:r>
                          <a:rPr lang="en-US" i="1" dirty="0">
                            <a:latin typeface="Cambria Math" panose="02040503050406030204" pitchFamily="18" charset="0"/>
                          </a:rPr>
                          <m:t>2</m:t>
                        </m:r>
                      </m:sub>
                    </m:sSub>
                    <m:r>
                      <a:rPr lang="en-US" i="1" dirty="0" smtClean="0">
                        <a:latin typeface="Cambria Math" panose="02040503050406030204" pitchFamily="18" charset="0"/>
                      </a:rPr>
                      <m:t>│</m:t>
                    </m:r>
                    <m:sSub>
                      <m:sSubPr>
                        <m:ctrlPr>
                          <a:rPr lang="ru-RU" i="1" dirty="0">
                            <a:latin typeface="Cambria Math"/>
                          </a:rPr>
                        </m:ctrlPr>
                      </m:sSubPr>
                      <m:e>
                        <m:r>
                          <a:rPr lang="en-US" i="1" dirty="0">
                            <a:latin typeface="Cambria Math" panose="02040503050406030204" pitchFamily="18" charset="0"/>
                          </a:rPr>
                          <m:t>𝐴</m:t>
                        </m:r>
                      </m:e>
                      <m:sub>
                        <m:r>
                          <a:rPr lang="en-US" i="1" dirty="0">
                            <a:latin typeface="Cambria Math" panose="02040503050406030204" pitchFamily="18" charset="0"/>
                          </a:rPr>
                          <m:t>1</m:t>
                        </m:r>
                      </m:sub>
                    </m:sSub>
                    <m:r>
                      <a:rPr lang="en-US" i="1" dirty="0">
                        <a:latin typeface="Cambria Math" panose="02040503050406030204" pitchFamily="18" charset="0"/>
                      </a:rPr>
                      <m:t>)</m:t>
                    </m:r>
                  </m:oMath>
                </a14:m>
                <a:r>
                  <a:rPr lang="ru-RU" dirty="0">
                    <a:latin typeface="Arial Narrow" panose="020B0606020202030204" pitchFamily="34" charset="0"/>
                  </a:rPr>
                  <a:t> )=</a:t>
                </a:r>
                <a14:m>
                  <m:oMath xmlns:m="http://schemas.openxmlformats.org/officeDocument/2006/math">
                    <m:sSub>
                      <m:sSubPr>
                        <m:ctrlPr>
                          <a:rPr lang="ru-RU" i="1" dirty="0">
                            <a:latin typeface="Cambria Math"/>
                          </a:rPr>
                        </m:ctrlPr>
                      </m:sSubPr>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e>
                      <m:sub>
                        <m:r>
                          <a:rPr lang="en-US" i="1" dirty="0">
                            <a:latin typeface="Cambria Math" panose="02040503050406030204" pitchFamily="18" charset="0"/>
                          </a:rPr>
                          <m:t>2</m:t>
                        </m:r>
                      </m:sub>
                    </m:sSub>
                    <m:r>
                      <a:rPr lang="en-US" i="1" dirty="0">
                        <a:latin typeface="Cambria Math" panose="02040503050406030204" pitchFamily="18" charset="0"/>
                      </a:rPr>
                      <m:t>)</m:t>
                    </m:r>
                  </m:oMath>
                </a14:m>
                <a:r>
                  <a:rPr lang="ru-RU" dirty="0">
                    <a:latin typeface="Arial Narrow" panose="020B0606020202030204" pitchFamily="34" charset="0"/>
                  </a:rPr>
                  <a:t> </a:t>
                </a:r>
              </a:p>
              <a:p>
                <a:pPr marL="900113"/>
                <a:r>
                  <a:rPr lang="ru-RU" dirty="0">
                    <a:latin typeface="Arial Narrow" panose="020B0606020202030204" pitchFamily="34" charset="0"/>
                  </a:rPr>
                  <a:t>Вероятность, выигрыша «джек-пот» у двух игроков сделавшего одно количество ставок одинакова. Следовательно, </a:t>
                </a:r>
                <a14:m>
                  <m:oMath xmlns:m="http://schemas.openxmlformats.org/officeDocument/2006/math">
                    <m:sSub>
                      <m:sSubPr>
                        <m:ctrlPr>
                          <a:rPr lang="ru-RU" i="1" dirty="0">
                            <a:latin typeface="Cambria Math"/>
                          </a:rPr>
                        </m:ctrlPr>
                      </m:sSubPr>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e>
                      <m:sub>
                        <m:r>
                          <a:rPr lang="en-US" i="1" dirty="0">
                            <a:latin typeface="Cambria Math" panose="02040503050406030204" pitchFamily="18" charset="0"/>
                          </a:rPr>
                          <m:t>2</m:t>
                        </m:r>
                      </m:sub>
                    </m:sSub>
                    <m:r>
                      <a:rPr lang="en-US" i="1" dirty="0">
                        <a:latin typeface="Cambria Math" panose="02040503050406030204" pitchFamily="18" charset="0"/>
                      </a:rPr>
                      <m:t>)</m:t>
                    </m:r>
                  </m:oMath>
                </a14:m>
                <a:r>
                  <a:rPr lang="ru-RU" dirty="0">
                    <a:latin typeface="Arial Narrow" panose="020B0606020202030204" pitchFamily="34" charset="0"/>
                  </a:rPr>
                  <a:t> =</a:t>
                </a:r>
                <a14:m>
                  <m:oMath xmlns:m="http://schemas.openxmlformats.org/officeDocument/2006/math">
                    <m:sSub>
                      <m:sSubPr>
                        <m:ctrlPr>
                          <a:rPr lang="ru-RU" i="1" dirty="0">
                            <a:latin typeface="Cambria Math"/>
                          </a:rPr>
                        </m:ctrlPr>
                      </m:sSubPr>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𝐵</m:t>
                        </m:r>
                      </m:e>
                      <m:sub>
                        <m:r>
                          <a:rPr lang="en-US" i="1" dirty="0">
                            <a:latin typeface="Cambria Math" panose="02040503050406030204" pitchFamily="18" charset="0"/>
                          </a:rPr>
                          <m:t>2</m:t>
                        </m:r>
                      </m:sub>
                    </m:sSub>
                    <m:r>
                      <a:rPr lang="en-US" i="1" dirty="0">
                        <a:latin typeface="Cambria Math" panose="02040503050406030204" pitchFamily="18" charset="0"/>
                      </a:rPr>
                      <m:t>)</m:t>
                    </m:r>
                  </m:oMath>
                </a14:m>
                <a:r>
                  <a:rPr lang="ru-RU" dirty="0">
                    <a:latin typeface="Arial Narrow" panose="020B0606020202030204" pitchFamily="34" charset="0"/>
                  </a:rPr>
                  <a:t> , отсюда </a:t>
                </a:r>
                <a14:m>
                  <m:oMath xmlns:m="http://schemas.openxmlformats.org/officeDocument/2006/math">
                    <m:sSub>
                      <m:sSubPr>
                        <m:ctrlPr>
                          <a:rPr lang="ru-RU" i="1" dirty="0">
                            <a:latin typeface="Cambria Math"/>
                          </a:rPr>
                        </m:ctrlPr>
                      </m:sSubPr>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𝐴</m:t>
                        </m:r>
                      </m:e>
                      <m:sub>
                        <m:r>
                          <a:rPr lang="en-US" i="1" dirty="0">
                            <a:latin typeface="Cambria Math" panose="02040503050406030204" pitchFamily="18" charset="0"/>
                          </a:rPr>
                          <m:t>2</m:t>
                        </m:r>
                      </m:sub>
                    </m:sSub>
                    <m:r>
                      <a:rPr lang="en-US" i="1" dirty="0">
                        <a:latin typeface="Cambria Math" panose="02040503050406030204" pitchFamily="18" charset="0"/>
                      </a:rPr>
                      <m:t>│</m:t>
                    </m:r>
                    <m:sSub>
                      <m:sSubPr>
                        <m:ctrlPr>
                          <a:rPr lang="ru-RU" i="1" dirty="0">
                            <a:latin typeface="Cambria Math"/>
                          </a:rPr>
                        </m:ctrlPr>
                      </m:sSubPr>
                      <m:e>
                        <m:r>
                          <a:rPr lang="en-US" i="1" dirty="0">
                            <a:latin typeface="Cambria Math" panose="02040503050406030204" pitchFamily="18" charset="0"/>
                          </a:rPr>
                          <m:t>𝐴</m:t>
                        </m:r>
                      </m:e>
                      <m:sub>
                        <m:r>
                          <a:rPr lang="en-US" i="1" dirty="0">
                            <a:latin typeface="Cambria Math" panose="02040503050406030204" pitchFamily="18" charset="0"/>
                          </a:rPr>
                          <m:t>1</m:t>
                        </m:r>
                      </m:sub>
                    </m:sSub>
                    <m:r>
                      <a:rPr lang="en-US" i="1" dirty="0">
                        <a:latin typeface="Cambria Math" panose="02040503050406030204" pitchFamily="18" charset="0"/>
                      </a:rPr>
                      <m:t>)</m:t>
                    </m:r>
                  </m:oMath>
                </a14:m>
                <a:r>
                  <a:rPr lang="ru-RU" dirty="0">
                    <a:latin typeface="Arial Narrow" panose="020B0606020202030204" pitchFamily="34" charset="0"/>
                  </a:rPr>
                  <a:t> =</a:t>
                </a:r>
                <a14:m>
                  <m:oMath xmlns:m="http://schemas.openxmlformats.org/officeDocument/2006/math">
                    <m:sSub>
                      <m:sSubPr>
                        <m:ctrlPr>
                          <a:rPr lang="ru-RU" i="1" dirty="0">
                            <a:latin typeface="Cambria Math"/>
                          </a:rPr>
                        </m:ctrlPr>
                      </m:sSubPr>
                      <m:e>
                        <m:r>
                          <a:rPr lang="en-US" i="1" dirty="0">
                            <a:latin typeface="Cambria Math" panose="02040503050406030204" pitchFamily="18" charset="0"/>
                          </a:rPr>
                          <m:t>𝑃</m:t>
                        </m:r>
                        <m:r>
                          <a:rPr lang="en-US" i="1" dirty="0">
                            <a:latin typeface="Cambria Math" panose="02040503050406030204" pitchFamily="18" charset="0"/>
                          </a:rPr>
                          <m:t>(</m:t>
                        </m:r>
                        <m:r>
                          <a:rPr lang="en-US" i="1" dirty="0">
                            <a:latin typeface="Cambria Math" panose="02040503050406030204" pitchFamily="18" charset="0"/>
                          </a:rPr>
                          <m:t>𝐵</m:t>
                        </m:r>
                      </m:e>
                      <m:sub>
                        <m:r>
                          <a:rPr lang="en-US" i="1" dirty="0">
                            <a:latin typeface="Cambria Math" panose="02040503050406030204" pitchFamily="18" charset="0"/>
                          </a:rPr>
                          <m:t>2</m:t>
                        </m:r>
                      </m:sub>
                    </m:sSub>
                    <m:r>
                      <a:rPr lang="en-US" i="1" dirty="0">
                        <a:latin typeface="Cambria Math" panose="02040503050406030204" pitchFamily="18" charset="0"/>
                      </a:rPr>
                      <m:t>)</m:t>
                    </m:r>
                  </m:oMath>
                </a14:m>
                <a:r>
                  <a:rPr lang="ru-RU" dirty="0">
                    <a:latin typeface="Arial Narrow" panose="020B0606020202030204" pitchFamily="34" charset="0"/>
                  </a:rPr>
                  <a:t> </a:t>
                </a:r>
              </a:p>
              <a:p>
                <a:pPr marL="900113"/>
                <a:r>
                  <a:rPr lang="ru-RU" dirty="0">
                    <a:latin typeface="Arial Narrow" panose="020B0606020202030204" pitchFamily="34" charset="0"/>
                  </a:rPr>
                  <a:t>Таким образом, утверждение – неверное</a:t>
                </a:r>
                <a:r>
                  <a:rPr lang="ru-RU" dirty="0" smtClean="0">
                    <a:latin typeface="Arial Narrow" panose="020B0606020202030204" pitchFamily="34" charset="0"/>
                  </a:rPr>
                  <a:t>.</a:t>
                </a:r>
              </a:p>
              <a:p>
                <a:r>
                  <a:rPr lang="ru-RU" b="1" dirty="0" smtClean="0">
                    <a:latin typeface="Arial Narrow" panose="020B0606020202030204" pitchFamily="34" charset="0"/>
                  </a:rPr>
                  <a:t>Ответ</a:t>
                </a:r>
                <a:r>
                  <a:rPr lang="ru-RU" dirty="0">
                    <a:latin typeface="Arial Narrow" panose="020B0606020202030204" pitchFamily="34" charset="0"/>
                  </a:rPr>
                  <a:t>:	</a:t>
                </a:r>
                <a:r>
                  <a:rPr lang="ru-RU" dirty="0" smtClean="0">
                    <a:latin typeface="Arial Narrow" panose="020B0606020202030204" pitchFamily="34" charset="0"/>
                  </a:rPr>
                  <a:t>Нет</a:t>
                </a:r>
                <a:endParaRPr lang="ru-RU" dirty="0">
                  <a:latin typeface="Arial Narrow" panose="020B0606020202030204" pitchFamily="34" charset="0"/>
                </a:endParaRP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23574" y="4072176"/>
                <a:ext cx="8980558" cy="2669192"/>
              </a:xfrm>
              <a:prstGeom prst="rect">
                <a:avLst/>
              </a:prstGeom>
              <a:blipFill rotWithShape="0">
                <a:blip r:embed="rId3"/>
                <a:stretch>
                  <a:fillRect l="-543" t="-913" b="-2740"/>
                </a:stretch>
              </a:blipFill>
            </p:spPr>
            <p:txBody>
              <a:bodyPr/>
              <a:lstStyle/>
              <a:p>
                <a:r>
                  <a:rPr lang="ru-RU">
                    <a:noFill/>
                  </a:rPr>
                  <a:t> </a:t>
                </a:r>
              </a:p>
            </p:txBody>
          </p:sp>
        </mc:Fallback>
      </mc:AlternateContent>
    </p:spTree>
    <p:extLst>
      <p:ext uri="{BB962C8B-B14F-4D97-AF65-F5344CB8AC3E}">
        <p14:creationId xmlns:p14="http://schemas.microsoft.com/office/powerpoint/2010/main" val="182812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r>
              <a:rPr lang="ru-RU" sz="2400" dirty="0" smtClean="0"/>
              <a:t>«ГОРЯЧИЕ НОМЕРА»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23574" y="1052736"/>
            <a:ext cx="8980558" cy="3139321"/>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В лотерее «6 из 45» участник делает ставку, выбирая из 45 идущих подряд чисел от 1 до 45 любые 6 (порядок выбора чисел значения не имеет, но все числа должны быть разными).</a:t>
            </a:r>
          </a:p>
          <a:p>
            <a:pPr marL="900113"/>
            <a:r>
              <a:rPr lang="ru-RU" dirty="0">
                <a:latin typeface="Arial Narrow" panose="020B0606020202030204" pitchFamily="34" charset="0"/>
              </a:rPr>
              <a:t>После сбора ставок организатор лотереи случайным образом определяет выигрышную комбинацию из 6 чисел (порядок чисел значения не имеет).</a:t>
            </a:r>
          </a:p>
          <a:p>
            <a:pPr marL="900113"/>
            <a:r>
              <a:rPr lang="ru-RU" dirty="0">
                <a:latin typeface="Arial Narrow" panose="020B0606020202030204" pitchFamily="34" charset="0"/>
              </a:rPr>
              <a:t>Максимальный выигрыш - событие, при котором участник, сделав ставку, угадал 6 чисел из выигрышной комбинации.</a:t>
            </a:r>
          </a:p>
          <a:p>
            <a:pPr marL="900113"/>
            <a:r>
              <a:rPr lang="ru-RU" dirty="0">
                <a:latin typeface="Arial Narrow" panose="020B0606020202030204" pitchFamily="34" charset="0"/>
              </a:rPr>
              <a:t>По результатам анализа 20 последовательных тиражей выяснилось, что в выигрышных комбинациях число 31 встречалось в 3 раза чаше, чем число 34. Делая ставку в очередном тираже, игрок решил вместо числа 34 поставить число 31. Насколько у игрока увеличилась вероятность получить максимальный выигрыш в данном тираже?</a:t>
            </a:r>
          </a:p>
        </p:txBody>
      </p:sp>
      <p:sp>
        <p:nvSpPr>
          <p:cNvPr id="6" name="Прямоугольник 5"/>
          <p:cNvSpPr/>
          <p:nvPr/>
        </p:nvSpPr>
        <p:spPr>
          <a:xfrm>
            <a:off x="107504" y="4221088"/>
            <a:ext cx="8980558" cy="2308324"/>
          </a:xfrm>
          <a:prstGeom prst="rect">
            <a:avLst/>
          </a:prstGeom>
          <a:solidFill>
            <a:schemeClr val="bg1">
              <a:lumMod val="95000"/>
            </a:schemeClr>
          </a:solidFill>
        </p:spPr>
        <p:txBody>
          <a:bodyPr wrap="square">
            <a:spAutoFit/>
          </a:bodyPr>
          <a:lstStyle/>
          <a:p>
            <a:r>
              <a:rPr lang="ru-RU" b="1" dirty="0">
                <a:latin typeface="Arial Narrow" panose="020B0606020202030204" pitchFamily="34" charset="0"/>
              </a:rPr>
              <a:t>Решение:</a:t>
            </a:r>
            <a:endParaRPr lang="ru-RU" dirty="0">
              <a:latin typeface="Arial Narrow" panose="020B0606020202030204" pitchFamily="34" charset="0"/>
            </a:endParaRPr>
          </a:p>
          <a:p>
            <a:pPr lvl="2"/>
            <a:r>
              <a:rPr lang="ru-RU" dirty="0">
                <a:latin typeface="Arial Narrow" panose="020B0606020202030204" pitchFamily="34" charset="0"/>
              </a:rPr>
              <a:t>Выпадение любых номеров в различных тиражах является независимыми событиями (предполагается, что лотерея проводится честно), следовательно, на вероятность выпадения в выигрышной комбинации числа 31 или числа 34 результаты предыдущих тиражей не влияют. Таким образом, включение в ставку числа 31 вместо числа 34 вероятность получить максимальный выигрыш не увеличивает.</a:t>
            </a:r>
          </a:p>
          <a:p>
            <a:endParaRPr lang="ru-RU" dirty="0">
              <a:latin typeface="Arial Narrow" panose="020B0606020202030204" pitchFamily="34" charset="0"/>
            </a:endParaRPr>
          </a:p>
          <a:p>
            <a:r>
              <a:rPr lang="ru-RU" b="1" dirty="0">
                <a:latin typeface="Arial Narrow" panose="020B0606020202030204" pitchFamily="34" charset="0"/>
              </a:rPr>
              <a:t>Ответ:	</a:t>
            </a:r>
            <a:r>
              <a:rPr lang="ru-RU" dirty="0">
                <a:latin typeface="Arial Narrow" panose="020B0606020202030204" pitchFamily="34" charset="0"/>
              </a:rPr>
              <a:t>Не увеличилась.</a:t>
            </a:r>
          </a:p>
        </p:txBody>
      </p:sp>
    </p:spTree>
    <p:extLst>
      <p:ext uri="{BB962C8B-B14F-4D97-AF65-F5344CB8AC3E}">
        <p14:creationId xmlns:p14="http://schemas.microsoft.com/office/powerpoint/2010/main" val="189817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200800" cy="720079"/>
          </a:xfrm>
        </p:spPr>
        <p:txBody>
          <a:bodyPr>
            <a:normAutofit/>
          </a:bodyPr>
          <a:lstStyle/>
          <a:p>
            <a:r>
              <a:rPr lang="ru-RU" sz="2400" dirty="0" smtClean="0"/>
              <a:t>ГДЕ ВЫИГРЫШ ВЕРОЯТНЕЕ?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79512" y="1052736"/>
            <a:ext cx="8712968" cy="5355312"/>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В лотерее «5 из 36» участник делает ставку, выбирая из 36 идущих подряд чисел от 1 до 36 любые 5 (порядок выбора чисел значения не имеет, но все числа должны быть разными).</a:t>
            </a:r>
          </a:p>
          <a:p>
            <a:pPr marL="900113"/>
            <a:r>
              <a:rPr lang="ru-RU" dirty="0">
                <a:latin typeface="Arial Narrow" panose="020B0606020202030204" pitchFamily="34" charset="0"/>
              </a:rPr>
              <a:t>После сбора ставок организатор лотереи случайным образом определяет выигрышную комбинацию из 5 чисел (порядок чисел значения не имеет).</a:t>
            </a:r>
          </a:p>
          <a:p>
            <a:pPr marL="900113"/>
            <a:r>
              <a:rPr lang="ru-RU" dirty="0">
                <a:latin typeface="Arial Narrow" panose="020B0606020202030204" pitchFamily="34" charset="0"/>
              </a:rPr>
              <a:t>«Джек-пот» - событие, при котором участник, сделав ставку, угадал 5 чисел из выигрышной комбинации.</a:t>
            </a:r>
          </a:p>
          <a:p>
            <a:pPr marL="900113"/>
            <a:r>
              <a:rPr lang="ru-RU" dirty="0">
                <a:latin typeface="Arial Narrow" panose="020B0606020202030204" pitchFamily="34" charset="0"/>
              </a:rPr>
              <a:t>В лотерее «6 из 29» участник делает ставку, выбирая из 29 идущих подряд чисел от 1 до 29 любые 6 (порядок выбора чисел значения не имеет, но все числа должны быть разными).</a:t>
            </a:r>
          </a:p>
          <a:p>
            <a:pPr marL="900113"/>
            <a:r>
              <a:rPr lang="ru-RU" dirty="0">
                <a:latin typeface="Arial Narrow" panose="020B0606020202030204" pitchFamily="34" charset="0"/>
              </a:rPr>
              <a:t>После сбора ставок организатор лотереи случайным образом определяет выигрышную комбинацию из 6 чисел соответственно (порядок чисел значения не имеет).</a:t>
            </a:r>
          </a:p>
          <a:p>
            <a:pPr marL="900113"/>
            <a:r>
              <a:rPr lang="ru-RU" dirty="0">
                <a:latin typeface="Arial Narrow" panose="020B0606020202030204" pitchFamily="34" charset="0"/>
              </a:rPr>
              <a:t>«Джек-пот» - событие, при котором участник, сделав ставку, угадал 6 чисел из выигрышной комбинации.</a:t>
            </a:r>
          </a:p>
          <a:p>
            <a:pPr marL="900113"/>
            <a:r>
              <a:rPr lang="ru-RU" dirty="0">
                <a:latin typeface="Arial Narrow" panose="020B0606020202030204" pitchFamily="34" charset="0"/>
              </a:rPr>
              <a:t>Минимальный выигрыш – событие, при котором участник, сделав ставку, угадал 2 числа из выигрышной комбинации.</a:t>
            </a:r>
          </a:p>
          <a:p>
            <a:pPr marL="1884363" indent="-450850" defTabSz="1519238"/>
            <a:r>
              <a:rPr lang="ru-RU" dirty="0">
                <a:latin typeface="Arial Narrow" panose="020B0606020202030204" pitchFamily="34" charset="0"/>
              </a:rPr>
              <a:t>а)	В какой лотерее вероятность выиграть джек-пот выше?</a:t>
            </a:r>
          </a:p>
          <a:p>
            <a:pPr marL="1884363" indent="-450850" defTabSz="1519238"/>
            <a:r>
              <a:rPr lang="ru-RU" dirty="0">
                <a:latin typeface="Arial Narrow" panose="020B0606020202030204" pitchFamily="34" charset="0"/>
              </a:rPr>
              <a:t>б)	В какой лотерее вероятность выиграть минимальный выигрыш выше?</a:t>
            </a:r>
          </a:p>
        </p:txBody>
      </p:sp>
    </p:spTree>
    <p:extLst>
      <p:ext uri="{BB962C8B-B14F-4D97-AF65-F5344CB8AC3E}">
        <p14:creationId xmlns:p14="http://schemas.microsoft.com/office/powerpoint/2010/main" val="177696656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r>
              <a:rPr lang="ru-RU" sz="2400" dirty="0" smtClean="0"/>
              <a:t>ГДЕ ВЫИГРЫШ ВЕРОЯТНЕЕ?</a:t>
            </a:r>
            <a:r>
              <a:rPr lang="en-US" sz="2400" dirty="0" smtClean="0"/>
              <a:t> </a:t>
            </a:r>
            <a:r>
              <a:rPr lang="ru-RU" sz="2400" dirty="0" smtClean="0"/>
              <a:t>РЕШЕНИЕ </a:t>
            </a:r>
            <a:endParaRPr lang="ru-RU" sz="2500" dirty="0">
              <a:solidFill>
                <a:schemeClr val="bg1"/>
              </a:solidFill>
              <a:latin typeface="Calibri Light" panose="020F030202020403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0" y="941519"/>
                <a:ext cx="9144000" cy="5804731"/>
              </a:xfrm>
              <a:prstGeom prst="rect">
                <a:avLst/>
              </a:prstGeom>
              <a:solidFill>
                <a:schemeClr val="bg1">
                  <a:lumMod val="95000"/>
                </a:schemeClr>
              </a:solidFill>
            </p:spPr>
            <p:txBody>
              <a:bodyPr wrap="square">
                <a:spAutoFit/>
              </a:bodyPr>
              <a:lstStyle/>
              <a:p>
                <a:pPr marL="1076325" indent="-1076325">
                  <a:lnSpc>
                    <a:spcPct val="90000"/>
                  </a:lnSpc>
                </a:pPr>
                <a:r>
                  <a:rPr lang="ru-RU" sz="1700" b="1" dirty="0" smtClean="0">
                    <a:latin typeface="Arial Narrow" panose="020B0606020202030204" pitchFamily="34" charset="0"/>
                  </a:rPr>
                  <a:t>Решение.</a:t>
                </a:r>
                <a:r>
                  <a:rPr lang="ru-RU" sz="1700" dirty="0" smtClean="0">
                    <a:latin typeface="Arial Narrow" panose="020B0606020202030204" pitchFamily="34" charset="0"/>
                  </a:rPr>
                  <a:t>	Вероятность </a:t>
                </a:r>
                <a:r>
                  <a:rPr lang="ru-RU" sz="1700" dirty="0">
                    <a:latin typeface="Arial Narrow" panose="020B0606020202030204" pitchFamily="34" charset="0"/>
                  </a:rPr>
                  <a:t>выиграть «джек-пот» в лотерее, где из </a:t>
                </a:r>
                <a:r>
                  <a:rPr lang="en-US" sz="1700" dirty="0">
                    <a:latin typeface="Arial Narrow" panose="020B0606020202030204" pitchFamily="34" charset="0"/>
                  </a:rPr>
                  <a:t>n </a:t>
                </a:r>
                <a:r>
                  <a:rPr lang="ru-RU" sz="1700" dirty="0">
                    <a:latin typeface="Arial Narrow" panose="020B0606020202030204" pitchFamily="34" charset="0"/>
                  </a:rPr>
                  <a:t>чисел выбирают комбинации из </a:t>
                </a:r>
                <a:r>
                  <a:rPr lang="en-US" sz="1700" dirty="0">
                    <a:latin typeface="Arial Narrow" panose="020B0606020202030204" pitchFamily="34" charset="0"/>
                  </a:rPr>
                  <a:t>k </a:t>
                </a:r>
                <a:r>
                  <a:rPr lang="ru-RU" sz="1700" dirty="0">
                    <a:latin typeface="Arial Narrow" panose="020B0606020202030204" pitchFamily="34" charset="0"/>
                  </a:rPr>
                  <a:t>чисел, определяется через число сочетаний:</a:t>
                </a:r>
              </a:p>
              <a:p>
                <a:pPr marL="1076325">
                  <a:lnSpc>
                    <a:spcPct val="90000"/>
                  </a:lnSpc>
                </a:pPr>
                <a14:m>
                  <m:oMathPara xmlns:m="http://schemas.openxmlformats.org/officeDocument/2006/math">
                    <m:oMathParaPr>
                      <m:jc m:val="centerGroup"/>
                    </m:oMathParaPr>
                    <m:oMath xmlns:m="http://schemas.openxmlformats.org/officeDocument/2006/math">
                      <m:r>
                        <a:rPr lang="en-US" sz="1700" i="1">
                          <a:latin typeface="Cambria Math"/>
                        </a:rPr>
                        <m:t>𝑃</m:t>
                      </m:r>
                      <m:d>
                        <m:dPr>
                          <m:ctrlPr>
                            <a:rPr lang="ru-RU" sz="1700" i="1">
                              <a:latin typeface="Cambria Math"/>
                            </a:rPr>
                          </m:ctrlPr>
                        </m:dPr>
                        <m:e>
                          <m:r>
                            <a:rPr lang="en-US" sz="1700" i="1">
                              <a:latin typeface="Cambria Math"/>
                            </a:rPr>
                            <m:t>𝑛</m:t>
                          </m:r>
                          <m:r>
                            <a:rPr lang="en-US" sz="1700" i="1">
                              <a:latin typeface="Cambria Math"/>
                            </a:rPr>
                            <m:t>,</m:t>
                          </m:r>
                          <m:r>
                            <a:rPr lang="en-US" sz="1700" i="1">
                              <a:latin typeface="Cambria Math"/>
                            </a:rPr>
                            <m:t>𝑘</m:t>
                          </m:r>
                        </m:e>
                      </m:d>
                      <m:r>
                        <a:rPr lang="ru-RU" sz="1700" i="1">
                          <a:latin typeface="Cambria Math"/>
                        </a:rPr>
                        <m:t>=</m:t>
                      </m:r>
                      <m:f>
                        <m:fPr>
                          <m:ctrlPr>
                            <a:rPr lang="ru-RU" sz="1700" i="1">
                              <a:latin typeface="Cambria Math"/>
                            </a:rPr>
                          </m:ctrlPr>
                        </m:fPr>
                        <m:num>
                          <m:r>
                            <a:rPr lang="ru-RU" sz="1700" i="1">
                              <a:latin typeface="Cambria Math"/>
                            </a:rPr>
                            <m:t>1</m:t>
                          </m:r>
                        </m:num>
                        <m:den>
                          <m:sSubSup>
                            <m:sSubSupPr>
                              <m:ctrlPr>
                                <a:rPr lang="ru-RU" sz="1700" i="1">
                                  <a:latin typeface="Cambria Math"/>
                                </a:rPr>
                              </m:ctrlPr>
                            </m:sSubSupPr>
                            <m:e>
                              <m:r>
                                <a:rPr lang="ru-RU" sz="1700" i="1">
                                  <a:latin typeface="Cambria Math"/>
                                </a:rPr>
                                <m:t>𝐶</m:t>
                              </m:r>
                            </m:e>
                            <m:sub>
                              <m:r>
                                <a:rPr lang="ru-RU" sz="1700" i="1">
                                  <a:latin typeface="Cambria Math"/>
                                </a:rPr>
                                <m:t>𝑛</m:t>
                              </m:r>
                            </m:sub>
                            <m:sup>
                              <m:r>
                                <a:rPr lang="ru-RU" sz="1700" i="1">
                                  <a:latin typeface="Cambria Math"/>
                                </a:rPr>
                                <m:t>𝑘</m:t>
                              </m:r>
                            </m:sup>
                          </m:sSubSup>
                        </m:den>
                      </m:f>
                    </m:oMath>
                  </m:oMathPara>
                </a14:m>
                <a:endParaRPr lang="ru-RU" sz="1700" dirty="0">
                  <a:latin typeface="Arial Narrow" panose="020B0606020202030204" pitchFamily="34" charset="0"/>
                </a:endParaRPr>
              </a:p>
              <a:p>
                <a:pPr marL="1076325">
                  <a:lnSpc>
                    <a:spcPct val="90000"/>
                  </a:lnSpc>
                </a:pPr>
                <a:r>
                  <a:rPr lang="ru-RU" sz="1700" dirty="0">
                    <a:latin typeface="Arial Narrow" panose="020B0606020202030204" pitchFamily="34" charset="0"/>
                  </a:rPr>
                  <a:t>Для лотереи «5 из 36» имеем </a:t>
                </a:r>
                <a:br>
                  <a:rPr lang="ru-RU" sz="1700" dirty="0">
                    <a:latin typeface="Arial Narrow" panose="020B0606020202030204" pitchFamily="34" charset="0"/>
                  </a:rPr>
                </a:br>
                <a14:m>
                  <m:oMathPara xmlns:m="http://schemas.openxmlformats.org/officeDocument/2006/math">
                    <m:oMathParaPr>
                      <m:jc m:val="centerGroup"/>
                    </m:oMathParaPr>
                    <m:oMath xmlns:m="http://schemas.openxmlformats.org/officeDocument/2006/math">
                      <m:r>
                        <a:rPr lang="en-US" sz="1700" i="1">
                          <a:latin typeface="Cambria Math"/>
                        </a:rPr>
                        <m:t>𝑃</m:t>
                      </m:r>
                      <m:d>
                        <m:dPr>
                          <m:ctrlPr>
                            <a:rPr lang="ru-RU" sz="1700" i="1">
                              <a:latin typeface="Cambria Math"/>
                            </a:rPr>
                          </m:ctrlPr>
                        </m:dPr>
                        <m:e>
                          <m:r>
                            <a:rPr lang="ru-RU" sz="1700" i="1">
                              <a:latin typeface="Cambria Math"/>
                            </a:rPr>
                            <m:t>36, 5</m:t>
                          </m:r>
                        </m:e>
                      </m:d>
                      <m:r>
                        <a:rPr lang="ru-RU" sz="1700" i="1">
                          <a:latin typeface="Cambria Math"/>
                        </a:rPr>
                        <m:t>=</m:t>
                      </m:r>
                      <m:f>
                        <m:fPr>
                          <m:ctrlPr>
                            <a:rPr lang="ru-RU" sz="1700" i="1">
                              <a:latin typeface="Cambria Math"/>
                            </a:rPr>
                          </m:ctrlPr>
                        </m:fPr>
                        <m:num>
                          <m:r>
                            <a:rPr lang="ru-RU" sz="1700" i="1">
                              <a:latin typeface="Cambria Math"/>
                            </a:rPr>
                            <m:t>1</m:t>
                          </m:r>
                        </m:num>
                        <m:den>
                          <m:sSubSup>
                            <m:sSubSupPr>
                              <m:ctrlPr>
                                <a:rPr lang="ru-RU" sz="1700" i="1">
                                  <a:latin typeface="Cambria Math"/>
                                </a:rPr>
                              </m:ctrlPr>
                            </m:sSubSupPr>
                            <m:e>
                              <m:r>
                                <a:rPr lang="ru-RU" sz="1700" i="1">
                                  <a:latin typeface="Cambria Math"/>
                                </a:rPr>
                                <m:t>𝐶</m:t>
                              </m:r>
                            </m:e>
                            <m:sub>
                              <m:r>
                                <a:rPr lang="ru-RU" sz="1700" i="1">
                                  <a:latin typeface="Cambria Math"/>
                                </a:rPr>
                                <m:t>36</m:t>
                              </m:r>
                            </m:sub>
                            <m:sup>
                              <m:r>
                                <a:rPr lang="ru-RU" sz="1700" i="1">
                                  <a:latin typeface="Cambria Math"/>
                                </a:rPr>
                                <m:t>5</m:t>
                              </m:r>
                            </m:sup>
                          </m:sSubSup>
                        </m:den>
                      </m:f>
                      <m:r>
                        <a:rPr lang="ru-RU" sz="1700" i="1">
                          <a:latin typeface="Cambria Math"/>
                        </a:rPr>
                        <m:t>=1:376 992</m:t>
                      </m:r>
                    </m:oMath>
                  </m:oMathPara>
                </a14:m>
                <a:endParaRPr lang="ru-RU" sz="1700" dirty="0">
                  <a:latin typeface="Arial Narrow" panose="020B0606020202030204" pitchFamily="34" charset="0"/>
                </a:endParaRPr>
              </a:p>
              <a:p>
                <a:pPr marL="1076325">
                  <a:lnSpc>
                    <a:spcPct val="90000"/>
                  </a:lnSpc>
                </a:pPr>
                <a:r>
                  <a:rPr lang="ru-RU" sz="1700" dirty="0">
                    <a:latin typeface="Arial Narrow" panose="020B0606020202030204" pitchFamily="34" charset="0"/>
                  </a:rPr>
                  <a:t>Для лотереи «6 из 29» имеем </a:t>
                </a:r>
                <a:br>
                  <a:rPr lang="ru-RU" sz="1700" dirty="0">
                    <a:latin typeface="Arial Narrow" panose="020B0606020202030204" pitchFamily="34" charset="0"/>
                  </a:rPr>
                </a:br>
                <a14:m>
                  <m:oMathPara xmlns:m="http://schemas.openxmlformats.org/officeDocument/2006/math">
                    <m:oMathParaPr>
                      <m:jc m:val="centerGroup"/>
                    </m:oMathParaPr>
                    <m:oMath xmlns:m="http://schemas.openxmlformats.org/officeDocument/2006/math">
                      <m:r>
                        <a:rPr lang="ru-RU" sz="1700" i="1">
                          <a:latin typeface="Cambria Math"/>
                        </a:rPr>
                        <m:t>𝑃</m:t>
                      </m:r>
                      <m:d>
                        <m:dPr>
                          <m:ctrlPr>
                            <a:rPr lang="ru-RU" sz="1700" i="1">
                              <a:latin typeface="Cambria Math"/>
                            </a:rPr>
                          </m:ctrlPr>
                        </m:dPr>
                        <m:e>
                          <m:r>
                            <a:rPr lang="ru-RU" sz="1700">
                              <a:latin typeface="Cambria Math"/>
                            </a:rPr>
                            <m:t>29, 6</m:t>
                          </m:r>
                        </m:e>
                      </m:d>
                      <m:r>
                        <a:rPr lang="ru-RU" sz="1700">
                          <a:latin typeface="Cambria Math"/>
                        </a:rPr>
                        <m:t>=</m:t>
                      </m:r>
                      <m:f>
                        <m:fPr>
                          <m:ctrlPr>
                            <a:rPr lang="ru-RU" sz="1700" i="1">
                              <a:latin typeface="Cambria Math"/>
                            </a:rPr>
                          </m:ctrlPr>
                        </m:fPr>
                        <m:num>
                          <m:r>
                            <a:rPr lang="ru-RU" sz="1700">
                              <a:latin typeface="Cambria Math"/>
                            </a:rPr>
                            <m:t>1</m:t>
                          </m:r>
                        </m:num>
                        <m:den>
                          <m:sSubSup>
                            <m:sSubSupPr>
                              <m:ctrlPr>
                                <a:rPr lang="ru-RU" sz="1700" i="1">
                                  <a:latin typeface="Cambria Math"/>
                                </a:rPr>
                              </m:ctrlPr>
                            </m:sSubSupPr>
                            <m:e>
                              <m:r>
                                <a:rPr lang="ru-RU" sz="1700" i="1">
                                  <a:latin typeface="Cambria Math"/>
                                </a:rPr>
                                <m:t>𝐶</m:t>
                              </m:r>
                            </m:e>
                            <m:sub>
                              <m:r>
                                <a:rPr lang="ru-RU" sz="1700">
                                  <a:latin typeface="Cambria Math"/>
                                </a:rPr>
                                <m:t>29</m:t>
                              </m:r>
                            </m:sub>
                            <m:sup>
                              <m:r>
                                <a:rPr lang="ru-RU" sz="1700">
                                  <a:latin typeface="Cambria Math"/>
                                </a:rPr>
                                <m:t>6</m:t>
                              </m:r>
                            </m:sup>
                          </m:sSubSup>
                        </m:den>
                      </m:f>
                      <m:r>
                        <a:rPr lang="ru-RU" sz="1700">
                          <a:latin typeface="Cambria Math"/>
                        </a:rPr>
                        <m:t>=1:475 020</m:t>
                      </m:r>
                    </m:oMath>
                  </m:oMathPara>
                </a14:m>
                <a:endParaRPr lang="ru-RU" sz="1700" dirty="0">
                  <a:latin typeface="Arial Narrow" panose="020B0606020202030204" pitchFamily="34" charset="0"/>
                </a:endParaRPr>
              </a:p>
              <a:p>
                <a:pPr marL="1076325">
                  <a:lnSpc>
                    <a:spcPct val="90000"/>
                  </a:lnSpc>
                </a:pPr>
                <a:r>
                  <a:rPr lang="ru-RU" sz="1700" dirty="0" smtClean="0">
                    <a:latin typeface="Arial Narrow" panose="020B0606020202030204" pitchFamily="34" charset="0"/>
                  </a:rPr>
                  <a:t>Вероятность </a:t>
                </a:r>
                <a:r>
                  <a:rPr lang="ru-RU" sz="1700" dirty="0">
                    <a:latin typeface="Arial Narrow" panose="020B0606020202030204" pitchFamily="34" charset="0"/>
                  </a:rPr>
                  <a:t>выиграть «джек-пот» в лотерее «5 из 36» выше.</a:t>
                </a:r>
              </a:p>
              <a:p>
                <a:pPr marL="1076325">
                  <a:lnSpc>
                    <a:spcPct val="90000"/>
                  </a:lnSpc>
                </a:pPr>
                <a:r>
                  <a:rPr lang="ru-RU" sz="1700" dirty="0">
                    <a:latin typeface="Arial Narrow" panose="020B0606020202030204" pitchFamily="34" charset="0"/>
                  </a:rPr>
                  <a:t>Вероятность угадать </a:t>
                </a:r>
                <a:r>
                  <a:rPr lang="en-US" sz="1700" dirty="0">
                    <a:latin typeface="Arial Narrow" panose="020B0606020202030204" pitchFamily="34" charset="0"/>
                  </a:rPr>
                  <a:t>m</a:t>
                </a:r>
                <a:r>
                  <a:rPr lang="ru-RU" sz="1700" dirty="0">
                    <a:latin typeface="Arial Narrow" panose="020B0606020202030204" pitchFamily="34" charset="0"/>
                  </a:rPr>
                  <a:t> чисел в лотерее, где из </a:t>
                </a:r>
                <a:r>
                  <a:rPr lang="en-US" sz="1700" dirty="0">
                    <a:latin typeface="Arial Narrow" panose="020B0606020202030204" pitchFamily="34" charset="0"/>
                  </a:rPr>
                  <a:t>n</a:t>
                </a:r>
                <a:r>
                  <a:rPr lang="ru-RU" sz="1700" dirty="0">
                    <a:latin typeface="Arial Narrow" panose="020B0606020202030204" pitchFamily="34" charset="0"/>
                  </a:rPr>
                  <a:t> чисел, выбирают комбинации из </a:t>
                </a:r>
                <a:r>
                  <a:rPr lang="en-US" sz="1700" dirty="0">
                    <a:latin typeface="Arial Narrow" panose="020B0606020202030204" pitchFamily="34" charset="0"/>
                  </a:rPr>
                  <a:t>k</a:t>
                </a:r>
                <a:r>
                  <a:rPr lang="ru-RU" sz="1700" dirty="0">
                    <a:latin typeface="Arial Narrow" panose="020B0606020202030204" pitchFamily="34" charset="0"/>
                  </a:rPr>
                  <a:t> чисел определяется по формуле:</a:t>
                </a:r>
              </a:p>
              <a:p>
                <a:pPr marL="1076325">
                  <a:lnSpc>
                    <a:spcPct val="90000"/>
                  </a:lnSpc>
                </a:pPr>
                <a14:m>
                  <m:oMathPara xmlns:m="http://schemas.openxmlformats.org/officeDocument/2006/math">
                    <m:oMathParaPr>
                      <m:jc m:val="centerGroup"/>
                    </m:oMathParaPr>
                    <m:oMath xmlns:m="http://schemas.openxmlformats.org/officeDocument/2006/math">
                      <m:r>
                        <a:rPr lang="en-US" sz="1700" i="1">
                          <a:latin typeface="Cambria Math"/>
                        </a:rPr>
                        <m:t>𝑃</m:t>
                      </m:r>
                      <m:d>
                        <m:dPr>
                          <m:ctrlPr>
                            <a:rPr lang="ru-RU" sz="1700" i="1">
                              <a:latin typeface="Cambria Math"/>
                            </a:rPr>
                          </m:ctrlPr>
                        </m:dPr>
                        <m:e>
                          <m:r>
                            <a:rPr lang="en-US" sz="1700" i="1">
                              <a:latin typeface="Cambria Math"/>
                            </a:rPr>
                            <m:t>𝑛</m:t>
                          </m:r>
                          <m:r>
                            <a:rPr lang="en-US" sz="1700" i="1">
                              <a:latin typeface="Cambria Math"/>
                            </a:rPr>
                            <m:t>,</m:t>
                          </m:r>
                          <m:r>
                            <a:rPr lang="en-US" sz="1700" i="1">
                              <a:latin typeface="Cambria Math"/>
                            </a:rPr>
                            <m:t>𝑘</m:t>
                          </m:r>
                          <m:r>
                            <a:rPr lang="en-US" sz="1700" i="1">
                              <a:latin typeface="Cambria Math"/>
                            </a:rPr>
                            <m:t>,</m:t>
                          </m:r>
                          <m:r>
                            <a:rPr lang="en-US" sz="1700" i="1">
                              <a:latin typeface="Cambria Math"/>
                            </a:rPr>
                            <m:t>𝑚</m:t>
                          </m:r>
                        </m:e>
                      </m:d>
                      <m:r>
                        <a:rPr lang="ru-RU" sz="1700" i="1">
                          <a:latin typeface="Cambria Math"/>
                        </a:rPr>
                        <m:t>=</m:t>
                      </m:r>
                      <m:f>
                        <m:fPr>
                          <m:ctrlPr>
                            <a:rPr lang="ru-RU" sz="1700" i="1">
                              <a:latin typeface="Cambria Math"/>
                            </a:rPr>
                          </m:ctrlPr>
                        </m:fPr>
                        <m:num>
                          <m:sSubSup>
                            <m:sSubSupPr>
                              <m:ctrlPr>
                                <a:rPr lang="ru-RU" sz="1700" i="1">
                                  <a:latin typeface="Cambria Math"/>
                                </a:rPr>
                              </m:ctrlPr>
                            </m:sSubSupPr>
                            <m:e>
                              <m:r>
                                <a:rPr lang="ru-RU" sz="1700" i="1">
                                  <a:latin typeface="Cambria Math"/>
                                </a:rPr>
                                <m:t>𝐶</m:t>
                              </m:r>
                            </m:e>
                            <m:sub>
                              <m:r>
                                <a:rPr lang="ru-RU" sz="1700" i="1">
                                  <a:latin typeface="Cambria Math"/>
                                </a:rPr>
                                <m:t>𝑘</m:t>
                              </m:r>
                            </m:sub>
                            <m:sup>
                              <m:r>
                                <a:rPr lang="ru-RU" sz="1700" i="1">
                                  <a:latin typeface="Cambria Math"/>
                                </a:rPr>
                                <m:t>𝑚</m:t>
                              </m:r>
                            </m:sup>
                          </m:sSubSup>
                          <m:r>
                            <a:rPr lang="ru-RU" sz="1700" i="1">
                              <a:latin typeface="Cambria Math"/>
                            </a:rPr>
                            <m:t>∗</m:t>
                          </m:r>
                          <m:sSubSup>
                            <m:sSubSupPr>
                              <m:ctrlPr>
                                <a:rPr lang="ru-RU" sz="1700" i="1">
                                  <a:latin typeface="Cambria Math"/>
                                </a:rPr>
                              </m:ctrlPr>
                            </m:sSubSupPr>
                            <m:e>
                              <m:r>
                                <a:rPr lang="ru-RU" sz="1700" i="1">
                                  <a:latin typeface="Cambria Math"/>
                                </a:rPr>
                                <m:t>𝐶</m:t>
                              </m:r>
                            </m:e>
                            <m:sub>
                              <m:r>
                                <a:rPr lang="ru-RU" sz="1700" i="1">
                                  <a:latin typeface="Cambria Math"/>
                                </a:rPr>
                                <m:t>𝑛</m:t>
                              </m:r>
                              <m:r>
                                <a:rPr lang="ru-RU" sz="1700" i="1">
                                  <a:latin typeface="Cambria Math"/>
                                </a:rPr>
                                <m:t>−</m:t>
                              </m:r>
                              <m:r>
                                <a:rPr lang="ru-RU" sz="1700" i="1">
                                  <a:latin typeface="Cambria Math"/>
                                </a:rPr>
                                <m:t>𝑘</m:t>
                              </m:r>
                            </m:sub>
                            <m:sup>
                              <m:r>
                                <a:rPr lang="ru-RU" sz="1700" i="1">
                                  <a:latin typeface="Cambria Math"/>
                                </a:rPr>
                                <m:t>𝑘</m:t>
                              </m:r>
                              <m:r>
                                <a:rPr lang="ru-RU" sz="1700" i="1">
                                  <a:latin typeface="Cambria Math"/>
                                </a:rPr>
                                <m:t>−</m:t>
                              </m:r>
                              <m:r>
                                <a:rPr lang="ru-RU" sz="1700" i="1">
                                  <a:latin typeface="Cambria Math"/>
                                </a:rPr>
                                <m:t>𝑚</m:t>
                              </m:r>
                            </m:sup>
                          </m:sSubSup>
                        </m:num>
                        <m:den>
                          <m:sSubSup>
                            <m:sSubSupPr>
                              <m:ctrlPr>
                                <a:rPr lang="ru-RU" sz="1700" i="1">
                                  <a:latin typeface="Cambria Math"/>
                                </a:rPr>
                              </m:ctrlPr>
                            </m:sSubSupPr>
                            <m:e>
                              <m:r>
                                <a:rPr lang="ru-RU" sz="1700" i="1">
                                  <a:latin typeface="Cambria Math"/>
                                </a:rPr>
                                <m:t>𝐶</m:t>
                              </m:r>
                            </m:e>
                            <m:sub>
                              <m:r>
                                <a:rPr lang="ru-RU" sz="1700" i="1">
                                  <a:latin typeface="Cambria Math"/>
                                </a:rPr>
                                <m:t>𝑛</m:t>
                              </m:r>
                            </m:sub>
                            <m:sup>
                              <m:r>
                                <a:rPr lang="ru-RU" sz="1700" i="1">
                                  <a:latin typeface="Cambria Math"/>
                                </a:rPr>
                                <m:t>𝑘</m:t>
                              </m:r>
                            </m:sup>
                          </m:sSubSup>
                        </m:den>
                      </m:f>
                    </m:oMath>
                  </m:oMathPara>
                </a14:m>
                <a:endParaRPr lang="ru-RU" sz="1700" dirty="0">
                  <a:latin typeface="Arial Narrow" panose="020B0606020202030204" pitchFamily="34" charset="0"/>
                </a:endParaRPr>
              </a:p>
              <a:p>
                <a:pPr marL="1076325">
                  <a:lnSpc>
                    <a:spcPct val="90000"/>
                  </a:lnSpc>
                </a:pPr>
                <a:r>
                  <a:rPr lang="ru-RU" sz="1700" dirty="0">
                    <a:latin typeface="Arial Narrow" panose="020B0606020202030204" pitchFamily="34" charset="0"/>
                  </a:rPr>
                  <a:t>Для лотереи «5 из 36» имеем </a:t>
                </a:r>
                <a:br>
                  <a:rPr lang="ru-RU" sz="1700" dirty="0">
                    <a:latin typeface="Arial Narrow" panose="020B0606020202030204" pitchFamily="34" charset="0"/>
                  </a:rPr>
                </a:br>
                <a14:m>
                  <m:oMathPara xmlns:m="http://schemas.openxmlformats.org/officeDocument/2006/math">
                    <m:oMathParaPr>
                      <m:jc m:val="centerGroup"/>
                    </m:oMathParaPr>
                    <m:oMath xmlns:m="http://schemas.openxmlformats.org/officeDocument/2006/math">
                      <m:r>
                        <a:rPr lang="en-US" sz="1700" i="1">
                          <a:latin typeface="Cambria Math"/>
                        </a:rPr>
                        <m:t>𝑃</m:t>
                      </m:r>
                      <m:d>
                        <m:dPr>
                          <m:ctrlPr>
                            <a:rPr lang="ru-RU" sz="1700" i="1">
                              <a:latin typeface="Cambria Math"/>
                            </a:rPr>
                          </m:ctrlPr>
                        </m:dPr>
                        <m:e>
                          <m:r>
                            <a:rPr lang="ru-RU" sz="1700" i="1">
                              <a:latin typeface="Cambria Math"/>
                            </a:rPr>
                            <m:t>36, 5, 2</m:t>
                          </m:r>
                        </m:e>
                      </m:d>
                      <m:r>
                        <a:rPr lang="ru-RU" sz="1700" i="1">
                          <a:latin typeface="Cambria Math"/>
                        </a:rPr>
                        <m:t>=</m:t>
                      </m:r>
                      <m:f>
                        <m:fPr>
                          <m:ctrlPr>
                            <a:rPr lang="ru-RU" sz="1700" i="1">
                              <a:latin typeface="Cambria Math"/>
                            </a:rPr>
                          </m:ctrlPr>
                        </m:fPr>
                        <m:num>
                          <m:sSubSup>
                            <m:sSubSupPr>
                              <m:ctrlPr>
                                <a:rPr lang="ru-RU" sz="1700" i="1">
                                  <a:latin typeface="Cambria Math"/>
                                </a:rPr>
                              </m:ctrlPr>
                            </m:sSubSupPr>
                            <m:e>
                              <m:r>
                                <a:rPr lang="ru-RU" sz="1700" i="1">
                                  <a:latin typeface="Cambria Math"/>
                                </a:rPr>
                                <m:t>𝐶</m:t>
                              </m:r>
                            </m:e>
                            <m:sub>
                              <m:r>
                                <a:rPr lang="ru-RU" sz="1700" i="1">
                                  <a:latin typeface="Cambria Math"/>
                                </a:rPr>
                                <m:t>5</m:t>
                              </m:r>
                            </m:sub>
                            <m:sup>
                              <m:r>
                                <a:rPr lang="ru-RU" sz="1700" i="1">
                                  <a:latin typeface="Cambria Math"/>
                                </a:rPr>
                                <m:t>2</m:t>
                              </m:r>
                            </m:sup>
                          </m:sSubSup>
                          <m:r>
                            <a:rPr lang="ru-RU" sz="1700" i="1">
                              <a:latin typeface="Cambria Math"/>
                            </a:rPr>
                            <m:t>∗</m:t>
                          </m:r>
                          <m:sSubSup>
                            <m:sSubSupPr>
                              <m:ctrlPr>
                                <a:rPr lang="ru-RU" sz="1700" i="1">
                                  <a:latin typeface="Cambria Math"/>
                                </a:rPr>
                              </m:ctrlPr>
                            </m:sSubSupPr>
                            <m:e>
                              <m:r>
                                <a:rPr lang="ru-RU" sz="1700" i="1">
                                  <a:latin typeface="Cambria Math"/>
                                </a:rPr>
                                <m:t>𝐶</m:t>
                              </m:r>
                            </m:e>
                            <m:sub>
                              <m:r>
                                <a:rPr lang="ru-RU" sz="1700" i="1">
                                  <a:latin typeface="Cambria Math"/>
                                </a:rPr>
                                <m:t>31</m:t>
                              </m:r>
                            </m:sub>
                            <m:sup>
                              <m:r>
                                <a:rPr lang="ru-RU" sz="1700" i="1">
                                  <a:latin typeface="Cambria Math"/>
                                </a:rPr>
                                <m:t>3</m:t>
                              </m:r>
                            </m:sup>
                          </m:sSubSup>
                        </m:num>
                        <m:den>
                          <m:sSubSup>
                            <m:sSubSupPr>
                              <m:ctrlPr>
                                <a:rPr lang="ru-RU" sz="1700" i="1">
                                  <a:latin typeface="Cambria Math"/>
                                </a:rPr>
                              </m:ctrlPr>
                            </m:sSubSupPr>
                            <m:e>
                              <m:r>
                                <a:rPr lang="ru-RU" sz="1700" i="1">
                                  <a:latin typeface="Cambria Math"/>
                                </a:rPr>
                                <m:t>𝐶</m:t>
                              </m:r>
                            </m:e>
                            <m:sub>
                              <m:r>
                                <a:rPr lang="ru-RU" sz="1700" i="1">
                                  <a:latin typeface="Cambria Math"/>
                                </a:rPr>
                                <m:t>36</m:t>
                              </m:r>
                            </m:sub>
                            <m:sup>
                              <m:r>
                                <a:rPr lang="ru-RU" sz="1700" i="1">
                                  <a:latin typeface="Cambria Math"/>
                                </a:rPr>
                                <m:t>5</m:t>
                              </m:r>
                            </m:sup>
                          </m:sSubSup>
                        </m:den>
                      </m:f>
                      <m:r>
                        <a:rPr lang="ru-RU" sz="1700" i="1">
                          <a:latin typeface="Cambria Math"/>
                        </a:rPr>
                        <m:t>≈1:8,39</m:t>
                      </m:r>
                    </m:oMath>
                  </m:oMathPara>
                </a14:m>
                <a:endParaRPr lang="ru-RU" sz="1700" dirty="0">
                  <a:latin typeface="Arial Narrow" panose="020B0606020202030204" pitchFamily="34" charset="0"/>
                </a:endParaRPr>
              </a:p>
              <a:p>
                <a:pPr marL="1076325">
                  <a:lnSpc>
                    <a:spcPct val="90000"/>
                  </a:lnSpc>
                </a:pPr>
                <a:r>
                  <a:rPr lang="ru-RU" sz="1700" dirty="0">
                    <a:latin typeface="Arial Narrow" panose="020B0606020202030204" pitchFamily="34" charset="0"/>
                  </a:rPr>
                  <a:t>Для лотереи «6 из 29» имеем </a:t>
                </a:r>
                <a:br>
                  <a:rPr lang="ru-RU" sz="1700" dirty="0">
                    <a:latin typeface="Arial Narrow" panose="020B0606020202030204" pitchFamily="34" charset="0"/>
                  </a:rPr>
                </a:br>
                <a14:m>
                  <m:oMathPara xmlns:m="http://schemas.openxmlformats.org/officeDocument/2006/math">
                    <m:oMathParaPr>
                      <m:jc m:val="centerGroup"/>
                    </m:oMathParaPr>
                    <m:oMath xmlns:m="http://schemas.openxmlformats.org/officeDocument/2006/math">
                      <m:r>
                        <a:rPr lang="ru-RU" sz="1700" i="1">
                          <a:latin typeface="Cambria Math"/>
                        </a:rPr>
                        <m:t>𝑃</m:t>
                      </m:r>
                      <m:d>
                        <m:dPr>
                          <m:ctrlPr>
                            <a:rPr lang="ru-RU" sz="1700" i="1">
                              <a:latin typeface="Cambria Math"/>
                            </a:rPr>
                          </m:ctrlPr>
                        </m:dPr>
                        <m:e>
                          <m:r>
                            <a:rPr lang="ru-RU" sz="1700">
                              <a:latin typeface="Cambria Math"/>
                            </a:rPr>
                            <m:t>29, 6, 2</m:t>
                          </m:r>
                        </m:e>
                      </m:d>
                      <m:r>
                        <a:rPr lang="ru-RU" sz="1700">
                          <a:latin typeface="Cambria Math"/>
                        </a:rPr>
                        <m:t>=</m:t>
                      </m:r>
                      <m:f>
                        <m:fPr>
                          <m:ctrlPr>
                            <a:rPr lang="ru-RU" sz="1700" i="1">
                              <a:latin typeface="Cambria Math"/>
                            </a:rPr>
                          </m:ctrlPr>
                        </m:fPr>
                        <m:num>
                          <m:sSubSup>
                            <m:sSubSupPr>
                              <m:ctrlPr>
                                <a:rPr lang="ru-RU" sz="1700" i="1">
                                  <a:latin typeface="Cambria Math"/>
                                </a:rPr>
                              </m:ctrlPr>
                            </m:sSubSupPr>
                            <m:e>
                              <m:r>
                                <a:rPr lang="ru-RU" sz="1700" i="1">
                                  <a:latin typeface="Cambria Math"/>
                                </a:rPr>
                                <m:t>𝐶</m:t>
                              </m:r>
                            </m:e>
                            <m:sub>
                              <m:r>
                                <a:rPr lang="ru-RU" sz="1700" i="1">
                                  <a:latin typeface="Cambria Math"/>
                                </a:rPr>
                                <m:t>6</m:t>
                              </m:r>
                            </m:sub>
                            <m:sup>
                              <m:r>
                                <a:rPr lang="ru-RU" sz="1700" i="1">
                                  <a:latin typeface="Cambria Math"/>
                                </a:rPr>
                                <m:t>2</m:t>
                              </m:r>
                            </m:sup>
                          </m:sSubSup>
                          <m:r>
                            <a:rPr lang="ru-RU" sz="1700" i="1">
                              <a:latin typeface="Cambria Math"/>
                            </a:rPr>
                            <m:t>∗</m:t>
                          </m:r>
                          <m:sSubSup>
                            <m:sSubSupPr>
                              <m:ctrlPr>
                                <a:rPr lang="ru-RU" sz="1700" i="1">
                                  <a:latin typeface="Cambria Math"/>
                                </a:rPr>
                              </m:ctrlPr>
                            </m:sSubSupPr>
                            <m:e>
                              <m:r>
                                <a:rPr lang="ru-RU" sz="1700" i="1">
                                  <a:latin typeface="Cambria Math"/>
                                </a:rPr>
                                <m:t>𝐶</m:t>
                              </m:r>
                            </m:e>
                            <m:sub>
                              <m:r>
                                <a:rPr lang="ru-RU" sz="1700" i="1">
                                  <a:latin typeface="Cambria Math"/>
                                </a:rPr>
                                <m:t>23</m:t>
                              </m:r>
                            </m:sub>
                            <m:sup>
                              <m:r>
                                <a:rPr lang="ru-RU" sz="1700" i="1">
                                  <a:latin typeface="Cambria Math"/>
                                </a:rPr>
                                <m:t>4</m:t>
                              </m:r>
                            </m:sup>
                          </m:sSubSup>
                        </m:num>
                        <m:den>
                          <m:sSubSup>
                            <m:sSubSupPr>
                              <m:ctrlPr>
                                <a:rPr lang="ru-RU" sz="1700" i="1">
                                  <a:latin typeface="Cambria Math"/>
                                </a:rPr>
                              </m:ctrlPr>
                            </m:sSubSupPr>
                            <m:e>
                              <m:r>
                                <a:rPr lang="ru-RU" sz="1700" i="1">
                                  <a:latin typeface="Cambria Math"/>
                                </a:rPr>
                                <m:t>𝐶</m:t>
                              </m:r>
                            </m:e>
                            <m:sub>
                              <m:r>
                                <a:rPr lang="ru-RU" sz="1700">
                                  <a:latin typeface="Cambria Math"/>
                                </a:rPr>
                                <m:t>29</m:t>
                              </m:r>
                            </m:sub>
                            <m:sup>
                              <m:r>
                                <a:rPr lang="ru-RU" sz="1700">
                                  <a:latin typeface="Cambria Math"/>
                                </a:rPr>
                                <m:t>6</m:t>
                              </m:r>
                            </m:sup>
                          </m:sSubSup>
                        </m:den>
                      </m:f>
                      <m:r>
                        <a:rPr lang="ru-RU" sz="1700" i="1">
                          <a:latin typeface="Cambria Math"/>
                        </a:rPr>
                        <m:t>≈1:3,58</m:t>
                      </m:r>
                    </m:oMath>
                  </m:oMathPara>
                </a14:m>
                <a:endParaRPr lang="ru-RU" sz="1700" dirty="0">
                  <a:latin typeface="Arial Narrow" panose="020B0606020202030204" pitchFamily="34" charset="0"/>
                </a:endParaRPr>
              </a:p>
              <a:p>
                <a:pPr marL="1076325">
                  <a:lnSpc>
                    <a:spcPct val="90000"/>
                  </a:lnSpc>
                </a:pPr>
                <a:r>
                  <a:rPr lang="ru-RU" sz="1700" dirty="0">
                    <a:latin typeface="Arial Narrow" panose="020B0606020202030204" pitchFamily="34" charset="0"/>
                  </a:rPr>
                  <a:t>Вероятность выиграть минимальный выигрыш в лотерее «6 из 29» выше.</a:t>
                </a:r>
              </a:p>
              <a:p>
                <a:pPr>
                  <a:lnSpc>
                    <a:spcPct val="90000"/>
                  </a:lnSpc>
                </a:pPr>
                <a:r>
                  <a:rPr lang="ru-RU" sz="1700" b="1" dirty="0">
                    <a:latin typeface="Arial Narrow" panose="020B0606020202030204" pitchFamily="34" charset="0"/>
                  </a:rPr>
                  <a:t>Ответ:	</a:t>
                </a:r>
                <a:r>
                  <a:rPr lang="ru-RU" sz="1700" dirty="0">
                    <a:latin typeface="Arial Narrow" panose="020B0606020202030204" pitchFamily="34" charset="0"/>
                  </a:rPr>
                  <a:t>«5 из 36»; «6 из 29</a:t>
                </a:r>
                <a:r>
                  <a:rPr lang="ru-RU" sz="1700" dirty="0" smtClean="0">
                    <a:latin typeface="Arial Narrow" panose="020B0606020202030204" pitchFamily="34" charset="0"/>
                  </a:rPr>
                  <a:t>».</a:t>
                </a:r>
                <a:endParaRPr lang="ru-RU" sz="1700" dirty="0">
                  <a:latin typeface="Arial Narrow" panose="020B0606020202030204" pitchFamily="34" charset="0"/>
                </a:endParaRP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0" y="941519"/>
                <a:ext cx="9144000" cy="5804731"/>
              </a:xfrm>
              <a:prstGeom prst="rect">
                <a:avLst/>
              </a:prstGeom>
              <a:blipFill rotWithShape="0">
                <a:blip r:embed="rId3"/>
                <a:stretch>
                  <a:fillRect l="-400" t="-839" r="-600" b="-420"/>
                </a:stretch>
              </a:blipFill>
            </p:spPr>
            <p:txBody>
              <a:bodyPr/>
              <a:lstStyle/>
              <a:p>
                <a:r>
                  <a:rPr lang="ru-RU">
                    <a:noFill/>
                  </a:rPr>
                  <a:t> </a:t>
                </a:r>
              </a:p>
            </p:txBody>
          </p:sp>
        </mc:Fallback>
      </mc:AlternateContent>
    </p:spTree>
    <p:extLst>
      <p:ext uri="{BB962C8B-B14F-4D97-AF65-F5344CB8AC3E}">
        <p14:creationId xmlns:p14="http://schemas.microsoft.com/office/powerpoint/2010/main" val="31266836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400" dirty="0" smtClean="0"/>
              <a:t>ИГРАЕМ ПО «СИСТЕМЕ»</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161423" y="1196752"/>
            <a:ext cx="8875073" cy="4524315"/>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В лотерее «6 из 45» участник делает ставку, выбирая из 45 идущих подряд чисел от 1 до 45 любые 6 (порядок выбора чисел значения не имеет, но все числа должны быть разными).После сбора ставок организатор лотереи случайным образом определяет выигрышную комбинацию 6 чисел (порядок чисел значения не имеет).«Джек-пот» - событие, при котором участник, сделав ставку, угадал 6 чисел из выигрышной </a:t>
            </a:r>
            <a:r>
              <a:rPr lang="ru-RU" dirty="0" err="1">
                <a:latin typeface="Arial Narrow" panose="020B0606020202030204" pitchFamily="34" charset="0"/>
              </a:rPr>
              <a:t>комбинации.В</a:t>
            </a:r>
            <a:r>
              <a:rPr lang="ru-RU" dirty="0">
                <a:latin typeface="Arial Narrow" panose="020B0606020202030204" pitchFamily="34" charset="0"/>
              </a:rPr>
              <a:t> интернете опубликован способ, как утверждает его автор, «существенно увеличить вероятность выигрыша в лотерею</a:t>
            </a:r>
            <a:r>
              <a:rPr lang="ru-RU" dirty="0" smtClean="0">
                <a:latin typeface="Arial Narrow" panose="020B0606020202030204" pitchFamily="34" charset="0"/>
              </a:rPr>
              <a:t>»:</a:t>
            </a:r>
          </a:p>
          <a:p>
            <a:pPr marL="900113" indent="-900113"/>
            <a:endParaRPr lang="ru-RU" dirty="0">
              <a:latin typeface="Arial Narrow" panose="020B0606020202030204" pitchFamily="34" charset="0"/>
            </a:endParaRPr>
          </a:p>
          <a:p>
            <a:pPr marL="1800225" indent="-900113"/>
            <a:r>
              <a:rPr lang="ru-RU" dirty="0">
                <a:latin typeface="Arial Narrow" panose="020B0606020202030204" pitchFamily="34" charset="0"/>
              </a:rPr>
              <a:t>	а) Среди выигрышных комбинаций закономерно чаще встречаются комбинации с 3 четными числами и 3 нечетными числами, чем комбинации с другим соотношением четных и нечетных чисел. Так ли это</a:t>
            </a:r>
            <a:r>
              <a:rPr lang="ru-RU" dirty="0" smtClean="0">
                <a:latin typeface="Arial Narrow" panose="020B0606020202030204" pitchFamily="34" charset="0"/>
              </a:rPr>
              <a:t>?</a:t>
            </a:r>
          </a:p>
          <a:p>
            <a:pPr marL="1800225" indent="-900113"/>
            <a:endParaRPr lang="ru-RU" dirty="0">
              <a:latin typeface="Arial Narrow" panose="020B0606020202030204" pitchFamily="34" charset="0"/>
            </a:endParaRPr>
          </a:p>
          <a:p>
            <a:pPr marL="1800225" indent="-900113"/>
            <a:r>
              <a:rPr lang="ru-RU" dirty="0">
                <a:latin typeface="Arial Narrow" panose="020B0606020202030204" pitchFamily="34" charset="0"/>
              </a:rPr>
              <a:t>	б) Если утверждение a) верное, то игрок, который делает в ставке комбинацию с 3 четными числами и 3 нечетными числами имеет больше вероятность выиграть «джек-пот» по сравнению со ставками, в которых другое соотношение четных и нечетных чисел. Так ли это?</a:t>
            </a:r>
          </a:p>
        </p:txBody>
      </p:sp>
    </p:spTree>
    <p:extLst>
      <p:ext uri="{BB962C8B-B14F-4D97-AF65-F5344CB8AC3E}">
        <p14:creationId xmlns:p14="http://schemas.microsoft.com/office/powerpoint/2010/main" val="3138974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84776" cy="720079"/>
          </a:xfrm>
        </p:spPr>
        <p:txBody>
          <a:bodyPr>
            <a:normAutofit/>
          </a:bodyPr>
          <a:lstStyle/>
          <a:p>
            <a:r>
              <a:rPr lang="ru-RU" sz="2400" dirty="0" smtClean="0"/>
              <a:t>ИГРАЕМ ПО «СИСТЕМЕ». РЕШЕНИЕ</a:t>
            </a:r>
            <a:endParaRPr lang="ru-RU" sz="2500" dirty="0">
              <a:solidFill>
                <a:schemeClr val="bg1"/>
              </a:solidFill>
              <a:latin typeface="Calibri Light" panose="020F0302020204030204" pitchFamily="34" charset="0"/>
            </a:endParaRPr>
          </a:p>
        </p:txBody>
      </p:sp>
      <mc:AlternateContent xmlns:mc="http://schemas.openxmlformats.org/markup-compatibility/2006" xmlns:a14="http://schemas.microsoft.com/office/drawing/2010/main">
        <mc:Choice Requires="a14">
          <p:sp>
            <p:nvSpPr>
              <p:cNvPr id="7" name="Прямоугольник 6"/>
              <p:cNvSpPr/>
              <p:nvPr/>
            </p:nvSpPr>
            <p:spPr>
              <a:xfrm>
                <a:off x="0" y="980728"/>
                <a:ext cx="9126593" cy="5861605"/>
              </a:xfrm>
              <a:prstGeom prst="rect">
                <a:avLst/>
              </a:prstGeom>
              <a:solidFill>
                <a:schemeClr val="bg1">
                  <a:lumMod val="95000"/>
                </a:schemeClr>
              </a:solidFill>
            </p:spPr>
            <p:txBody>
              <a:bodyPr wrap="square">
                <a:spAutoFit/>
              </a:bodyPr>
              <a:lstStyle/>
              <a:p>
                <a:pPr marL="896938" indent="-896938"/>
                <a:r>
                  <a:rPr lang="ru-RU" sz="1700" b="1" dirty="0">
                    <a:latin typeface="Arial Narrow" panose="020B0606020202030204" pitchFamily="34" charset="0"/>
                  </a:rPr>
                  <a:t>Решение: </a:t>
                </a:r>
                <a:r>
                  <a:rPr lang="ru-RU" sz="1700" b="1" dirty="0" smtClean="0">
                    <a:latin typeface="Arial Narrow" panose="020B0606020202030204" pitchFamily="34" charset="0"/>
                  </a:rPr>
                  <a:t>	</a:t>
                </a:r>
                <a:r>
                  <a:rPr lang="ru-RU" sz="1700" dirty="0" smtClean="0">
                    <a:latin typeface="Arial Narrow" panose="020B0606020202030204" pitchFamily="34" charset="0"/>
                  </a:rPr>
                  <a:t>а</a:t>
                </a:r>
                <a:r>
                  <a:rPr lang="ru-RU" sz="1700" dirty="0">
                    <a:latin typeface="Arial Narrow" panose="020B0606020202030204" pitchFamily="34" charset="0"/>
                  </a:rPr>
                  <a:t>) Найдём вероятность того, что случайно выбранная комбинация из 6 чисел будет содержать 3 чётных и 3 нечётных числа. Общее количество комбинаций составляет </a:t>
                </a:r>
                <a14:m>
                  <m:oMath xmlns:m="http://schemas.openxmlformats.org/officeDocument/2006/math">
                    <m:sSubSup>
                      <m:sSubSupPr>
                        <m:ctrlPr>
                          <a:rPr lang="ru-RU" sz="1700" i="1">
                            <a:latin typeface="Cambria Math"/>
                          </a:rPr>
                        </m:ctrlPr>
                      </m:sSubSupPr>
                      <m:e>
                        <m:r>
                          <a:rPr lang="ru-RU" sz="1700" i="1">
                            <a:latin typeface="Cambria Math"/>
                          </a:rPr>
                          <m:t>𝐶</m:t>
                        </m:r>
                      </m:e>
                      <m:sub>
                        <m:r>
                          <a:rPr lang="ru-RU" sz="1700" i="1">
                            <a:latin typeface="Cambria Math"/>
                          </a:rPr>
                          <m:t>45</m:t>
                        </m:r>
                      </m:sub>
                      <m:sup>
                        <m:r>
                          <a:rPr lang="ru-RU" sz="1700" i="1">
                            <a:latin typeface="Cambria Math"/>
                          </a:rPr>
                          <m:t>6</m:t>
                        </m:r>
                      </m:sup>
                    </m:sSubSup>
                    <m:r>
                      <a:rPr lang="ru-RU" sz="1700" i="1">
                        <a:latin typeface="Cambria Math"/>
                      </a:rPr>
                      <m:t>=8145060</m:t>
                    </m:r>
                  </m:oMath>
                </a14:m>
                <a:r>
                  <a:rPr lang="ru-RU" sz="1700" dirty="0">
                    <a:latin typeface="Arial Narrow" panose="020B0606020202030204" pitchFamily="34" charset="0"/>
                  </a:rPr>
                  <a:t>. Количество комбинаций из 3 нечётных и 3 чётных чисел составляет </a:t>
                </a:r>
                <a14:m>
                  <m:oMath xmlns:m="http://schemas.openxmlformats.org/officeDocument/2006/math">
                    <m:sSubSup>
                      <m:sSubSupPr>
                        <m:ctrlPr>
                          <a:rPr lang="ru-RU" sz="1700" i="1">
                            <a:latin typeface="Cambria Math"/>
                          </a:rPr>
                        </m:ctrlPr>
                      </m:sSubSupPr>
                      <m:e>
                        <m:r>
                          <a:rPr lang="en-US" sz="1700" i="1">
                            <a:latin typeface="Cambria Math"/>
                          </a:rPr>
                          <m:t>𝐶</m:t>
                        </m:r>
                      </m:e>
                      <m:sub>
                        <m:r>
                          <a:rPr lang="ru-RU" sz="1700" i="1">
                            <a:latin typeface="Cambria Math"/>
                          </a:rPr>
                          <m:t>23</m:t>
                        </m:r>
                      </m:sub>
                      <m:sup>
                        <m:r>
                          <a:rPr lang="ru-RU" sz="1700" i="1">
                            <a:latin typeface="Cambria Math"/>
                          </a:rPr>
                          <m:t>3</m:t>
                        </m:r>
                      </m:sup>
                    </m:sSubSup>
                    <m:r>
                      <a:rPr lang="ru-RU" sz="1700" i="1">
                        <a:latin typeface="Cambria Math"/>
                      </a:rPr>
                      <m:t>∗</m:t>
                    </m:r>
                    <m:sSubSup>
                      <m:sSubSupPr>
                        <m:ctrlPr>
                          <a:rPr lang="ru-RU" sz="1700" i="1">
                            <a:latin typeface="Cambria Math"/>
                          </a:rPr>
                        </m:ctrlPr>
                      </m:sSubSupPr>
                      <m:e>
                        <m:r>
                          <a:rPr lang="en-US" sz="1700" i="1">
                            <a:latin typeface="Cambria Math"/>
                          </a:rPr>
                          <m:t>𝐶</m:t>
                        </m:r>
                      </m:e>
                      <m:sub>
                        <m:r>
                          <a:rPr lang="ru-RU" sz="1700" i="1">
                            <a:latin typeface="Cambria Math"/>
                          </a:rPr>
                          <m:t>22</m:t>
                        </m:r>
                      </m:sub>
                      <m:sup>
                        <m:r>
                          <a:rPr lang="ru-RU" sz="1700" i="1">
                            <a:latin typeface="Cambria Math"/>
                          </a:rPr>
                          <m:t>3</m:t>
                        </m:r>
                      </m:sup>
                    </m:sSubSup>
                    <m:r>
                      <a:rPr lang="ru-RU" sz="1700" i="1">
                        <a:latin typeface="Cambria Math"/>
                      </a:rPr>
                      <m:t>=1540∗1771=2727340</m:t>
                    </m:r>
                  </m:oMath>
                </a14:m>
                <a:r>
                  <a:rPr lang="ru-RU" sz="1700" dirty="0">
                    <a:latin typeface="Arial Narrow" panose="020B0606020202030204" pitchFamily="34" charset="0"/>
                  </a:rPr>
                  <a:t>. Таким образом, вероятность того, что в выигрышной комбинации окажется 3 четных и 3 нечётных числа, составляет </a:t>
                </a:r>
                <a14:m>
                  <m:oMath xmlns:m="http://schemas.openxmlformats.org/officeDocument/2006/math">
                    <m:f>
                      <m:fPr>
                        <m:ctrlPr>
                          <a:rPr lang="ru-RU" sz="1700" i="1">
                            <a:latin typeface="Cambria Math"/>
                          </a:rPr>
                        </m:ctrlPr>
                      </m:fPr>
                      <m:num>
                        <m:r>
                          <a:rPr lang="ru-RU" sz="1700" i="1">
                            <a:latin typeface="Cambria Math"/>
                          </a:rPr>
                          <m:t>2727340</m:t>
                        </m:r>
                      </m:num>
                      <m:den>
                        <m:r>
                          <a:rPr lang="ru-RU" sz="1700" i="1">
                            <a:latin typeface="Cambria Math"/>
                          </a:rPr>
                          <m:t>8145060</m:t>
                        </m:r>
                      </m:den>
                    </m:f>
                    <m:r>
                      <a:rPr lang="ru-RU" sz="1700" i="1">
                        <a:latin typeface="Cambria Math"/>
                      </a:rPr>
                      <m:t>≈0,3348=33,48%</m:t>
                    </m:r>
                  </m:oMath>
                </a14:m>
                <a:r>
                  <a:rPr lang="ru-RU" sz="1700" dirty="0">
                    <a:latin typeface="Arial Narrow" panose="020B0606020202030204" pitchFamily="34" charset="0"/>
                  </a:rPr>
                  <a:t>. Сравним эту величину с вероятностями выпадения другого количества четных и нечётных чисел в выигрышной комбинации.</a:t>
                </a:r>
              </a:p>
              <a:p>
                <a:r>
                  <a:rPr lang="ru-RU" sz="1700" dirty="0">
                    <a:latin typeface="Arial Narrow" panose="020B0606020202030204" pitchFamily="34" charset="0"/>
                  </a:rPr>
                  <a:t>	Всё числа чётные: </a:t>
                </a:r>
                <a14:m>
                  <m:oMath xmlns:m="http://schemas.openxmlformats.org/officeDocument/2006/math">
                    <m:sSubSup>
                      <m:sSubSupPr>
                        <m:ctrlPr>
                          <a:rPr lang="ru-RU" sz="1700" i="1">
                            <a:latin typeface="Cambria Math"/>
                          </a:rPr>
                        </m:ctrlPr>
                      </m:sSubSupPr>
                      <m:e>
                        <m:r>
                          <a:rPr lang="en-US" sz="1700" i="1">
                            <a:latin typeface="Cambria Math"/>
                          </a:rPr>
                          <m:t>𝐶</m:t>
                        </m:r>
                      </m:e>
                      <m:sub>
                        <m:r>
                          <a:rPr lang="ru-RU" sz="1700" i="1">
                            <a:latin typeface="Cambria Math"/>
                          </a:rPr>
                          <m:t>23</m:t>
                        </m:r>
                      </m:sub>
                      <m:sup>
                        <m:r>
                          <a:rPr lang="ru-RU" sz="1700" i="1">
                            <a:latin typeface="Cambria Math"/>
                          </a:rPr>
                          <m:t>0</m:t>
                        </m:r>
                      </m:sup>
                    </m:sSubSup>
                    <m:r>
                      <a:rPr lang="ru-RU" sz="1700" i="1">
                        <a:latin typeface="Cambria Math"/>
                      </a:rPr>
                      <m:t>∗</m:t>
                    </m:r>
                    <m:sSubSup>
                      <m:sSubSupPr>
                        <m:ctrlPr>
                          <a:rPr lang="ru-RU" sz="1700" i="1">
                            <a:latin typeface="Cambria Math"/>
                          </a:rPr>
                        </m:ctrlPr>
                      </m:sSubSupPr>
                      <m:e>
                        <m:r>
                          <a:rPr lang="en-US" sz="1700" i="1">
                            <a:latin typeface="Cambria Math"/>
                          </a:rPr>
                          <m:t>𝐶</m:t>
                        </m:r>
                      </m:e>
                      <m:sub>
                        <m:r>
                          <a:rPr lang="ru-RU" sz="1700" i="1">
                            <a:latin typeface="Cambria Math"/>
                          </a:rPr>
                          <m:t>22</m:t>
                        </m:r>
                      </m:sub>
                      <m:sup>
                        <m:r>
                          <a:rPr lang="ru-RU" sz="1700" i="1">
                            <a:latin typeface="Cambria Math"/>
                          </a:rPr>
                          <m:t>6</m:t>
                        </m:r>
                      </m:sup>
                    </m:sSubSup>
                    <m:r>
                      <a:rPr lang="ru-RU" sz="1700" i="1">
                        <a:latin typeface="Cambria Math"/>
                      </a:rPr>
                      <m:t>=1∗74613=74613</m:t>
                    </m:r>
                  </m:oMath>
                </a14:m>
                <a:r>
                  <a:rPr lang="ru-RU" sz="1700" dirty="0">
                    <a:latin typeface="Arial Narrow" panose="020B0606020202030204" pitchFamily="34" charset="0"/>
                  </a:rPr>
                  <a:t>,</a:t>
                </a:r>
                <a14:m>
                  <m:oMath xmlns:m="http://schemas.openxmlformats.org/officeDocument/2006/math">
                    <m:r>
                      <a:rPr lang="ru-RU" sz="1700" i="1">
                        <a:latin typeface="Cambria Math"/>
                      </a:rPr>
                      <m:t> </m:t>
                    </m:r>
                    <m:r>
                      <a:rPr lang="en-US" sz="1700" i="1">
                        <a:latin typeface="Cambria Math"/>
                      </a:rPr>
                      <m:t>𝑃</m:t>
                    </m:r>
                    <m:r>
                      <a:rPr lang="ru-RU" sz="1700" i="1">
                        <a:latin typeface="Cambria Math"/>
                      </a:rPr>
                      <m:t>=</m:t>
                    </m:r>
                    <m:f>
                      <m:fPr>
                        <m:ctrlPr>
                          <a:rPr lang="ru-RU" sz="1700" i="1">
                            <a:latin typeface="Cambria Math"/>
                          </a:rPr>
                        </m:ctrlPr>
                      </m:fPr>
                      <m:num>
                        <m:r>
                          <a:rPr lang="ru-RU" sz="1700" i="1">
                            <a:latin typeface="Cambria Math"/>
                          </a:rPr>
                          <m:t>74613</m:t>
                        </m:r>
                      </m:num>
                      <m:den>
                        <m:r>
                          <a:rPr lang="ru-RU" sz="1700" i="1">
                            <a:latin typeface="Cambria Math"/>
                          </a:rPr>
                          <m:t>8145060</m:t>
                        </m:r>
                      </m:den>
                    </m:f>
                    <m:r>
                      <a:rPr lang="ru-RU" sz="1700" i="1">
                        <a:latin typeface="Cambria Math"/>
                      </a:rPr>
                      <m:t>≈0,0092</m:t>
                    </m:r>
                  </m:oMath>
                </a14:m>
                <a:endParaRPr lang="ru-RU" sz="1700" dirty="0">
                  <a:latin typeface="Arial Narrow" panose="020B0606020202030204" pitchFamily="34" charset="0"/>
                </a:endParaRPr>
              </a:p>
              <a:p>
                <a:r>
                  <a:rPr lang="ru-RU" sz="1700" dirty="0">
                    <a:latin typeface="Arial Narrow" panose="020B0606020202030204" pitchFamily="34" charset="0"/>
                  </a:rPr>
                  <a:t>	Одно нечётное число: </a:t>
                </a:r>
                <a14:m>
                  <m:oMath xmlns:m="http://schemas.openxmlformats.org/officeDocument/2006/math">
                    <m:sSubSup>
                      <m:sSubSupPr>
                        <m:ctrlPr>
                          <a:rPr lang="ru-RU" sz="1700" i="1">
                            <a:latin typeface="Cambria Math"/>
                          </a:rPr>
                        </m:ctrlPr>
                      </m:sSubSupPr>
                      <m:e>
                        <m:r>
                          <a:rPr lang="en-US" sz="1700" i="1">
                            <a:latin typeface="Cambria Math"/>
                          </a:rPr>
                          <m:t>𝐶</m:t>
                        </m:r>
                      </m:e>
                      <m:sub>
                        <m:r>
                          <a:rPr lang="ru-RU" sz="1700" i="1">
                            <a:latin typeface="Cambria Math"/>
                          </a:rPr>
                          <m:t>23</m:t>
                        </m:r>
                      </m:sub>
                      <m:sup>
                        <m:r>
                          <a:rPr lang="ru-RU" sz="1700" i="1">
                            <a:latin typeface="Cambria Math"/>
                          </a:rPr>
                          <m:t>1</m:t>
                        </m:r>
                      </m:sup>
                    </m:sSubSup>
                    <m:r>
                      <a:rPr lang="ru-RU" sz="1700" i="1">
                        <a:latin typeface="Cambria Math"/>
                      </a:rPr>
                      <m:t>∗</m:t>
                    </m:r>
                    <m:sSubSup>
                      <m:sSubSupPr>
                        <m:ctrlPr>
                          <a:rPr lang="ru-RU" sz="1700" i="1">
                            <a:latin typeface="Cambria Math"/>
                          </a:rPr>
                        </m:ctrlPr>
                      </m:sSubSupPr>
                      <m:e>
                        <m:r>
                          <a:rPr lang="en-US" sz="1700" i="1">
                            <a:latin typeface="Cambria Math"/>
                          </a:rPr>
                          <m:t>𝐶</m:t>
                        </m:r>
                      </m:e>
                      <m:sub>
                        <m:r>
                          <a:rPr lang="ru-RU" sz="1700" i="1">
                            <a:latin typeface="Cambria Math"/>
                          </a:rPr>
                          <m:t>22</m:t>
                        </m:r>
                      </m:sub>
                      <m:sup>
                        <m:r>
                          <a:rPr lang="ru-RU" sz="1700" i="1">
                            <a:latin typeface="Cambria Math"/>
                          </a:rPr>
                          <m:t>5</m:t>
                        </m:r>
                      </m:sup>
                    </m:sSubSup>
                    <m:r>
                      <a:rPr lang="ru-RU" sz="1700" i="1">
                        <a:latin typeface="Cambria Math"/>
                      </a:rPr>
                      <m:t>=23∗26334=605682</m:t>
                    </m:r>
                  </m:oMath>
                </a14:m>
                <a:r>
                  <a:rPr lang="ru-RU" sz="1700" dirty="0">
                    <a:latin typeface="Arial Narrow" panose="020B0606020202030204" pitchFamily="34" charset="0"/>
                  </a:rPr>
                  <a:t>,</a:t>
                </a:r>
                <a14:m>
                  <m:oMath xmlns:m="http://schemas.openxmlformats.org/officeDocument/2006/math">
                    <m:r>
                      <a:rPr lang="ru-RU" sz="1700" i="1">
                        <a:latin typeface="Cambria Math"/>
                      </a:rPr>
                      <m:t> </m:t>
                    </m:r>
                    <m:r>
                      <a:rPr lang="en-US" sz="1700" i="1">
                        <a:latin typeface="Cambria Math"/>
                      </a:rPr>
                      <m:t>𝑃</m:t>
                    </m:r>
                    <m:r>
                      <a:rPr lang="ru-RU" sz="1700" i="1">
                        <a:latin typeface="Cambria Math"/>
                      </a:rPr>
                      <m:t>=</m:t>
                    </m:r>
                    <m:f>
                      <m:fPr>
                        <m:ctrlPr>
                          <a:rPr lang="ru-RU" sz="1700" i="1">
                            <a:latin typeface="Cambria Math"/>
                          </a:rPr>
                        </m:ctrlPr>
                      </m:fPr>
                      <m:num>
                        <m:r>
                          <a:rPr lang="ru-RU" sz="1700" i="1">
                            <a:latin typeface="Cambria Math"/>
                          </a:rPr>
                          <m:t>605682</m:t>
                        </m:r>
                      </m:num>
                      <m:den>
                        <m:r>
                          <a:rPr lang="ru-RU" sz="1700" i="1">
                            <a:latin typeface="Cambria Math"/>
                          </a:rPr>
                          <m:t>8145060</m:t>
                        </m:r>
                      </m:den>
                    </m:f>
                    <m:r>
                      <a:rPr lang="ru-RU" sz="1700" i="1">
                        <a:latin typeface="Cambria Math"/>
                      </a:rPr>
                      <m:t>≈0,0743</m:t>
                    </m:r>
                  </m:oMath>
                </a14:m>
                <a:endParaRPr lang="ru-RU" sz="1700" dirty="0">
                  <a:latin typeface="Arial Narrow" panose="020B0606020202030204" pitchFamily="34" charset="0"/>
                </a:endParaRPr>
              </a:p>
              <a:p>
                <a:r>
                  <a:rPr lang="ru-RU" sz="1700" dirty="0">
                    <a:latin typeface="Arial Narrow" panose="020B0606020202030204" pitchFamily="34" charset="0"/>
                  </a:rPr>
                  <a:t>	Два нечётных числа: </a:t>
                </a:r>
                <a14:m>
                  <m:oMath xmlns:m="http://schemas.openxmlformats.org/officeDocument/2006/math">
                    <m:sSubSup>
                      <m:sSubSupPr>
                        <m:ctrlPr>
                          <a:rPr lang="ru-RU" sz="1700" i="1">
                            <a:latin typeface="Cambria Math"/>
                          </a:rPr>
                        </m:ctrlPr>
                      </m:sSubSupPr>
                      <m:e>
                        <m:r>
                          <a:rPr lang="en-US" sz="1700" i="1">
                            <a:latin typeface="Cambria Math"/>
                          </a:rPr>
                          <m:t>𝐶</m:t>
                        </m:r>
                      </m:e>
                      <m:sub>
                        <m:r>
                          <a:rPr lang="ru-RU" sz="1700" i="1">
                            <a:latin typeface="Cambria Math"/>
                          </a:rPr>
                          <m:t>23</m:t>
                        </m:r>
                      </m:sub>
                      <m:sup>
                        <m:r>
                          <a:rPr lang="ru-RU" sz="1700" i="1">
                            <a:latin typeface="Cambria Math"/>
                          </a:rPr>
                          <m:t>2</m:t>
                        </m:r>
                      </m:sup>
                    </m:sSubSup>
                    <m:r>
                      <a:rPr lang="ru-RU" sz="1700" i="1">
                        <a:latin typeface="Cambria Math"/>
                      </a:rPr>
                      <m:t>∗</m:t>
                    </m:r>
                    <m:sSubSup>
                      <m:sSubSupPr>
                        <m:ctrlPr>
                          <a:rPr lang="ru-RU" sz="1700" i="1">
                            <a:latin typeface="Cambria Math"/>
                          </a:rPr>
                        </m:ctrlPr>
                      </m:sSubSupPr>
                      <m:e>
                        <m:r>
                          <a:rPr lang="en-US" sz="1700" i="1">
                            <a:latin typeface="Cambria Math"/>
                          </a:rPr>
                          <m:t>𝐶</m:t>
                        </m:r>
                      </m:e>
                      <m:sub>
                        <m:r>
                          <a:rPr lang="ru-RU" sz="1700" i="1">
                            <a:latin typeface="Cambria Math"/>
                          </a:rPr>
                          <m:t>22</m:t>
                        </m:r>
                      </m:sub>
                      <m:sup>
                        <m:r>
                          <a:rPr lang="ru-RU" sz="1700" i="1">
                            <a:latin typeface="Cambria Math"/>
                          </a:rPr>
                          <m:t>4</m:t>
                        </m:r>
                      </m:sup>
                    </m:sSubSup>
                    <m:r>
                      <a:rPr lang="ru-RU" sz="1700" i="1">
                        <a:latin typeface="Cambria Math"/>
                      </a:rPr>
                      <m:t>=253∗7315=1850695</m:t>
                    </m:r>
                  </m:oMath>
                </a14:m>
                <a:r>
                  <a:rPr lang="ru-RU" sz="1700" dirty="0">
                    <a:latin typeface="Arial Narrow" panose="020B0606020202030204" pitchFamily="34" charset="0"/>
                  </a:rPr>
                  <a:t>,</a:t>
                </a:r>
                <a14:m>
                  <m:oMath xmlns:m="http://schemas.openxmlformats.org/officeDocument/2006/math">
                    <m:r>
                      <a:rPr lang="ru-RU" sz="1700" i="1">
                        <a:latin typeface="Cambria Math"/>
                      </a:rPr>
                      <m:t> </m:t>
                    </m:r>
                    <m:r>
                      <a:rPr lang="en-US" sz="1700" i="1">
                        <a:latin typeface="Cambria Math"/>
                      </a:rPr>
                      <m:t>𝑃</m:t>
                    </m:r>
                    <m:r>
                      <a:rPr lang="ru-RU" sz="1700" i="1">
                        <a:latin typeface="Cambria Math"/>
                      </a:rPr>
                      <m:t>=</m:t>
                    </m:r>
                    <m:f>
                      <m:fPr>
                        <m:ctrlPr>
                          <a:rPr lang="ru-RU" sz="1700" i="1">
                            <a:latin typeface="Cambria Math"/>
                          </a:rPr>
                        </m:ctrlPr>
                      </m:fPr>
                      <m:num>
                        <m:r>
                          <a:rPr lang="ru-RU" sz="1700" i="1">
                            <a:latin typeface="Cambria Math"/>
                          </a:rPr>
                          <m:t>1850695</m:t>
                        </m:r>
                      </m:num>
                      <m:den>
                        <m:r>
                          <a:rPr lang="ru-RU" sz="1700" i="1">
                            <a:latin typeface="Cambria Math"/>
                          </a:rPr>
                          <m:t>8145060</m:t>
                        </m:r>
                      </m:den>
                    </m:f>
                    <m:r>
                      <a:rPr lang="ru-RU" sz="1700" i="1">
                        <a:latin typeface="Cambria Math"/>
                      </a:rPr>
                      <m:t>≈0,2272</m:t>
                    </m:r>
                  </m:oMath>
                </a14:m>
                <a:endParaRPr lang="ru-RU" sz="1700" dirty="0">
                  <a:latin typeface="Arial Narrow" panose="020B0606020202030204" pitchFamily="34" charset="0"/>
                </a:endParaRPr>
              </a:p>
              <a:p>
                <a:r>
                  <a:rPr lang="ru-RU" sz="1700" dirty="0">
                    <a:latin typeface="Arial Narrow" panose="020B0606020202030204" pitchFamily="34" charset="0"/>
                  </a:rPr>
                  <a:t>	Четыре нечётных числа: </a:t>
                </a:r>
                <a14:m>
                  <m:oMath xmlns:m="http://schemas.openxmlformats.org/officeDocument/2006/math">
                    <m:sSubSup>
                      <m:sSubSupPr>
                        <m:ctrlPr>
                          <a:rPr lang="ru-RU" sz="1700" i="1">
                            <a:latin typeface="Cambria Math"/>
                          </a:rPr>
                        </m:ctrlPr>
                      </m:sSubSupPr>
                      <m:e>
                        <m:r>
                          <a:rPr lang="en-US" sz="1700" i="1">
                            <a:latin typeface="Cambria Math"/>
                          </a:rPr>
                          <m:t>𝐶</m:t>
                        </m:r>
                      </m:e>
                      <m:sub>
                        <m:r>
                          <a:rPr lang="ru-RU" sz="1700" i="1">
                            <a:latin typeface="Cambria Math"/>
                          </a:rPr>
                          <m:t>23</m:t>
                        </m:r>
                      </m:sub>
                      <m:sup>
                        <m:r>
                          <a:rPr lang="ru-RU" sz="1700" i="1">
                            <a:latin typeface="Cambria Math"/>
                          </a:rPr>
                          <m:t>4</m:t>
                        </m:r>
                      </m:sup>
                    </m:sSubSup>
                    <m:r>
                      <a:rPr lang="ru-RU" sz="1700" i="1">
                        <a:latin typeface="Cambria Math"/>
                      </a:rPr>
                      <m:t>∗</m:t>
                    </m:r>
                    <m:sSubSup>
                      <m:sSubSupPr>
                        <m:ctrlPr>
                          <a:rPr lang="ru-RU" sz="1700" i="1">
                            <a:latin typeface="Cambria Math"/>
                          </a:rPr>
                        </m:ctrlPr>
                      </m:sSubSupPr>
                      <m:e>
                        <m:r>
                          <a:rPr lang="en-US" sz="1700" i="1">
                            <a:latin typeface="Cambria Math"/>
                          </a:rPr>
                          <m:t>𝐶</m:t>
                        </m:r>
                      </m:e>
                      <m:sub>
                        <m:r>
                          <a:rPr lang="ru-RU" sz="1700" i="1">
                            <a:latin typeface="Cambria Math"/>
                          </a:rPr>
                          <m:t>22</m:t>
                        </m:r>
                      </m:sub>
                      <m:sup>
                        <m:r>
                          <a:rPr lang="ru-RU" sz="1700" i="1">
                            <a:latin typeface="Cambria Math"/>
                          </a:rPr>
                          <m:t>2</m:t>
                        </m:r>
                      </m:sup>
                    </m:sSubSup>
                    <m:r>
                      <a:rPr lang="ru-RU" sz="1700" i="1">
                        <a:latin typeface="Cambria Math"/>
                      </a:rPr>
                      <m:t>=8855∗231=2045505</m:t>
                    </m:r>
                  </m:oMath>
                </a14:m>
                <a:r>
                  <a:rPr lang="ru-RU" sz="1700" dirty="0">
                    <a:latin typeface="Arial Narrow" panose="020B0606020202030204" pitchFamily="34" charset="0"/>
                  </a:rPr>
                  <a:t>,</a:t>
                </a:r>
                <a14:m>
                  <m:oMath xmlns:m="http://schemas.openxmlformats.org/officeDocument/2006/math">
                    <m:r>
                      <a:rPr lang="ru-RU" sz="1700" i="1">
                        <a:latin typeface="Cambria Math"/>
                      </a:rPr>
                      <m:t> </m:t>
                    </m:r>
                    <m:r>
                      <a:rPr lang="en-US" sz="1700" i="1">
                        <a:latin typeface="Cambria Math"/>
                      </a:rPr>
                      <m:t>𝑃</m:t>
                    </m:r>
                    <m:r>
                      <a:rPr lang="ru-RU" sz="1700" i="1">
                        <a:latin typeface="Cambria Math"/>
                      </a:rPr>
                      <m:t>=</m:t>
                    </m:r>
                    <m:f>
                      <m:fPr>
                        <m:ctrlPr>
                          <a:rPr lang="ru-RU" sz="1700" i="1">
                            <a:latin typeface="Cambria Math"/>
                          </a:rPr>
                        </m:ctrlPr>
                      </m:fPr>
                      <m:num>
                        <m:r>
                          <a:rPr lang="ru-RU" sz="1700" i="1">
                            <a:latin typeface="Cambria Math"/>
                          </a:rPr>
                          <m:t>2045505</m:t>
                        </m:r>
                      </m:num>
                      <m:den>
                        <m:r>
                          <a:rPr lang="ru-RU" sz="1700" i="1">
                            <a:latin typeface="Cambria Math"/>
                          </a:rPr>
                          <m:t>8145060</m:t>
                        </m:r>
                      </m:den>
                    </m:f>
                    <m:r>
                      <a:rPr lang="ru-RU" sz="1700" i="1">
                        <a:latin typeface="Cambria Math"/>
                      </a:rPr>
                      <m:t>≈0,2511</m:t>
                    </m:r>
                  </m:oMath>
                </a14:m>
                <a:endParaRPr lang="ru-RU" sz="1700" dirty="0">
                  <a:latin typeface="Arial Narrow" panose="020B0606020202030204" pitchFamily="34" charset="0"/>
                </a:endParaRPr>
              </a:p>
              <a:p>
                <a:r>
                  <a:rPr lang="ru-RU" sz="1700" dirty="0">
                    <a:latin typeface="Arial Narrow" panose="020B0606020202030204" pitchFamily="34" charset="0"/>
                  </a:rPr>
                  <a:t>	Пять нечётных чисел: : </a:t>
                </a:r>
                <a14:m>
                  <m:oMath xmlns:m="http://schemas.openxmlformats.org/officeDocument/2006/math">
                    <m:sSubSup>
                      <m:sSubSupPr>
                        <m:ctrlPr>
                          <a:rPr lang="ru-RU" sz="1700" i="1">
                            <a:latin typeface="Cambria Math"/>
                          </a:rPr>
                        </m:ctrlPr>
                      </m:sSubSupPr>
                      <m:e>
                        <m:r>
                          <a:rPr lang="en-US" sz="1700" i="1">
                            <a:latin typeface="Cambria Math"/>
                          </a:rPr>
                          <m:t>𝐶</m:t>
                        </m:r>
                      </m:e>
                      <m:sub>
                        <m:r>
                          <a:rPr lang="ru-RU" sz="1700" i="1">
                            <a:latin typeface="Cambria Math"/>
                          </a:rPr>
                          <m:t>23</m:t>
                        </m:r>
                      </m:sub>
                      <m:sup>
                        <m:r>
                          <a:rPr lang="ru-RU" sz="1700" i="1">
                            <a:latin typeface="Cambria Math"/>
                          </a:rPr>
                          <m:t>5</m:t>
                        </m:r>
                      </m:sup>
                    </m:sSubSup>
                    <m:r>
                      <a:rPr lang="ru-RU" sz="1700" i="1">
                        <a:latin typeface="Cambria Math"/>
                      </a:rPr>
                      <m:t>∗</m:t>
                    </m:r>
                    <m:sSubSup>
                      <m:sSubSupPr>
                        <m:ctrlPr>
                          <a:rPr lang="ru-RU" sz="1700" i="1">
                            <a:latin typeface="Cambria Math"/>
                          </a:rPr>
                        </m:ctrlPr>
                      </m:sSubSupPr>
                      <m:e>
                        <m:r>
                          <a:rPr lang="en-US" sz="1700" i="1">
                            <a:latin typeface="Cambria Math"/>
                          </a:rPr>
                          <m:t>𝐶</m:t>
                        </m:r>
                      </m:e>
                      <m:sub>
                        <m:r>
                          <a:rPr lang="ru-RU" sz="1700" i="1">
                            <a:latin typeface="Cambria Math"/>
                          </a:rPr>
                          <m:t>22</m:t>
                        </m:r>
                      </m:sub>
                      <m:sup>
                        <m:r>
                          <a:rPr lang="ru-RU" sz="1700" i="1">
                            <a:latin typeface="Cambria Math"/>
                          </a:rPr>
                          <m:t>1</m:t>
                        </m:r>
                      </m:sup>
                    </m:sSubSup>
                    <m:r>
                      <a:rPr lang="ru-RU" sz="1700" i="1">
                        <a:latin typeface="Cambria Math"/>
                      </a:rPr>
                      <m:t>=33649∗22=740278</m:t>
                    </m:r>
                  </m:oMath>
                </a14:m>
                <a:r>
                  <a:rPr lang="ru-RU" sz="1700" dirty="0">
                    <a:latin typeface="Arial Narrow" panose="020B0606020202030204" pitchFamily="34" charset="0"/>
                  </a:rPr>
                  <a:t>,</a:t>
                </a:r>
                <a14:m>
                  <m:oMath xmlns:m="http://schemas.openxmlformats.org/officeDocument/2006/math">
                    <m:r>
                      <a:rPr lang="ru-RU" sz="1700" i="1">
                        <a:latin typeface="Cambria Math"/>
                      </a:rPr>
                      <m:t> </m:t>
                    </m:r>
                    <m:r>
                      <a:rPr lang="en-US" sz="1700" i="1">
                        <a:latin typeface="Cambria Math"/>
                      </a:rPr>
                      <m:t>𝑃</m:t>
                    </m:r>
                    <m:r>
                      <a:rPr lang="ru-RU" sz="1700" i="1">
                        <a:latin typeface="Cambria Math"/>
                      </a:rPr>
                      <m:t>=</m:t>
                    </m:r>
                    <m:f>
                      <m:fPr>
                        <m:ctrlPr>
                          <a:rPr lang="ru-RU" sz="1700" i="1">
                            <a:latin typeface="Cambria Math"/>
                          </a:rPr>
                        </m:ctrlPr>
                      </m:fPr>
                      <m:num>
                        <m:r>
                          <a:rPr lang="ru-RU" sz="1700" i="1">
                            <a:latin typeface="Cambria Math"/>
                          </a:rPr>
                          <m:t>740278</m:t>
                        </m:r>
                      </m:num>
                      <m:den>
                        <m:r>
                          <a:rPr lang="ru-RU" sz="1700" i="1">
                            <a:latin typeface="Cambria Math"/>
                          </a:rPr>
                          <m:t>8145060</m:t>
                        </m:r>
                      </m:den>
                    </m:f>
                    <m:r>
                      <a:rPr lang="ru-RU" sz="1700" i="1">
                        <a:latin typeface="Cambria Math"/>
                      </a:rPr>
                      <m:t>≈0,0909</m:t>
                    </m:r>
                  </m:oMath>
                </a14:m>
                <a:endParaRPr lang="ru-RU" sz="1700" dirty="0">
                  <a:latin typeface="Arial Narrow" panose="020B0606020202030204" pitchFamily="34" charset="0"/>
                </a:endParaRPr>
              </a:p>
              <a:p>
                <a:r>
                  <a:rPr lang="ru-RU" sz="1700" dirty="0">
                    <a:latin typeface="Arial Narrow" panose="020B0606020202030204" pitchFamily="34" charset="0"/>
                  </a:rPr>
                  <a:t>	Все числа нечётные: : </a:t>
                </a:r>
                <a14:m>
                  <m:oMath xmlns:m="http://schemas.openxmlformats.org/officeDocument/2006/math">
                    <m:sSubSup>
                      <m:sSubSupPr>
                        <m:ctrlPr>
                          <a:rPr lang="ru-RU" sz="1700" i="1">
                            <a:latin typeface="Cambria Math"/>
                          </a:rPr>
                        </m:ctrlPr>
                      </m:sSubSupPr>
                      <m:e>
                        <m:r>
                          <a:rPr lang="en-US" sz="1700" i="1">
                            <a:latin typeface="Cambria Math"/>
                          </a:rPr>
                          <m:t>𝐶</m:t>
                        </m:r>
                      </m:e>
                      <m:sub>
                        <m:r>
                          <a:rPr lang="ru-RU" sz="1700" i="1">
                            <a:latin typeface="Cambria Math"/>
                          </a:rPr>
                          <m:t>23</m:t>
                        </m:r>
                      </m:sub>
                      <m:sup>
                        <m:r>
                          <a:rPr lang="ru-RU" sz="1700" i="1">
                            <a:latin typeface="Cambria Math"/>
                          </a:rPr>
                          <m:t>6</m:t>
                        </m:r>
                      </m:sup>
                    </m:sSubSup>
                    <m:r>
                      <a:rPr lang="ru-RU" sz="1700" i="1">
                        <a:latin typeface="Cambria Math"/>
                      </a:rPr>
                      <m:t>∗</m:t>
                    </m:r>
                    <m:sSubSup>
                      <m:sSubSupPr>
                        <m:ctrlPr>
                          <a:rPr lang="ru-RU" sz="1700" i="1">
                            <a:latin typeface="Cambria Math"/>
                          </a:rPr>
                        </m:ctrlPr>
                      </m:sSubSupPr>
                      <m:e>
                        <m:r>
                          <a:rPr lang="en-US" sz="1700" i="1">
                            <a:latin typeface="Cambria Math"/>
                          </a:rPr>
                          <m:t>𝐶</m:t>
                        </m:r>
                      </m:e>
                      <m:sub>
                        <m:r>
                          <a:rPr lang="ru-RU" sz="1700" i="1">
                            <a:latin typeface="Cambria Math"/>
                          </a:rPr>
                          <m:t>22</m:t>
                        </m:r>
                      </m:sub>
                      <m:sup>
                        <m:r>
                          <a:rPr lang="ru-RU" sz="1700" i="1">
                            <a:latin typeface="Cambria Math"/>
                          </a:rPr>
                          <m:t>0</m:t>
                        </m:r>
                      </m:sup>
                    </m:sSubSup>
                    <m:r>
                      <a:rPr lang="ru-RU" sz="1700" i="1">
                        <a:latin typeface="Cambria Math"/>
                      </a:rPr>
                      <m:t>=100947∗1=100947</m:t>
                    </m:r>
                  </m:oMath>
                </a14:m>
                <a:r>
                  <a:rPr lang="ru-RU" sz="1700" dirty="0">
                    <a:latin typeface="Arial Narrow" panose="020B0606020202030204" pitchFamily="34" charset="0"/>
                  </a:rPr>
                  <a:t>,</a:t>
                </a:r>
                <a14:m>
                  <m:oMath xmlns:m="http://schemas.openxmlformats.org/officeDocument/2006/math">
                    <m:r>
                      <a:rPr lang="ru-RU" sz="1700" i="1">
                        <a:latin typeface="Cambria Math"/>
                      </a:rPr>
                      <m:t> </m:t>
                    </m:r>
                    <m:r>
                      <a:rPr lang="en-US" sz="1700" i="1">
                        <a:latin typeface="Cambria Math"/>
                      </a:rPr>
                      <m:t>𝑃</m:t>
                    </m:r>
                    <m:r>
                      <a:rPr lang="ru-RU" sz="1700" i="1">
                        <a:latin typeface="Cambria Math"/>
                      </a:rPr>
                      <m:t>=</m:t>
                    </m:r>
                    <m:f>
                      <m:fPr>
                        <m:ctrlPr>
                          <a:rPr lang="ru-RU" sz="1700" i="1">
                            <a:latin typeface="Cambria Math"/>
                          </a:rPr>
                        </m:ctrlPr>
                      </m:fPr>
                      <m:num>
                        <m:r>
                          <a:rPr lang="ru-RU" sz="1700" i="1">
                            <a:latin typeface="Cambria Math"/>
                          </a:rPr>
                          <m:t>100947</m:t>
                        </m:r>
                      </m:num>
                      <m:den>
                        <m:r>
                          <a:rPr lang="ru-RU" sz="1700" i="1">
                            <a:latin typeface="Cambria Math"/>
                          </a:rPr>
                          <m:t>8145060</m:t>
                        </m:r>
                      </m:den>
                    </m:f>
                    <m:r>
                      <a:rPr lang="ru-RU" sz="1700" i="1">
                        <a:latin typeface="Cambria Math"/>
                      </a:rPr>
                      <m:t>≈0,0124</m:t>
                    </m:r>
                  </m:oMath>
                </a14:m>
                <a:endParaRPr lang="ru-RU" sz="1700" dirty="0">
                  <a:latin typeface="Arial Narrow" panose="020B0606020202030204" pitchFamily="34" charset="0"/>
                </a:endParaRPr>
              </a:p>
              <a:p>
                <a:pPr lvl="2"/>
                <a:r>
                  <a:rPr lang="ru-RU" sz="1700" dirty="0" smtClean="0">
                    <a:latin typeface="Arial Narrow" panose="020B0606020202030204" pitchFamily="34" charset="0"/>
                  </a:rPr>
                  <a:t>Таким </a:t>
                </a:r>
                <a:r>
                  <a:rPr lang="ru-RU" sz="1700" dirty="0">
                    <a:latin typeface="Arial Narrow" panose="020B0606020202030204" pitchFamily="34" charset="0"/>
                  </a:rPr>
                  <a:t>образом, вероятность того, что в выигрышной комбинации будет 3 нечётных и 3 чётных числа, наибольшая</a:t>
                </a:r>
                <a:r>
                  <a:rPr lang="ru-RU" sz="1700" dirty="0" smtClean="0">
                    <a:latin typeface="Arial Narrow" panose="020B0606020202030204" pitchFamily="34" charset="0"/>
                  </a:rPr>
                  <a:t>.</a:t>
                </a:r>
              </a:p>
              <a:p>
                <a:pPr marL="896938" indent="-896938"/>
                <a:r>
                  <a:rPr lang="ru-RU" sz="1700" dirty="0">
                    <a:latin typeface="Arial Narrow" panose="020B0606020202030204" pitchFamily="34" charset="0"/>
                  </a:rPr>
                  <a:t>	б) Поскольку все комбинации равновероятны, игрок, выбирающий комбинацию из 3 чётных и 3 нечётных чисел, имеет такие же шансы на победу, что и все остальные игроки</a:t>
                </a:r>
                <a:r>
                  <a:rPr lang="ru-RU" sz="1700" dirty="0" smtClean="0">
                    <a:latin typeface="Arial Narrow" panose="020B0606020202030204" pitchFamily="34" charset="0"/>
                  </a:rPr>
                  <a:t>.</a:t>
                </a:r>
              </a:p>
              <a:p>
                <a:endParaRPr lang="ru-RU" sz="1700" dirty="0">
                  <a:latin typeface="Arial Narrow" panose="020B0606020202030204" pitchFamily="34" charset="0"/>
                </a:endParaRPr>
              </a:p>
              <a:p>
                <a:r>
                  <a:rPr lang="ru-RU" sz="1700" b="1" dirty="0">
                    <a:latin typeface="Arial Narrow" panose="020B0606020202030204" pitchFamily="34" charset="0"/>
                  </a:rPr>
                  <a:t>Ответ:	</a:t>
                </a:r>
                <a:r>
                  <a:rPr lang="ru-RU" sz="1700" dirty="0">
                    <a:latin typeface="Arial Narrow" panose="020B0606020202030204" pitchFamily="34" charset="0"/>
                  </a:rPr>
                  <a:t>а) Да. б) Нет.</a:t>
                </a:r>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0" y="980728"/>
                <a:ext cx="9126593" cy="5861605"/>
              </a:xfrm>
              <a:prstGeom prst="rect">
                <a:avLst/>
              </a:prstGeom>
              <a:blipFill rotWithShape="0">
                <a:blip r:embed="rId3"/>
                <a:stretch>
                  <a:fillRect l="-401" t="-416" r="-534" b="-520"/>
                </a:stretch>
              </a:blipFill>
            </p:spPr>
            <p:txBody>
              <a:bodyPr/>
              <a:lstStyle/>
              <a:p>
                <a:r>
                  <a:rPr lang="ru-RU">
                    <a:noFill/>
                  </a:rPr>
                  <a:t> </a:t>
                </a:r>
              </a:p>
            </p:txBody>
          </p:sp>
        </mc:Fallback>
      </mc:AlternateContent>
    </p:spTree>
    <p:extLst>
      <p:ext uri="{BB962C8B-B14F-4D97-AF65-F5344CB8AC3E}">
        <p14:creationId xmlns:p14="http://schemas.microsoft.com/office/powerpoint/2010/main" val="389257326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6912768" cy="720079"/>
          </a:xfrm>
        </p:spPr>
        <p:txBody>
          <a:bodyPr>
            <a:normAutofit/>
          </a:bodyPr>
          <a:lstStyle/>
          <a:p>
            <a:r>
              <a:rPr lang="ru-RU" sz="2400" dirty="0" smtClean="0"/>
              <a:t>В ОДНОМ ТИРАЖЕ ИЛИ В РАЗНЫХ?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0" y="1130690"/>
            <a:ext cx="9104132" cy="2446824"/>
          </a:xfrm>
          <a:prstGeom prst="rect">
            <a:avLst/>
          </a:prstGeom>
          <a:solidFill>
            <a:schemeClr val="bg1">
              <a:lumMod val="95000"/>
            </a:schemeClr>
          </a:solidFill>
        </p:spPr>
        <p:txBody>
          <a:bodyPr wrap="square">
            <a:spAutoFit/>
          </a:bodyPr>
          <a:lstStyle/>
          <a:p>
            <a:pPr marL="900113" indent="-900113"/>
            <a:r>
              <a:rPr lang="ru-RU" sz="1700" b="1" dirty="0">
                <a:latin typeface="Arial Narrow" panose="020B0606020202030204" pitchFamily="34" charset="0"/>
              </a:rPr>
              <a:t>Условие:	</a:t>
            </a:r>
            <a:r>
              <a:rPr lang="ru-RU" sz="1700" dirty="0">
                <a:latin typeface="Arial Narrow" panose="020B0606020202030204" pitchFamily="34" charset="0"/>
              </a:rPr>
              <a:t>В лотерее «6 из 45» участник делает ставку, выбирая из 45 идущих подряд чисел от 1 до 45 любые 6 (порядок выбора чисел значения не имеет, но все числа должны быть разными).</a:t>
            </a:r>
          </a:p>
          <a:p>
            <a:pPr marL="900113"/>
            <a:r>
              <a:rPr lang="ru-RU" sz="1700" dirty="0">
                <a:latin typeface="Arial Narrow" panose="020B0606020202030204" pitchFamily="34" charset="0"/>
              </a:rPr>
              <a:t>После сбора ставок организатор лотереи случайным образом определяет выигрышную комбинацию 6 чисел (порядок чисел значения не имеет).</a:t>
            </a:r>
          </a:p>
          <a:p>
            <a:pPr marL="900113"/>
            <a:r>
              <a:rPr lang="ru-RU" sz="1700" dirty="0">
                <a:latin typeface="Arial Narrow" panose="020B0606020202030204" pitchFamily="34" charset="0"/>
              </a:rPr>
              <a:t>«Джек-пот» - событие, при котором участник, сделав ставку, угадал 6 чисел из выигрышной комбинации.</a:t>
            </a:r>
          </a:p>
          <a:p>
            <a:pPr marL="900113"/>
            <a:r>
              <a:rPr lang="ru-RU" sz="1700" dirty="0">
                <a:latin typeface="Arial Narrow" panose="020B0606020202030204" pitchFamily="34" charset="0"/>
              </a:rPr>
              <a:t>В первом случае игрок делает две ставки с отличающейся комбинацией чисел в одном тираже, во втором случае игрок делает две ставки с отличающейся комбинацией чисел в двух тиражах. В каком случае вероятность выиграть джек-пот больше?</a:t>
            </a:r>
          </a:p>
        </p:txBody>
      </p:sp>
      <mc:AlternateContent xmlns:mc="http://schemas.openxmlformats.org/markup-compatibility/2006" xmlns:a14="http://schemas.microsoft.com/office/drawing/2010/main">
        <mc:Choice Requires="a14">
          <p:sp>
            <p:nvSpPr>
              <p:cNvPr id="6" name="Прямоугольник 5"/>
              <p:cNvSpPr/>
              <p:nvPr/>
            </p:nvSpPr>
            <p:spPr>
              <a:xfrm>
                <a:off x="0" y="3722978"/>
                <a:ext cx="9104132" cy="3018390"/>
              </a:xfrm>
              <a:prstGeom prst="rect">
                <a:avLst/>
              </a:prstGeom>
              <a:solidFill>
                <a:schemeClr val="bg1">
                  <a:lumMod val="95000"/>
                </a:schemeClr>
              </a:solidFill>
            </p:spPr>
            <p:txBody>
              <a:bodyPr wrap="square">
                <a:spAutoFit/>
              </a:bodyPr>
              <a:lstStyle/>
              <a:p>
                <a:pPr marL="900113" indent="-900113"/>
                <a:r>
                  <a:rPr lang="ru-RU" sz="1700" b="1" dirty="0" smtClean="0">
                    <a:latin typeface="Arial Narrow" panose="020B0606020202030204" pitchFamily="34" charset="0"/>
                  </a:rPr>
                  <a:t>Решение</a:t>
                </a:r>
                <a:r>
                  <a:rPr lang="ru-RU" sz="1700" dirty="0" smtClean="0">
                    <a:latin typeface="Arial Narrow" panose="020B0606020202030204" pitchFamily="34" charset="0"/>
                  </a:rPr>
                  <a:t>. Поскольку </a:t>
                </a:r>
                <a:r>
                  <a:rPr lang="ru-RU" sz="1700" dirty="0">
                    <a:latin typeface="Arial Narrow" panose="020B0606020202030204" pitchFamily="34" charset="0"/>
                  </a:rPr>
                  <a:t>выпадение всех комбинаций в лотерее равновероятно, вероятность выиграть джек-пот, сделав одну ставку, составляет </a:t>
                </a:r>
                <a14:m>
                  <m:oMath xmlns:m="http://schemas.openxmlformats.org/officeDocument/2006/math">
                    <m:r>
                      <a:rPr lang="en-US" sz="1700" i="1">
                        <a:latin typeface="Cambria Math"/>
                      </a:rPr>
                      <m:t>𝑝</m:t>
                    </m:r>
                    <m:r>
                      <a:rPr lang="ru-RU" sz="1700" i="1">
                        <a:latin typeface="Cambria Math"/>
                      </a:rPr>
                      <m:t>=</m:t>
                    </m:r>
                    <m:f>
                      <m:fPr>
                        <m:ctrlPr>
                          <a:rPr lang="ru-RU" sz="1700" i="1">
                            <a:latin typeface="Cambria Math"/>
                          </a:rPr>
                        </m:ctrlPr>
                      </m:fPr>
                      <m:num>
                        <m:r>
                          <a:rPr lang="ru-RU" sz="1700" i="1">
                            <a:latin typeface="Cambria Math"/>
                          </a:rPr>
                          <m:t>1</m:t>
                        </m:r>
                      </m:num>
                      <m:den>
                        <m:sSubSup>
                          <m:sSubSupPr>
                            <m:ctrlPr>
                              <a:rPr lang="ru-RU" sz="1700" i="1">
                                <a:latin typeface="Cambria Math"/>
                              </a:rPr>
                            </m:ctrlPr>
                          </m:sSubSupPr>
                          <m:e>
                            <m:r>
                              <a:rPr lang="ru-RU" sz="1700" i="1">
                                <a:latin typeface="Cambria Math"/>
                              </a:rPr>
                              <m:t>𝐶</m:t>
                            </m:r>
                          </m:e>
                          <m:sub>
                            <m:r>
                              <a:rPr lang="ru-RU" sz="1700" i="1">
                                <a:latin typeface="Cambria Math"/>
                              </a:rPr>
                              <m:t>45</m:t>
                            </m:r>
                          </m:sub>
                          <m:sup>
                            <m:r>
                              <a:rPr lang="ru-RU" sz="1700" i="1">
                                <a:latin typeface="Cambria Math"/>
                              </a:rPr>
                              <m:t>6</m:t>
                            </m:r>
                          </m:sup>
                        </m:sSubSup>
                      </m:den>
                    </m:f>
                  </m:oMath>
                </a14:m>
                <a:r>
                  <a:rPr lang="ru-RU" sz="1700" dirty="0">
                    <a:latin typeface="Arial Narrow" panose="020B0606020202030204" pitchFamily="34" charset="0"/>
                  </a:rPr>
                  <a:t>, а вероятность не выиграть джек-пот, сделав одну ставку, составляет</a:t>
                </a:r>
                <a14:m>
                  <m:oMath xmlns:m="http://schemas.openxmlformats.org/officeDocument/2006/math">
                    <m:r>
                      <a:rPr lang="ru-RU" sz="1700" i="1">
                        <a:latin typeface="Cambria Math"/>
                      </a:rPr>
                      <m:t> 1−</m:t>
                    </m:r>
                    <m:r>
                      <a:rPr lang="en-US" sz="1700" i="1">
                        <a:latin typeface="Cambria Math"/>
                      </a:rPr>
                      <m:t>𝑝</m:t>
                    </m:r>
                    <m:r>
                      <a:rPr lang="ru-RU" sz="1700" i="1">
                        <a:latin typeface="Cambria Math"/>
                      </a:rPr>
                      <m:t>=1−</m:t>
                    </m:r>
                    <m:f>
                      <m:fPr>
                        <m:ctrlPr>
                          <a:rPr lang="ru-RU" sz="1700" i="1">
                            <a:latin typeface="Cambria Math"/>
                          </a:rPr>
                        </m:ctrlPr>
                      </m:fPr>
                      <m:num>
                        <m:r>
                          <a:rPr lang="ru-RU" sz="1700" i="1">
                            <a:latin typeface="Cambria Math"/>
                          </a:rPr>
                          <m:t>1</m:t>
                        </m:r>
                      </m:num>
                      <m:den>
                        <m:sSubSup>
                          <m:sSubSupPr>
                            <m:ctrlPr>
                              <a:rPr lang="ru-RU" sz="1700" i="1">
                                <a:latin typeface="Cambria Math"/>
                              </a:rPr>
                            </m:ctrlPr>
                          </m:sSubSupPr>
                          <m:e>
                            <m:r>
                              <a:rPr lang="ru-RU" sz="1700" i="1">
                                <a:latin typeface="Cambria Math"/>
                              </a:rPr>
                              <m:t>𝐶</m:t>
                            </m:r>
                          </m:e>
                          <m:sub>
                            <m:r>
                              <a:rPr lang="ru-RU" sz="1700" i="1">
                                <a:latin typeface="Cambria Math"/>
                              </a:rPr>
                              <m:t>45</m:t>
                            </m:r>
                          </m:sub>
                          <m:sup>
                            <m:r>
                              <a:rPr lang="ru-RU" sz="1700" i="1">
                                <a:latin typeface="Cambria Math"/>
                              </a:rPr>
                              <m:t>6</m:t>
                            </m:r>
                          </m:sup>
                        </m:sSubSup>
                      </m:den>
                    </m:f>
                  </m:oMath>
                </a14:m>
                <a:r>
                  <a:rPr lang="ru-RU" sz="1700" dirty="0">
                    <a:latin typeface="Arial Narrow" panose="020B0606020202030204" pitchFamily="34" charset="0"/>
                  </a:rPr>
                  <a:t>. Вероятность не выиграть </a:t>
                </a:r>
                <a:r>
                  <a:rPr lang="ru-RU" sz="1700" dirty="0" err="1">
                    <a:latin typeface="Arial Narrow" panose="020B0606020202030204" pitchFamily="34" charset="0"/>
                  </a:rPr>
                  <a:t>джекпот</a:t>
                </a:r>
                <a:r>
                  <a:rPr lang="ru-RU" sz="1700" dirty="0">
                    <a:latin typeface="Arial Narrow" panose="020B0606020202030204" pitchFamily="34" charset="0"/>
                  </a:rPr>
                  <a:t>, сделав две ставки в разных тиражах составляет </a:t>
                </a:r>
                <a14:m>
                  <m:oMath xmlns:m="http://schemas.openxmlformats.org/officeDocument/2006/math">
                    <m:sSup>
                      <m:sSupPr>
                        <m:ctrlPr>
                          <a:rPr lang="ru-RU" sz="1700" i="1">
                            <a:latin typeface="Cambria Math"/>
                          </a:rPr>
                        </m:ctrlPr>
                      </m:sSupPr>
                      <m:e>
                        <m:d>
                          <m:dPr>
                            <m:ctrlPr>
                              <a:rPr lang="ru-RU" sz="1700" i="1">
                                <a:latin typeface="Cambria Math"/>
                              </a:rPr>
                            </m:ctrlPr>
                          </m:dPr>
                          <m:e>
                            <m:r>
                              <a:rPr lang="ru-RU" sz="1700" i="1">
                                <a:latin typeface="Cambria Math"/>
                              </a:rPr>
                              <m:t>1−</m:t>
                            </m:r>
                            <m:r>
                              <a:rPr lang="en-US" sz="1700" i="1">
                                <a:latin typeface="Cambria Math"/>
                              </a:rPr>
                              <m:t>𝑝</m:t>
                            </m:r>
                          </m:e>
                        </m:d>
                      </m:e>
                      <m:sup>
                        <m:r>
                          <a:rPr lang="ru-RU" sz="1700" i="1">
                            <a:latin typeface="Cambria Math"/>
                          </a:rPr>
                          <m:t>2</m:t>
                        </m:r>
                      </m:sup>
                    </m:sSup>
                    <m:r>
                      <a:rPr lang="ru-RU" sz="1700" i="1">
                        <a:latin typeface="Cambria Math"/>
                      </a:rPr>
                      <m:t>=1−2</m:t>
                    </m:r>
                    <m:r>
                      <a:rPr lang="ru-RU" sz="1700" i="1">
                        <a:latin typeface="Cambria Math"/>
                      </a:rPr>
                      <m:t>𝑝</m:t>
                    </m:r>
                    <m:r>
                      <a:rPr lang="ru-RU" sz="1700" i="1">
                        <a:latin typeface="Cambria Math"/>
                      </a:rPr>
                      <m:t>+</m:t>
                    </m:r>
                    <m:sSup>
                      <m:sSupPr>
                        <m:ctrlPr>
                          <a:rPr lang="ru-RU" sz="1700" i="1">
                            <a:latin typeface="Cambria Math"/>
                          </a:rPr>
                        </m:ctrlPr>
                      </m:sSupPr>
                      <m:e>
                        <m:r>
                          <a:rPr lang="ru-RU" sz="1700" i="1">
                            <a:latin typeface="Cambria Math"/>
                          </a:rPr>
                          <m:t>𝑝</m:t>
                        </m:r>
                      </m:e>
                      <m:sup>
                        <m:r>
                          <a:rPr lang="ru-RU" sz="1700" i="1">
                            <a:latin typeface="Cambria Math"/>
                          </a:rPr>
                          <m:t>2</m:t>
                        </m:r>
                      </m:sup>
                    </m:sSup>
                  </m:oMath>
                </a14:m>
                <a:r>
                  <a:rPr lang="ru-RU" sz="1700" dirty="0">
                    <a:latin typeface="Arial Narrow" panose="020B0606020202030204" pitchFamily="34" charset="0"/>
                  </a:rPr>
                  <a:t>. Вероятность выиграть джек-пот, сделав две ставки в разных тиражах, составляет </a:t>
                </a:r>
                <a14:m>
                  <m:oMath xmlns:m="http://schemas.openxmlformats.org/officeDocument/2006/math">
                    <m:r>
                      <a:rPr lang="ru-RU" sz="1700" i="1">
                        <a:latin typeface="Cambria Math"/>
                      </a:rPr>
                      <m:t>2</m:t>
                    </m:r>
                    <m:r>
                      <a:rPr lang="ru-RU" sz="1700" i="1">
                        <a:latin typeface="Cambria Math"/>
                      </a:rPr>
                      <m:t>𝑝</m:t>
                    </m:r>
                    <m:r>
                      <a:rPr lang="ru-RU" sz="1700" i="1">
                        <a:latin typeface="Cambria Math"/>
                      </a:rPr>
                      <m:t>−</m:t>
                    </m:r>
                    <m:sSup>
                      <m:sSupPr>
                        <m:ctrlPr>
                          <a:rPr lang="ru-RU" sz="1700" i="1">
                            <a:latin typeface="Cambria Math"/>
                          </a:rPr>
                        </m:ctrlPr>
                      </m:sSupPr>
                      <m:e>
                        <m:r>
                          <a:rPr lang="ru-RU" sz="1700" i="1">
                            <a:latin typeface="Cambria Math"/>
                          </a:rPr>
                          <m:t>𝑝</m:t>
                        </m:r>
                      </m:e>
                      <m:sup>
                        <m:r>
                          <a:rPr lang="ru-RU" sz="1700" i="1">
                            <a:latin typeface="Cambria Math"/>
                          </a:rPr>
                          <m:t>2</m:t>
                        </m:r>
                      </m:sup>
                    </m:sSup>
                  </m:oMath>
                </a14:m>
                <a:r>
                  <a:rPr lang="ru-RU" sz="1700" dirty="0">
                    <a:latin typeface="Arial Narrow" panose="020B0606020202030204" pitchFamily="34" charset="0"/>
                  </a:rPr>
                  <a:t>.</a:t>
                </a:r>
              </a:p>
              <a:p>
                <a:pPr marL="900113"/>
                <a:r>
                  <a:rPr lang="ru-RU" sz="1700" dirty="0">
                    <a:latin typeface="Arial Narrow" panose="020B0606020202030204" pitchFamily="34" charset="0"/>
                  </a:rPr>
                  <a:t>Вероятность не выиграть джек-пот, сделав две разные ставки в одном тираже, составляет </a:t>
                </a:r>
                <a14:m>
                  <m:oMath xmlns:m="http://schemas.openxmlformats.org/officeDocument/2006/math">
                    <m:r>
                      <a:rPr lang="ru-RU" sz="1700" i="1">
                        <a:latin typeface="Cambria Math"/>
                      </a:rPr>
                      <m:t>1−2</m:t>
                    </m:r>
                    <m:r>
                      <a:rPr lang="ru-RU" sz="1700" i="1">
                        <a:latin typeface="Cambria Math"/>
                      </a:rPr>
                      <m:t>𝑝</m:t>
                    </m:r>
                  </m:oMath>
                </a14:m>
                <a:r>
                  <a:rPr lang="ru-RU" sz="1700" dirty="0">
                    <a:latin typeface="Arial Narrow" panose="020B0606020202030204" pitchFamily="34" charset="0"/>
                  </a:rPr>
                  <a:t>, а вероятность выиграть джек-пот, сделав две ставки в одном тираже, составляет </a:t>
                </a:r>
                <a14:m>
                  <m:oMath xmlns:m="http://schemas.openxmlformats.org/officeDocument/2006/math">
                    <m:r>
                      <a:rPr lang="ru-RU" sz="1700" i="1">
                        <a:latin typeface="Cambria Math"/>
                      </a:rPr>
                      <m:t>2</m:t>
                    </m:r>
                    <m:r>
                      <a:rPr lang="ru-RU" sz="1700" i="1">
                        <a:latin typeface="Cambria Math"/>
                      </a:rPr>
                      <m:t>𝑝</m:t>
                    </m:r>
                  </m:oMath>
                </a14:m>
                <a:r>
                  <a:rPr lang="ru-RU" sz="1700" dirty="0">
                    <a:latin typeface="Arial Narrow" panose="020B0606020202030204" pitchFamily="34" charset="0"/>
                  </a:rPr>
                  <a:t>. Таким образом, вероятность выиграть джек-пот больше в случае, когда ставки делаются в одном тираже</a:t>
                </a:r>
                <a:r>
                  <a:rPr lang="ru-RU" sz="1700" dirty="0" smtClean="0">
                    <a:latin typeface="Arial Narrow" panose="020B0606020202030204" pitchFamily="34" charset="0"/>
                  </a:rPr>
                  <a:t>.</a:t>
                </a:r>
              </a:p>
              <a:p>
                <a:r>
                  <a:rPr lang="ru-RU" sz="1700" b="1" dirty="0" smtClean="0">
                    <a:latin typeface="Arial Narrow" panose="020B0606020202030204" pitchFamily="34" charset="0"/>
                  </a:rPr>
                  <a:t>Ответ</a:t>
                </a:r>
                <a:r>
                  <a:rPr lang="ru-RU" sz="1700" b="1" dirty="0">
                    <a:latin typeface="Arial Narrow" panose="020B0606020202030204" pitchFamily="34" charset="0"/>
                  </a:rPr>
                  <a:t>: </a:t>
                </a:r>
                <a:r>
                  <a:rPr lang="ru-RU" sz="1700" dirty="0" smtClean="0">
                    <a:latin typeface="Arial Narrow" panose="020B0606020202030204" pitchFamily="34" charset="0"/>
                  </a:rPr>
                  <a:t>Вероятность выиграть </a:t>
                </a:r>
                <a:r>
                  <a:rPr lang="ru-RU" sz="1700" dirty="0">
                    <a:latin typeface="Arial Narrow" panose="020B0606020202030204" pitchFamily="34" charset="0"/>
                  </a:rPr>
                  <a:t>джек-пот больше, когда ставки в одном тираже.</a:t>
                </a:r>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0" y="3722978"/>
                <a:ext cx="9104132" cy="3018390"/>
              </a:xfrm>
              <a:prstGeom prst="rect">
                <a:avLst/>
              </a:prstGeom>
              <a:blipFill rotWithShape="0">
                <a:blip r:embed="rId3"/>
                <a:stretch>
                  <a:fillRect l="-402" t="-808" r="-737" b="-1818"/>
                </a:stretch>
              </a:blipFill>
            </p:spPr>
            <p:txBody>
              <a:bodyPr/>
              <a:lstStyle/>
              <a:p>
                <a:r>
                  <a:rPr lang="ru-RU">
                    <a:noFill/>
                  </a:rPr>
                  <a:t> </a:t>
                </a:r>
              </a:p>
            </p:txBody>
          </p:sp>
        </mc:Fallback>
      </mc:AlternateContent>
    </p:spTree>
    <p:extLst>
      <p:ext uri="{BB962C8B-B14F-4D97-AF65-F5344CB8AC3E}">
        <p14:creationId xmlns:p14="http://schemas.microsoft.com/office/powerpoint/2010/main" val="3534064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128792" cy="720079"/>
          </a:xfrm>
        </p:spPr>
        <p:txBody>
          <a:bodyPr>
            <a:normAutofit/>
          </a:bodyPr>
          <a:lstStyle/>
          <a:p>
            <a:r>
              <a:rPr lang="ru-RU" sz="2400" dirty="0" smtClean="0"/>
              <a:t>ИГРАЙТЕ БОЛЬШЕ?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89007" y="980728"/>
            <a:ext cx="8980558" cy="3416320"/>
          </a:xfrm>
          <a:prstGeom prst="rect">
            <a:avLst/>
          </a:prstGeom>
          <a:solidFill>
            <a:schemeClr val="bg1">
              <a:lumMod val="95000"/>
            </a:schemeClr>
          </a:solidFill>
        </p:spPr>
        <p:txBody>
          <a:bodyPr wrap="square">
            <a:spAutoFit/>
          </a:bodyPr>
          <a:lstStyle/>
          <a:p>
            <a:pPr marL="900113" indent="-900113"/>
            <a:r>
              <a:rPr lang="ru-RU" b="1" dirty="0">
                <a:latin typeface="Arial Narrow" panose="020B0606020202030204" pitchFamily="34" charset="0"/>
              </a:rPr>
              <a:t>Условие:	</a:t>
            </a:r>
            <a:r>
              <a:rPr lang="ru-RU" dirty="0">
                <a:latin typeface="Arial Narrow" panose="020B0606020202030204" pitchFamily="34" charset="0"/>
              </a:rPr>
              <a:t>В лотерее «6 из 45» участник делает ставку, выбирая из 45 идущих подряд чисел от 1 до 45 любые 6 (порядок выбора чисел значения не имеет, но все числа должны быть разными).</a:t>
            </a:r>
          </a:p>
          <a:p>
            <a:pPr marL="900113"/>
            <a:r>
              <a:rPr lang="ru-RU" dirty="0">
                <a:latin typeface="Arial Narrow" panose="020B0606020202030204" pitchFamily="34" charset="0"/>
              </a:rPr>
              <a:t>После сбора ставок организатор лотереи случайным образом определяет выигрышную комбинацию из 6 чисел (порядок чисел значения не имеет).</a:t>
            </a:r>
          </a:p>
          <a:p>
            <a:pPr marL="900113"/>
            <a:r>
              <a:rPr lang="ru-RU" dirty="0">
                <a:latin typeface="Arial Narrow" panose="020B0606020202030204" pitchFamily="34" charset="0"/>
              </a:rPr>
              <a:t>Минимальный выигрыш – событие, при котором участник, сделав ставку, угадал 2 числа из выигрышной комбинации. </a:t>
            </a:r>
          </a:p>
          <a:p>
            <a:pPr marL="900113"/>
            <a:r>
              <a:rPr lang="ru-RU" dirty="0">
                <a:latin typeface="Arial Narrow" panose="020B0606020202030204" pitchFamily="34" charset="0"/>
              </a:rPr>
              <a:t>Иванов, играя в лотерее 6 из 45, придерживается своей стратегии: он купил 20 билетов и во всех билетах вычеркнул номера 1,2,3,4,5,6. Петров придерживается другой стратегии: он выбрал 20 шестерок номеров так, чтобы ни в каких двух шестерках не было двух совпадающих номеров. У кого из них математическое ожидание числа минимальных выигрышей больше?</a:t>
            </a:r>
          </a:p>
        </p:txBody>
      </p:sp>
      <p:sp>
        <p:nvSpPr>
          <p:cNvPr id="6" name="Прямоугольник 5"/>
          <p:cNvSpPr/>
          <p:nvPr/>
        </p:nvSpPr>
        <p:spPr>
          <a:xfrm>
            <a:off x="89007" y="4509120"/>
            <a:ext cx="8980558" cy="2031325"/>
          </a:xfrm>
          <a:prstGeom prst="rect">
            <a:avLst/>
          </a:prstGeom>
          <a:solidFill>
            <a:schemeClr val="bg1">
              <a:lumMod val="95000"/>
            </a:schemeClr>
          </a:solidFill>
        </p:spPr>
        <p:txBody>
          <a:bodyPr wrap="square">
            <a:spAutoFit/>
          </a:bodyPr>
          <a:lstStyle/>
          <a:p>
            <a:pPr marL="900113" indent="-900113"/>
            <a:r>
              <a:rPr lang="ru-RU" b="1" dirty="0" smtClean="0">
                <a:latin typeface="Arial Narrow" panose="020B0606020202030204" pitchFamily="34" charset="0"/>
              </a:rPr>
              <a:t>Решение</a:t>
            </a:r>
            <a:r>
              <a:rPr lang="ru-RU" dirty="0">
                <a:latin typeface="Arial Narrow" panose="020B0606020202030204" pitchFamily="34" charset="0"/>
              </a:rPr>
              <a:t>. Ясно, что каждый билет с отмеченной </a:t>
            </a:r>
            <a:r>
              <a:rPr lang="ru-RU" dirty="0" err="1">
                <a:latin typeface="Arial Narrow" panose="020B0606020202030204" pitchFamily="34" charset="0"/>
              </a:rPr>
              <a:t>комбинацей</a:t>
            </a:r>
            <a:r>
              <a:rPr lang="ru-RU" dirty="0">
                <a:latin typeface="Arial Narrow" panose="020B0606020202030204" pitchFamily="34" charset="0"/>
              </a:rPr>
              <a:t> из 6 чисел имеет одно и то же математическое ожидание суммы минимальных выигрышей. Обозначим его M. Тогда математическое ожидание суммы минимальных выигрышей у Петрова и у Иванова будет одно и то же и будет равно 20M</a:t>
            </a:r>
            <a:r>
              <a:rPr lang="ru-RU" dirty="0" smtClean="0">
                <a:latin typeface="Arial Narrow" panose="020B0606020202030204" pitchFamily="34" charset="0"/>
              </a:rPr>
              <a:t>.</a:t>
            </a:r>
          </a:p>
          <a:p>
            <a:endParaRPr lang="ru-RU" dirty="0">
              <a:latin typeface="Arial Narrow" panose="020B0606020202030204" pitchFamily="34" charset="0"/>
            </a:endParaRPr>
          </a:p>
          <a:p>
            <a:pPr marL="900113" indent="-900113"/>
            <a:r>
              <a:rPr lang="ru-RU" b="1" dirty="0">
                <a:latin typeface="Arial Narrow" panose="020B0606020202030204" pitchFamily="34" charset="0"/>
              </a:rPr>
              <a:t>Ответ</a:t>
            </a:r>
            <a:r>
              <a:rPr lang="ru-RU" dirty="0">
                <a:latin typeface="Arial Narrow" panose="020B0606020202030204" pitchFamily="34" charset="0"/>
              </a:rPr>
              <a:t>: 	Математическое ожидание суммы минимальных выигрышей одинаковое у Петрова и у Иванова.</a:t>
            </a:r>
          </a:p>
        </p:txBody>
      </p:sp>
    </p:spTree>
    <p:extLst>
      <p:ext uri="{BB962C8B-B14F-4D97-AF65-F5344CB8AC3E}">
        <p14:creationId xmlns:p14="http://schemas.microsoft.com/office/powerpoint/2010/main" val="167560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056784" cy="720079"/>
          </a:xfrm>
        </p:spPr>
        <p:txBody>
          <a:bodyPr>
            <a:normAutofit/>
          </a:bodyPr>
          <a:lstStyle/>
          <a:p>
            <a:r>
              <a:rPr lang="ru-RU" sz="2400" dirty="0" smtClean="0"/>
              <a:t>«СИСТЕМА» СМОКА </a:t>
            </a:r>
            <a:endParaRPr lang="ru-RU" sz="2500" dirty="0">
              <a:solidFill>
                <a:schemeClr val="bg1"/>
              </a:solidFill>
              <a:latin typeface="Calibri Light" panose="020F0302020204030204" pitchFamily="34" charset="0"/>
            </a:endParaRPr>
          </a:p>
        </p:txBody>
      </p:sp>
      <p:sp>
        <p:nvSpPr>
          <p:cNvPr id="7" name="Прямоугольник 6"/>
          <p:cNvSpPr/>
          <p:nvPr/>
        </p:nvSpPr>
        <p:spPr>
          <a:xfrm>
            <a:off x="70889" y="924684"/>
            <a:ext cx="8980558" cy="4016484"/>
          </a:xfrm>
          <a:prstGeom prst="rect">
            <a:avLst/>
          </a:prstGeom>
          <a:solidFill>
            <a:schemeClr val="bg1">
              <a:lumMod val="95000"/>
            </a:schemeClr>
          </a:solidFill>
        </p:spPr>
        <p:txBody>
          <a:bodyPr wrap="square">
            <a:spAutoFit/>
          </a:bodyPr>
          <a:lstStyle/>
          <a:p>
            <a:pPr marL="900113" indent="-900113"/>
            <a:r>
              <a:rPr lang="ru-RU" sz="1700" b="1" dirty="0">
                <a:latin typeface="Arial Narrow" panose="020B0606020202030204" pitchFamily="34" charset="0"/>
              </a:rPr>
              <a:t>Условие:	</a:t>
            </a:r>
            <a:r>
              <a:rPr lang="ru-RU" sz="1700" dirty="0">
                <a:latin typeface="Arial Narrow" panose="020B0606020202030204" pitchFamily="34" charset="0"/>
              </a:rPr>
              <a:t>	В рулетке игрок делает ставку на один из </a:t>
            </a:r>
            <a:r>
              <a:rPr lang="ru-RU" sz="1700" dirty="0" smtClean="0">
                <a:latin typeface="Arial Narrow" panose="020B0606020202030204" pitchFamily="34" charset="0"/>
              </a:rPr>
              <a:t>3</a:t>
            </a:r>
            <a:r>
              <a:rPr lang="en-US" sz="1700" dirty="0" smtClean="0">
                <a:latin typeface="Arial Narrow" panose="020B0606020202030204" pitchFamily="34" charset="0"/>
              </a:rPr>
              <a:t>8</a:t>
            </a:r>
            <a:r>
              <a:rPr lang="ru-RU" sz="1700" dirty="0" smtClean="0">
                <a:latin typeface="Arial Narrow" panose="020B0606020202030204" pitchFamily="34" charset="0"/>
              </a:rPr>
              <a:t> </a:t>
            </a:r>
            <a:r>
              <a:rPr lang="ru-RU" sz="1700" dirty="0">
                <a:latin typeface="Arial Narrow" panose="020B0606020202030204" pitchFamily="34" charset="0"/>
              </a:rPr>
              <a:t>«номеров» (с числами от 1 до 36 и «зеро» или </a:t>
            </a:r>
            <a:r>
              <a:rPr lang="en-US" sz="1700" dirty="0" smtClean="0">
                <a:latin typeface="Arial Narrow" panose="020B0606020202030204" pitchFamily="34" charset="0"/>
              </a:rPr>
              <a:t>0 </a:t>
            </a:r>
            <a:r>
              <a:rPr lang="ru-RU" sz="1700" dirty="0" smtClean="0">
                <a:latin typeface="Arial Narrow" panose="020B0606020202030204" pitchFamily="34" charset="0"/>
              </a:rPr>
              <a:t>и</a:t>
            </a:r>
            <a:r>
              <a:rPr lang="en-US" sz="1700" dirty="0" smtClean="0">
                <a:latin typeface="Arial Narrow" panose="020B0606020202030204" pitchFamily="34" charset="0"/>
              </a:rPr>
              <a:t> </a:t>
            </a:r>
            <a:r>
              <a:rPr lang="ru-RU" sz="1700" dirty="0" smtClean="0">
                <a:latin typeface="Arial Narrow" panose="020B0606020202030204" pitchFamily="34" charset="0"/>
              </a:rPr>
              <a:t>«двойной </a:t>
            </a:r>
            <a:r>
              <a:rPr lang="ru-RU" sz="1700" dirty="0">
                <a:latin typeface="Arial Narrow" panose="020B0606020202030204" pitchFamily="34" charset="0"/>
              </a:rPr>
              <a:t>ноль», </a:t>
            </a:r>
            <a:r>
              <a:rPr lang="ru-RU" sz="1700" dirty="0" smtClean="0">
                <a:latin typeface="Arial Narrow" panose="020B0606020202030204" pitchFamily="34" charset="0"/>
              </a:rPr>
              <a:t>или 00</a:t>
            </a:r>
            <a:r>
              <a:rPr lang="ru-RU" sz="1700" dirty="0">
                <a:latin typeface="Arial Narrow" panose="020B0606020202030204" pitchFamily="34" charset="0"/>
              </a:rPr>
              <a:t>), затем крупье закручивает барабан и запускает шарик, который определяет выигрышный номер. Если игрок поставил на выигрышный номер, то его выигрыш в 36 раз больше ставки (выдает крупье (казино)). Если игрок не угадал номер, его ставку получает крупье (казино).</a:t>
            </a:r>
          </a:p>
          <a:p>
            <a:pPr marL="900113"/>
            <a:r>
              <a:rPr lang="ru-RU" sz="1700" dirty="0">
                <a:latin typeface="Arial Narrow" panose="020B0606020202030204" pitchFamily="34" charset="0"/>
              </a:rPr>
              <a:t>Джек Лондон «Смок </a:t>
            </a:r>
            <a:r>
              <a:rPr lang="ru-RU" sz="1700" dirty="0" err="1">
                <a:latin typeface="Arial Narrow" panose="020B0606020202030204" pitchFamily="34" charset="0"/>
              </a:rPr>
              <a:t>Беллью</a:t>
            </a:r>
            <a:r>
              <a:rPr lang="ru-RU" sz="1700" dirty="0">
                <a:latin typeface="Arial Narrow" panose="020B0606020202030204" pitchFamily="34" charset="0"/>
              </a:rPr>
              <a:t>»</a:t>
            </a:r>
          </a:p>
          <a:p>
            <a:pPr marL="900113"/>
            <a:r>
              <a:rPr lang="ru-RU" sz="1700" dirty="0">
                <a:latin typeface="Arial Narrow" panose="020B0606020202030204" pitchFamily="34" charset="0"/>
              </a:rPr>
              <a:t>Смок: «Я внимательно следил за выигрышами. Случайно я дважды отметил, где остановился шарик, когда вначале против него был номер девять. Оба раза выиграл двадцать шестой. Тогда я стал изучать и другие случаи. Если напротив находится двойной ноль - выигрывает тридцать второй. А для того чтобы выиграть на двойной ноль, необходимо, чтобы напротив было одиннадцать. Это случается не всегда, но обычно».</a:t>
            </a:r>
          </a:p>
          <a:p>
            <a:pPr marL="900113"/>
            <a:r>
              <a:rPr lang="ru-RU" sz="1700" dirty="0">
                <a:latin typeface="Arial Narrow" panose="020B0606020202030204" pitchFamily="34" charset="0"/>
              </a:rPr>
              <a:t>Стол, за которым играл Смок играл в рулетку стоял близко к огню, поэтому барабан покоробился.</a:t>
            </a:r>
          </a:p>
          <a:p>
            <a:pPr marL="900113"/>
            <a:r>
              <a:rPr lang="ru-RU" sz="1700" dirty="0">
                <a:latin typeface="Arial Narrow" panose="020B0606020202030204" pitchFamily="34" charset="0"/>
              </a:rPr>
              <a:t>Допустим, что Смок в половине случаев «угадывал» выигрышный номер до запуска барабана. Каково математическое ожидание выигрыша у </a:t>
            </a:r>
            <a:r>
              <a:rPr lang="ru-RU" sz="1700" dirty="0" err="1">
                <a:latin typeface="Arial Narrow" panose="020B0606020202030204" pitchFamily="34" charset="0"/>
              </a:rPr>
              <a:t>Смока</a:t>
            </a:r>
            <a:r>
              <a:rPr lang="ru-RU" sz="1700" dirty="0">
                <a:latin typeface="Arial Narrow" panose="020B0606020202030204" pitchFamily="34" charset="0"/>
              </a:rPr>
              <a:t>?</a:t>
            </a:r>
          </a:p>
        </p:txBody>
      </p:sp>
      <mc:AlternateContent xmlns:mc="http://schemas.openxmlformats.org/markup-compatibility/2006">
        <mc:Choice xmlns:a14="http://schemas.microsoft.com/office/drawing/2010/main" Requires="a14">
          <p:sp>
            <p:nvSpPr>
              <p:cNvPr id="6" name="Прямоугольник 5"/>
              <p:cNvSpPr/>
              <p:nvPr/>
            </p:nvSpPr>
            <p:spPr>
              <a:xfrm>
                <a:off x="89007" y="5079375"/>
                <a:ext cx="8980558" cy="1661993"/>
              </a:xfrm>
              <a:prstGeom prst="rect">
                <a:avLst/>
              </a:prstGeom>
              <a:solidFill>
                <a:schemeClr val="bg1">
                  <a:lumMod val="95000"/>
                </a:schemeClr>
              </a:solidFill>
            </p:spPr>
            <p:txBody>
              <a:bodyPr wrap="square">
                <a:spAutoFit/>
              </a:bodyPr>
              <a:lstStyle/>
              <a:p>
                <a:pPr marL="900113" indent="-900113"/>
                <a:r>
                  <a:rPr lang="ru-RU" sz="1700" b="1" dirty="0" smtClean="0">
                    <a:latin typeface="Arial Narrow" panose="020B0606020202030204" pitchFamily="34" charset="0"/>
                  </a:rPr>
                  <a:t>Решение</a:t>
                </a:r>
                <a:r>
                  <a:rPr lang="ru-RU" sz="1700" dirty="0">
                    <a:latin typeface="Arial Narrow" panose="020B0606020202030204" pitchFamily="34" charset="0"/>
                  </a:rPr>
                  <a:t>. Обозначим величину ставки за </a:t>
                </a:r>
                <a14:m>
                  <m:oMath xmlns:m="http://schemas.openxmlformats.org/officeDocument/2006/math">
                    <m:r>
                      <a:rPr lang="ru-RU" sz="1700" i="1" dirty="0" smtClean="0">
                        <a:latin typeface="Cambria Math"/>
                      </a:rPr>
                      <m:t>𝑥</m:t>
                    </m:r>
                  </m:oMath>
                </a14:m>
                <a:r>
                  <a:rPr lang="ru-RU" sz="1700" dirty="0">
                    <a:latin typeface="Arial Narrow" panose="020B0606020202030204" pitchFamily="34" charset="0"/>
                  </a:rPr>
                  <a:t>. В половине случаев Смок угадывает выигрышный номер заранее, значит, c вероятностью 0,5 его выигрыш составит </a:t>
                </a:r>
                <a14:m>
                  <m:oMath xmlns:m="http://schemas.openxmlformats.org/officeDocument/2006/math">
                    <m:r>
                      <a:rPr lang="ru-RU" sz="1700" i="1" dirty="0" smtClean="0">
                        <a:latin typeface="Cambria Math"/>
                      </a:rPr>
                      <m:t>36</m:t>
                    </m:r>
                    <m:r>
                      <a:rPr lang="ru-RU" sz="1700" i="1" dirty="0" smtClean="0">
                        <a:latin typeface="Cambria Math"/>
                      </a:rPr>
                      <m:t>𝑥</m:t>
                    </m:r>
                  </m:oMath>
                </a14:m>
                <a:r>
                  <a:rPr lang="ru-RU" sz="1700" dirty="0">
                    <a:latin typeface="Arial Narrow" panose="020B0606020202030204" pitchFamily="34" charset="0"/>
                  </a:rPr>
                  <a:t>. </a:t>
                </a:r>
              </a:p>
              <a:p>
                <a:pPr marL="900113"/>
                <a:r>
                  <a:rPr lang="ru-RU" sz="1700" dirty="0">
                    <a:latin typeface="Arial Narrow" panose="020B0606020202030204" pitchFamily="34" charset="0"/>
                  </a:rPr>
                  <a:t>С вероятностью 0,5 Смок не угадывает выигрышный номер и проигрывает </a:t>
                </a:r>
                <a14:m>
                  <m:oMath xmlns:m="http://schemas.openxmlformats.org/officeDocument/2006/math">
                    <m:r>
                      <a:rPr lang="ru-RU" sz="1700" i="1" dirty="0" smtClean="0">
                        <a:latin typeface="Cambria Math"/>
                      </a:rPr>
                      <m:t>𝑥</m:t>
                    </m:r>
                  </m:oMath>
                </a14:m>
                <a:r>
                  <a:rPr lang="ru-RU" sz="1700" dirty="0">
                    <a:latin typeface="Arial Narrow" panose="020B0606020202030204" pitchFamily="34" charset="0"/>
                  </a:rPr>
                  <a:t>.</a:t>
                </a:r>
              </a:p>
              <a:p>
                <a:pPr marL="900113"/>
                <a:r>
                  <a:rPr lang="ru-RU" sz="1700" dirty="0">
                    <a:latin typeface="Arial Narrow" panose="020B0606020202030204" pitchFamily="34" charset="0"/>
                  </a:rPr>
                  <a:t>Математическое ожидание выигрыша </a:t>
                </a:r>
                <a:r>
                  <a:rPr lang="ru-RU" sz="1700" dirty="0" err="1">
                    <a:latin typeface="Arial Narrow" panose="020B0606020202030204" pitchFamily="34" charset="0"/>
                  </a:rPr>
                  <a:t>Смока</a:t>
                </a:r>
                <a:r>
                  <a:rPr lang="ru-RU" sz="1700" dirty="0">
                    <a:latin typeface="Arial Narrow" panose="020B0606020202030204" pitchFamily="34" charset="0"/>
                  </a:rPr>
                  <a:t> составит </a:t>
                </a:r>
                <a14:m>
                  <m:oMath xmlns:m="http://schemas.openxmlformats.org/officeDocument/2006/math">
                    <m:r>
                      <a:rPr lang="ru-RU" sz="1700" i="1" dirty="0" smtClean="0">
                        <a:latin typeface="Cambria Math"/>
                      </a:rPr>
                      <m:t>0,5∗36</m:t>
                    </m:r>
                    <m:r>
                      <a:rPr lang="ru-RU" sz="1700" i="1" dirty="0" smtClean="0">
                        <a:latin typeface="Cambria Math"/>
                      </a:rPr>
                      <m:t>𝑥</m:t>
                    </m:r>
                    <m:r>
                      <a:rPr lang="ru-RU" sz="1700" i="1" dirty="0" smtClean="0">
                        <a:latin typeface="Cambria Math"/>
                      </a:rPr>
                      <m:t> + 0,5∗(−</m:t>
                    </m:r>
                    <m:r>
                      <a:rPr lang="ru-RU" sz="1700" i="1" dirty="0" smtClean="0">
                        <a:latin typeface="Cambria Math"/>
                      </a:rPr>
                      <m:t>𝑥</m:t>
                    </m:r>
                    <m:r>
                      <a:rPr lang="ru-RU" sz="1700" i="1" dirty="0" smtClean="0">
                        <a:latin typeface="Cambria Math"/>
                      </a:rPr>
                      <m:t>) = 17,5</m:t>
                    </m:r>
                    <m:r>
                      <a:rPr lang="ru-RU" sz="1700" i="1" dirty="0" smtClean="0">
                        <a:latin typeface="Cambria Math"/>
                      </a:rPr>
                      <m:t>𝑥</m:t>
                    </m:r>
                  </m:oMath>
                </a14:m>
                <a:r>
                  <a:rPr lang="ru-RU" sz="1700" dirty="0" smtClean="0">
                    <a:latin typeface="Arial Narrow" panose="020B0606020202030204" pitchFamily="34" charset="0"/>
                  </a:rPr>
                  <a:t>.</a:t>
                </a:r>
              </a:p>
              <a:p>
                <a:endParaRPr lang="ru-RU" sz="1700" dirty="0">
                  <a:latin typeface="Arial Narrow" panose="020B0606020202030204" pitchFamily="34" charset="0"/>
                </a:endParaRPr>
              </a:p>
              <a:p>
                <a:r>
                  <a:rPr lang="ru-RU" sz="1700" b="1" dirty="0">
                    <a:latin typeface="Arial Narrow" panose="020B0606020202030204" pitchFamily="34" charset="0"/>
                  </a:rPr>
                  <a:t>Ответ</a:t>
                </a:r>
                <a:r>
                  <a:rPr lang="ru-RU" sz="1700" dirty="0">
                    <a:latin typeface="Arial Narrow" panose="020B0606020202030204" pitchFamily="34" charset="0"/>
                  </a:rPr>
                  <a:t>: </a:t>
                </a:r>
                <a:r>
                  <a:rPr lang="ru-RU" sz="1700" dirty="0" smtClean="0">
                    <a:latin typeface="Arial Narrow" panose="020B0606020202030204" pitchFamily="34" charset="0"/>
                  </a:rPr>
                  <a:t>	Смок </a:t>
                </a:r>
                <a:r>
                  <a:rPr lang="ru-RU" sz="1700" dirty="0">
                    <a:latin typeface="Arial Narrow" panose="020B0606020202030204" pitchFamily="34" charset="0"/>
                  </a:rPr>
                  <a:t>в среднем за раунд будет выигрывать сумму, в 17,5 раз превосходящую ставку.</a:t>
                </a:r>
              </a:p>
            </p:txBody>
          </p:sp>
        </mc:Choice>
        <mc:Fallback>
          <p:sp>
            <p:nvSpPr>
              <p:cNvPr id="6" name="Прямоугольник 5"/>
              <p:cNvSpPr>
                <a:spLocks noRot="1" noChangeAspect="1" noMove="1" noResize="1" noEditPoints="1" noAdjustHandles="1" noChangeArrowheads="1" noChangeShapeType="1" noTextEdit="1"/>
              </p:cNvSpPr>
              <p:nvPr/>
            </p:nvSpPr>
            <p:spPr>
              <a:xfrm>
                <a:off x="89007" y="5079375"/>
                <a:ext cx="8980558" cy="1661993"/>
              </a:xfrm>
              <a:prstGeom prst="rect">
                <a:avLst/>
              </a:prstGeom>
              <a:blipFill rotWithShape="1">
                <a:blip r:embed="rId3"/>
                <a:stretch>
                  <a:fillRect l="-475" t="-1099" b="-4029"/>
                </a:stretch>
              </a:blipFill>
            </p:spPr>
            <p:txBody>
              <a:bodyPr/>
              <a:lstStyle/>
              <a:p>
                <a:r>
                  <a:rPr lang="ru-RU">
                    <a:noFill/>
                  </a:rPr>
                  <a:t> </a:t>
                </a:r>
              </a:p>
            </p:txBody>
          </p:sp>
        </mc:Fallback>
      </mc:AlternateContent>
    </p:spTree>
    <p:extLst>
      <p:ext uri="{BB962C8B-B14F-4D97-AF65-F5344CB8AC3E}">
        <p14:creationId xmlns:p14="http://schemas.microsoft.com/office/powerpoint/2010/main" val="229935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200800" cy="720079"/>
          </a:xfrm>
        </p:spPr>
        <p:txBody>
          <a:bodyPr>
            <a:normAutofit/>
          </a:bodyPr>
          <a:lstStyle/>
          <a:p>
            <a:pPr algn="r"/>
            <a:r>
              <a:rPr lang="ru-RU" sz="2400" dirty="0" smtClean="0">
                <a:solidFill>
                  <a:schemeClr val="bg1"/>
                </a:solidFill>
                <a:latin typeface="Calibri Light" panose="020F0302020204030204" pitchFamily="34" charset="0"/>
              </a:rPr>
              <a:t>ПРАКТИЧЕСКИЕ СИТУАЦИИ</a:t>
            </a: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251520" y="1120859"/>
            <a:ext cx="8307110" cy="2262158"/>
          </a:xfrm>
          <a:prstGeom prst="rect">
            <a:avLst/>
          </a:prstGeom>
        </p:spPr>
        <p:txBody>
          <a:bodyPr wrap="square">
            <a:spAutoFit/>
          </a:bodyPr>
          <a:lstStyle/>
          <a:p>
            <a:pPr marL="541338" indent="-541338">
              <a:spcAft>
                <a:spcPts val="1800"/>
              </a:spcAft>
              <a:buClr>
                <a:srgbClr val="003366"/>
              </a:buClr>
              <a:buFont typeface="Wingdings 2" panose="05020102010507070707" pitchFamily="18" charset="2"/>
              <a:buChar char="¿"/>
            </a:pPr>
            <a:r>
              <a:rPr lang="ru-RU" sz="2400" dirty="0">
                <a:latin typeface="Arial Narrow" panose="020B0606020202030204" pitchFamily="34" charset="0"/>
              </a:rPr>
              <a:t>Оценка величин. Простые расчеты</a:t>
            </a:r>
          </a:p>
          <a:p>
            <a:pPr marL="541338" indent="-541338">
              <a:spcAft>
                <a:spcPts val="1800"/>
              </a:spcAft>
              <a:buClr>
                <a:srgbClr val="003366"/>
              </a:buClr>
              <a:buFont typeface="Wingdings 2" panose="05020102010507070707" pitchFamily="18" charset="2"/>
              <a:buChar char="¿"/>
            </a:pPr>
            <a:r>
              <a:rPr lang="ru-RU" sz="2400" dirty="0">
                <a:latin typeface="Arial Narrow" panose="020B0606020202030204" pitchFamily="34" charset="0"/>
              </a:rPr>
              <a:t>Сравнение вариантов</a:t>
            </a:r>
          </a:p>
          <a:p>
            <a:pPr marL="541338" indent="-541338">
              <a:spcAft>
                <a:spcPts val="1800"/>
              </a:spcAft>
              <a:buClr>
                <a:srgbClr val="003366"/>
              </a:buClr>
              <a:buFont typeface="Wingdings 2" panose="05020102010507070707" pitchFamily="18" charset="2"/>
              <a:buChar char="¿"/>
            </a:pPr>
            <a:r>
              <a:rPr lang="ru-RU" sz="2400" dirty="0">
                <a:latin typeface="Arial Narrow" panose="020B0606020202030204" pitchFamily="34" charset="0"/>
              </a:rPr>
              <a:t>Оценка условий задач</a:t>
            </a:r>
          </a:p>
          <a:p>
            <a:pPr marL="541338" indent="-541338">
              <a:spcAft>
                <a:spcPts val="1800"/>
              </a:spcAft>
              <a:buClr>
                <a:srgbClr val="003366"/>
              </a:buClr>
              <a:buFont typeface="Wingdings 2" panose="05020102010507070707" pitchFamily="18" charset="2"/>
              <a:buChar char="¿"/>
            </a:pPr>
            <a:r>
              <a:rPr lang="ru-RU" sz="2400" dirty="0">
                <a:latin typeface="Arial Narrow" panose="020B0606020202030204" pitchFamily="34" charset="0"/>
              </a:rPr>
              <a:t>Практическое применение полученных математических знаний</a:t>
            </a:r>
          </a:p>
        </p:txBody>
      </p:sp>
      <p:pic>
        <p:nvPicPr>
          <p:cNvPr id="1028" name="Picture 4" descr="http://www.perfectlady.ru/images/article/85543-0.jpeg"/>
          <p:cNvPicPr>
            <a:picLocks noChangeAspect="1" noChangeArrowheads="1"/>
          </p:cNvPicPr>
          <p:nvPr/>
        </p:nvPicPr>
        <p:blipFill rotWithShape="1">
          <a:blip r:embed="rId3">
            <a:extLst>
              <a:ext uri="{28A0092B-C50C-407E-A947-70E740481C1C}">
                <a14:useLocalDpi xmlns:a14="http://schemas.microsoft.com/office/drawing/2010/main" val="0"/>
              </a:ext>
            </a:extLst>
          </a:blip>
          <a:srcRect b="8726"/>
          <a:stretch/>
        </p:blipFill>
        <p:spPr bwMode="auto">
          <a:xfrm>
            <a:off x="1979712" y="3752349"/>
            <a:ext cx="4824536" cy="2628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5423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91680" y="203035"/>
            <a:ext cx="6768752" cy="720079"/>
          </a:xfrm>
        </p:spPr>
        <p:txBody>
          <a:bodyPr>
            <a:noAutofit/>
          </a:bodyPr>
          <a:lstStyle/>
          <a:p>
            <a:r>
              <a:rPr lang="ru-RU" sz="2500" dirty="0" smtClean="0">
                <a:latin typeface="Calibri Light" panose="020F0302020204030204" pitchFamily="34" charset="0"/>
              </a:rPr>
              <a:t>ТЕМЫ ЗАДАЧ ПО ФИНАНСОВОЙ ГРАМОТНОСТИ</a:t>
            </a:r>
            <a:endParaRPr lang="ru-RU" sz="2500" dirty="0">
              <a:solidFill>
                <a:schemeClr val="bg1"/>
              </a:solidFill>
              <a:latin typeface="Calibri Light" panose="020F0302020204030204" pitchFamily="34" charset="0"/>
            </a:endParaRPr>
          </a:p>
        </p:txBody>
      </p:sp>
      <p:pic>
        <p:nvPicPr>
          <p:cNvPr id="1026" name="Picture 2" descr="https://s.pfst.net/2010.06/1948232156b2d571472ec254d5f38b9d6fae4b4a0f_b.jpg"/>
          <p:cNvPicPr>
            <a:picLocks noChangeAspect="1" noChangeArrowheads="1"/>
          </p:cNvPicPr>
          <p:nvPr/>
        </p:nvPicPr>
        <p:blipFill rotWithShape="1">
          <a:blip r:embed="rId3">
            <a:extLst>
              <a:ext uri="{28A0092B-C50C-407E-A947-70E740481C1C}">
                <a14:useLocalDpi xmlns:a14="http://schemas.microsoft.com/office/drawing/2010/main" val="0"/>
              </a:ext>
            </a:extLst>
          </a:blip>
          <a:srcRect l="7978" t="3177" r="7602" b="6951"/>
          <a:stretch/>
        </p:blipFill>
        <p:spPr bwMode="auto">
          <a:xfrm>
            <a:off x="413892" y="2924944"/>
            <a:ext cx="2960800" cy="2253743"/>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635896" y="1533050"/>
            <a:ext cx="5329180" cy="4508927"/>
          </a:xfrm>
          <a:prstGeom prst="rect">
            <a:avLst/>
          </a:prstGeom>
        </p:spPr>
        <p:txBody>
          <a:bodyPr wrap="square">
            <a:spAutoFit/>
          </a:bodyPr>
          <a:lstStyle/>
          <a:p>
            <a:pPr marL="541338" lvl="1" indent="-541338">
              <a:lnSpc>
                <a:spcPct val="115000"/>
              </a:lnSpc>
              <a:spcBef>
                <a:spcPts val="600"/>
              </a:spcBef>
              <a:spcAft>
                <a:spcPts val="600"/>
              </a:spcAft>
              <a:buClr>
                <a:srgbClr val="003366"/>
              </a:buClr>
              <a:buFont typeface="Wingdings 2" panose="05020102010507070707" pitchFamily="18" charset="2"/>
              <a:buChar char="¿"/>
            </a:pPr>
            <a:r>
              <a:rPr lang="ru-RU" sz="2000" dirty="0" smtClean="0">
                <a:latin typeface="Arial Narrow" panose="020B0606020202030204" pitchFamily="34" charset="0"/>
              </a:rPr>
              <a:t>Расходы</a:t>
            </a:r>
          </a:p>
          <a:p>
            <a:pPr marL="541338" lvl="1" indent="-541338">
              <a:lnSpc>
                <a:spcPct val="115000"/>
              </a:lnSpc>
              <a:spcBef>
                <a:spcPts val="600"/>
              </a:spcBef>
              <a:spcAft>
                <a:spcPts val="600"/>
              </a:spcAft>
              <a:buClr>
                <a:srgbClr val="003366"/>
              </a:buClr>
              <a:buFont typeface="Wingdings 2" panose="05020102010507070707" pitchFamily="18" charset="2"/>
              <a:buChar char="¿"/>
            </a:pPr>
            <a:r>
              <a:rPr lang="ru-RU" sz="2000" dirty="0" smtClean="0">
                <a:latin typeface="Arial Narrow" panose="020B0606020202030204" pitchFamily="34" charset="0"/>
              </a:rPr>
              <a:t>Доходы</a:t>
            </a:r>
            <a:endParaRPr lang="ru-RU" sz="2000" dirty="0">
              <a:latin typeface="Arial Narrow" panose="020B0606020202030204" pitchFamily="34" charset="0"/>
            </a:endParaRPr>
          </a:p>
          <a:p>
            <a:pPr marL="541338" lvl="1" indent="-541338">
              <a:lnSpc>
                <a:spcPct val="115000"/>
              </a:lnSpc>
              <a:spcBef>
                <a:spcPts val="600"/>
              </a:spcBef>
              <a:spcAft>
                <a:spcPts val="600"/>
              </a:spcAft>
              <a:buClr>
                <a:srgbClr val="003366"/>
              </a:buClr>
              <a:buFont typeface="Wingdings 2" panose="05020102010507070707" pitchFamily="18" charset="2"/>
              <a:buChar char="¿"/>
            </a:pPr>
            <a:r>
              <a:rPr lang="ru-RU" sz="2000" dirty="0" smtClean="0">
                <a:latin typeface="Arial Narrow" panose="020B0606020202030204" pitchFamily="34" charset="0"/>
              </a:rPr>
              <a:t>Балансировка </a:t>
            </a:r>
            <a:r>
              <a:rPr lang="ru-RU" sz="2000" dirty="0">
                <a:latin typeface="Arial Narrow" panose="020B0606020202030204" pitchFamily="34" charset="0"/>
              </a:rPr>
              <a:t>бюджета</a:t>
            </a:r>
          </a:p>
          <a:p>
            <a:pPr marL="541338" lvl="1" indent="-541338">
              <a:lnSpc>
                <a:spcPct val="115000"/>
              </a:lnSpc>
              <a:spcBef>
                <a:spcPts val="600"/>
              </a:spcBef>
              <a:spcAft>
                <a:spcPts val="600"/>
              </a:spcAft>
              <a:buClr>
                <a:srgbClr val="003366"/>
              </a:buClr>
              <a:buFont typeface="Wingdings 2" panose="05020102010507070707" pitchFamily="18" charset="2"/>
              <a:buChar char="¿"/>
            </a:pPr>
            <a:r>
              <a:rPr lang="ru-RU" sz="2000" dirty="0">
                <a:latin typeface="Arial Narrow" panose="020B0606020202030204" pitchFamily="34" charset="0"/>
              </a:rPr>
              <a:t>Сбережения и </a:t>
            </a:r>
            <a:r>
              <a:rPr lang="ru-RU" sz="2000" dirty="0" smtClean="0">
                <a:latin typeface="Arial Narrow" panose="020B0606020202030204" pitchFamily="34" charset="0"/>
              </a:rPr>
              <a:t>инвестиции</a:t>
            </a:r>
          </a:p>
          <a:p>
            <a:pPr marL="541338" lvl="1" indent="-541338">
              <a:lnSpc>
                <a:spcPct val="115000"/>
              </a:lnSpc>
              <a:spcBef>
                <a:spcPts val="600"/>
              </a:spcBef>
              <a:spcAft>
                <a:spcPts val="600"/>
              </a:spcAft>
              <a:buClr>
                <a:srgbClr val="003366"/>
              </a:buClr>
              <a:buFont typeface="Wingdings 2" panose="05020102010507070707" pitchFamily="18" charset="2"/>
              <a:buChar char="¿"/>
            </a:pPr>
            <a:r>
              <a:rPr lang="ru-RU" sz="2000" dirty="0" smtClean="0">
                <a:latin typeface="Arial Narrow" panose="020B0606020202030204" pitchFamily="34" charset="0"/>
              </a:rPr>
              <a:t>Кредиты и займы</a:t>
            </a:r>
          </a:p>
          <a:p>
            <a:pPr marL="541338" lvl="1" indent="-541338">
              <a:lnSpc>
                <a:spcPct val="115000"/>
              </a:lnSpc>
              <a:spcBef>
                <a:spcPts val="600"/>
              </a:spcBef>
              <a:spcAft>
                <a:spcPts val="600"/>
              </a:spcAft>
              <a:buClr>
                <a:srgbClr val="003366"/>
              </a:buClr>
              <a:buFont typeface="Wingdings 2" panose="05020102010507070707" pitchFamily="18" charset="2"/>
              <a:buChar char="¿"/>
            </a:pPr>
            <a:r>
              <a:rPr lang="ru-RU" sz="2000" dirty="0" smtClean="0">
                <a:latin typeface="Arial Narrow" panose="020B0606020202030204" pitchFamily="34" charset="0"/>
              </a:rPr>
              <a:t>Расчеты</a:t>
            </a:r>
          </a:p>
          <a:p>
            <a:pPr marL="541338" lvl="1" indent="-541338">
              <a:lnSpc>
                <a:spcPct val="115000"/>
              </a:lnSpc>
              <a:spcBef>
                <a:spcPts val="600"/>
              </a:spcBef>
              <a:spcAft>
                <a:spcPts val="600"/>
              </a:spcAft>
              <a:buClr>
                <a:srgbClr val="003366"/>
              </a:buClr>
              <a:buFont typeface="Wingdings 2" panose="05020102010507070707" pitchFamily="18" charset="2"/>
              <a:buChar char="¿"/>
            </a:pPr>
            <a:r>
              <a:rPr lang="ru-RU" sz="2000" dirty="0" smtClean="0">
                <a:latin typeface="Arial Narrow" panose="020B0606020202030204" pitchFamily="34" charset="0"/>
              </a:rPr>
              <a:t>Долгосрочное финансовое планирование</a:t>
            </a:r>
          </a:p>
          <a:p>
            <a:pPr marL="541338" lvl="1" indent="-541338">
              <a:lnSpc>
                <a:spcPct val="115000"/>
              </a:lnSpc>
              <a:spcBef>
                <a:spcPts val="600"/>
              </a:spcBef>
              <a:spcAft>
                <a:spcPts val="600"/>
              </a:spcAft>
              <a:buClr>
                <a:srgbClr val="003366"/>
              </a:buClr>
              <a:buFont typeface="Wingdings 2" panose="05020102010507070707" pitchFamily="18" charset="2"/>
              <a:buChar char="¿"/>
            </a:pPr>
            <a:r>
              <a:rPr lang="ru-RU" sz="2000" dirty="0" smtClean="0">
                <a:latin typeface="Arial Narrow" panose="020B0606020202030204" pitchFamily="34" charset="0"/>
              </a:rPr>
              <a:t>Страхование</a:t>
            </a:r>
          </a:p>
          <a:p>
            <a:pPr marL="541338" lvl="1" indent="-541338">
              <a:lnSpc>
                <a:spcPct val="115000"/>
              </a:lnSpc>
              <a:spcBef>
                <a:spcPts val="600"/>
              </a:spcBef>
              <a:spcAft>
                <a:spcPts val="600"/>
              </a:spcAft>
              <a:buClr>
                <a:srgbClr val="003366"/>
              </a:buClr>
              <a:buFont typeface="Wingdings 2" panose="05020102010507070707" pitchFamily="18" charset="2"/>
              <a:buChar char="¿"/>
            </a:pPr>
            <a:r>
              <a:rPr lang="ru-RU" sz="2000" dirty="0" smtClean="0">
                <a:latin typeface="Arial Narrow" panose="020B0606020202030204" pitchFamily="34" charset="0"/>
              </a:rPr>
              <a:t>Игры на </a:t>
            </a:r>
            <a:r>
              <a:rPr lang="ru-RU" sz="2000" dirty="0">
                <a:latin typeface="Arial Narrow" panose="020B0606020202030204" pitchFamily="34" charset="0"/>
              </a:rPr>
              <a:t>деньги</a:t>
            </a:r>
          </a:p>
        </p:txBody>
      </p:sp>
    </p:spTree>
    <p:extLst>
      <p:ext uri="{BB962C8B-B14F-4D97-AF65-F5344CB8AC3E}">
        <p14:creationId xmlns:p14="http://schemas.microsoft.com/office/powerpoint/2010/main" val="257168582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203035"/>
            <a:ext cx="6552728" cy="720079"/>
          </a:xfrm>
        </p:spPr>
        <p:txBody>
          <a:bodyPr>
            <a:noAutofit/>
          </a:bodyPr>
          <a:lstStyle/>
          <a:p>
            <a:r>
              <a:rPr lang="ru-RU" sz="2500" dirty="0" smtClean="0">
                <a:latin typeface="Calibri Light" panose="020F0302020204030204" pitchFamily="34" charset="0"/>
              </a:rPr>
              <a:t>ПРАКТИЧЕСКИЕ ВОПРОСЫ И МАТЕМАТИЧЕСКИЕ НАВЫКИ</a:t>
            </a:r>
            <a:endParaRPr lang="ru-RU" sz="2500" dirty="0">
              <a:solidFill>
                <a:schemeClr val="bg1"/>
              </a:solidFill>
              <a:latin typeface="Calibri Light" panose="020F0302020204030204" pitchFamily="34" charset="0"/>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3364617"/>
              </p:ext>
            </p:extLst>
          </p:nvPr>
        </p:nvGraphicFramePr>
        <p:xfrm>
          <a:off x="107504" y="1052736"/>
          <a:ext cx="8928992" cy="4343400"/>
        </p:xfrm>
        <a:graphic>
          <a:graphicData uri="http://schemas.openxmlformats.org/drawingml/2006/table">
            <a:tbl>
              <a:tblPr firstRow="1" firstCol="1" bandRow="1">
                <a:tableStyleId>{D03447BB-5D67-496B-8E87-E561075AD55C}</a:tableStyleId>
              </a:tblPr>
              <a:tblGrid>
                <a:gridCol w="1582681">
                  <a:extLst>
                    <a:ext uri="{9D8B030D-6E8A-4147-A177-3AD203B41FA5}">
                      <a16:colId xmlns="" xmlns:a16="http://schemas.microsoft.com/office/drawing/2014/main" val="20000"/>
                    </a:ext>
                  </a:extLst>
                </a:gridCol>
                <a:gridCol w="3815178">
                  <a:extLst>
                    <a:ext uri="{9D8B030D-6E8A-4147-A177-3AD203B41FA5}">
                      <a16:colId xmlns="" xmlns:a16="http://schemas.microsoft.com/office/drawing/2014/main" val="20001"/>
                    </a:ext>
                  </a:extLst>
                </a:gridCol>
                <a:gridCol w="3531133">
                  <a:extLst>
                    <a:ext uri="{9D8B030D-6E8A-4147-A177-3AD203B41FA5}">
                      <a16:colId xmlns="" xmlns:a16="http://schemas.microsoft.com/office/drawing/2014/main" val="20002"/>
                    </a:ext>
                  </a:extLst>
                </a:gridCol>
              </a:tblGrid>
              <a:tr h="306034">
                <a:tc>
                  <a:txBody>
                    <a:bodyPr/>
                    <a:lstStyle/>
                    <a:p>
                      <a:pPr algn="ctr">
                        <a:lnSpc>
                          <a:spcPct val="100000"/>
                        </a:lnSpc>
                        <a:spcBef>
                          <a:spcPts val="600"/>
                        </a:spcBef>
                        <a:spcAft>
                          <a:spcPts val="600"/>
                        </a:spcAft>
                      </a:pPr>
                      <a:r>
                        <a:rPr lang="ru-RU" sz="1800" dirty="0">
                          <a:solidFill>
                            <a:schemeClr val="tx1"/>
                          </a:solidFill>
                          <a:effectLst/>
                          <a:latin typeface="Calibri Light" panose="020F0302020204030204" pitchFamily="34" charset="0"/>
                        </a:rPr>
                        <a:t>Тема</a:t>
                      </a:r>
                      <a:endParaRPr lang="ru-RU"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600"/>
                        </a:spcBef>
                        <a:spcAft>
                          <a:spcPts val="600"/>
                        </a:spcAft>
                      </a:pPr>
                      <a:r>
                        <a:rPr lang="ru-RU" sz="1800" dirty="0">
                          <a:solidFill>
                            <a:schemeClr val="tx1"/>
                          </a:solidFill>
                          <a:effectLst/>
                          <a:latin typeface="Calibri Light" panose="020F0302020204030204" pitchFamily="34" charset="0"/>
                        </a:rPr>
                        <a:t>Практические вопросы</a:t>
                      </a:r>
                      <a:endParaRPr lang="ru-RU"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lnSpc>
                          <a:spcPct val="100000"/>
                        </a:lnSpc>
                        <a:spcBef>
                          <a:spcPts val="600"/>
                        </a:spcBef>
                        <a:spcAft>
                          <a:spcPts val="600"/>
                        </a:spcAft>
                      </a:pPr>
                      <a:r>
                        <a:rPr lang="ru-RU" sz="1800" dirty="0">
                          <a:solidFill>
                            <a:schemeClr val="tx1"/>
                          </a:solidFill>
                          <a:effectLst/>
                          <a:latin typeface="Calibri Light" panose="020F0302020204030204" pitchFamily="34" charset="0"/>
                        </a:rPr>
                        <a:t>Необходимые математические навыки</a:t>
                      </a:r>
                      <a:endParaRPr lang="ru-RU" sz="18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0"/>
                  </a:ext>
                </a:extLst>
              </a:tr>
              <a:tr h="3366373">
                <a:tc>
                  <a:txBody>
                    <a:bodyPr/>
                    <a:lstStyle/>
                    <a:p>
                      <a:pPr>
                        <a:lnSpc>
                          <a:spcPct val="100000"/>
                        </a:lnSpc>
                        <a:spcAft>
                          <a:spcPts val="600"/>
                        </a:spcAft>
                      </a:pPr>
                      <a:r>
                        <a:rPr lang="ru-RU" sz="1600" dirty="0">
                          <a:solidFill>
                            <a:schemeClr val="tx1"/>
                          </a:solidFill>
                          <a:effectLst/>
                          <a:latin typeface="Calibri Light" panose="020F0302020204030204" pitchFamily="34" charset="0"/>
                        </a:rPr>
                        <a:t>Расходы, доходы, балансировка бюджета</a:t>
                      </a:r>
                      <a:endParaRPr lang="ru-RU" sz="16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ru-RU" sz="1600" dirty="0">
                          <a:solidFill>
                            <a:schemeClr val="tx1"/>
                          </a:solidFill>
                          <a:effectLst/>
                          <a:latin typeface="Calibri Light" panose="020F0302020204030204" pitchFamily="34" charset="0"/>
                        </a:rPr>
                        <a:t>Определение цен и сравнение вариантов с учетом скидок, уценок, различных акций</a:t>
                      </a:r>
                    </a:p>
                    <a:p>
                      <a:pPr marL="342900" lvl="0" indent="-342900">
                        <a:lnSpc>
                          <a:spcPct val="100000"/>
                        </a:lnSpc>
                        <a:spcAft>
                          <a:spcPts val="600"/>
                        </a:spcAft>
                        <a:buFont typeface="Symbol" panose="05050102010706020507" pitchFamily="18" charset="2"/>
                        <a:buChar char=""/>
                      </a:pPr>
                      <a:r>
                        <a:rPr lang="ru-RU" sz="1600" dirty="0">
                          <a:solidFill>
                            <a:schemeClr val="tx1"/>
                          </a:solidFill>
                          <a:effectLst/>
                          <a:latin typeface="Calibri Light" panose="020F0302020204030204" pitchFamily="34" charset="0"/>
                        </a:rPr>
                        <a:t>Выбор наилучшего решения из имеющихся альтернатив</a:t>
                      </a:r>
                    </a:p>
                    <a:p>
                      <a:pPr marL="342900" marR="0" lvl="0" indent="-342900" algn="l" defTabSz="914400" rtl="0" eaLnBrk="1" fontAlgn="auto" latinLnBrk="0" hangingPunct="1">
                        <a:lnSpc>
                          <a:spcPct val="100000"/>
                        </a:lnSpc>
                        <a:spcBef>
                          <a:spcPts val="0"/>
                        </a:spcBef>
                        <a:spcAft>
                          <a:spcPts val="600"/>
                        </a:spcAft>
                        <a:buClrTx/>
                        <a:buSzTx/>
                        <a:buFont typeface="Symbol" panose="05050102010706020507" pitchFamily="18" charset="2"/>
                        <a:buChar char=""/>
                        <a:tabLst/>
                        <a:defRPr/>
                      </a:pPr>
                      <a:r>
                        <a:rPr lang="ru-RU" sz="1600" kern="1200" dirty="0">
                          <a:solidFill>
                            <a:schemeClr val="tx1"/>
                          </a:solidFill>
                          <a:effectLst/>
                          <a:latin typeface="Calibri Light" panose="020F0302020204030204" pitchFamily="34" charset="0"/>
                        </a:rPr>
                        <a:t>Выбор наиболее выгодной формы оплаты труда (фиксированная, переменная, смешенная)</a:t>
                      </a:r>
                    </a:p>
                    <a:p>
                      <a:pPr marL="342900" lvl="0" indent="-342900" algn="l" defTabSz="914400" rtl="0" eaLnBrk="1" latinLnBrk="0" hangingPunct="1">
                        <a:lnSpc>
                          <a:spcPct val="100000"/>
                        </a:lnSpc>
                        <a:spcAft>
                          <a:spcPts val="600"/>
                        </a:spcAft>
                        <a:buFont typeface="Symbol" panose="05050102010706020507" pitchFamily="18" charset="2"/>
                        <a:buChar char=""/>
                      </a:pPr>
                      <a:r>
                        <a:rPr lang="ru-RU" sz="1600" kern="1200" dirty="0">
                          <a:solidFill>
                            <a:schemeClr val="tx1"/>
                          </a:solidFill>
                          <a:effectLst/>
                          <a:latin typeface="Calibri Light" panose="020F0302020204030204" pitchFamily="34" charset="0"/>
                        </a:rPr>
                        <a:t>Понимание механизма взимания и расчета различных налогов</a:t>
                      </a:r>
                    </a:p>
                    <a:p>
                      <a:pPr lvl="0">
                        <a:lnSpc>
                          <a:spcPct val="100000"/>
                        </a:lnSpc>
                        <a:spcAft>
                          <a:spcPts val="600"/>
                        </a:spcAft>
                      </a:pPr>
                      <a:endParaRPr lang="ru-RU" sz="1600" dirty="0">
                        <a:solidFill>
                          <a:schemeClr val="tx1"/>
                        </a:solidFill>
                        <a:effectLst/>
                        <a:latin typeface="Calibri Light" panose="020F0302020204030204" pitchFamily="34" charset="0"/>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lvl="0" indent="-342900">
                        <a:lnSpc>
                          <a:spcPct val="100000"/>
                        </a:lnSpc>
                        <a:spcAft>
                          <a:spcPts val="600"/>
                        </a:spcAft>
                        <a:buFont typeface="Symbol" panose="05050102010706020507" pitchFamily="18" charset="2"/>
                        <a:buChar char=""/>
                      </a:pPr>
                      <a:r>
                        <a:rPr lang="ru-RU" sz="1600" dirty="0">
                          <a:solidFill>
                            <a:schemeClr val="tx1"/>
                          </a:solidFill>
                          <a:effectLst/>
                          <a:latin typeface="Calibri Light" panose="020F0302020204030204" pitchFamily="34" charset="0"/>
                        </a:rPr>
                        <a:t>Навыки устного счета</a:t>
                      </a:r>
                    </a:p>
                    <a:p>
                      <a:pPr marL="342900" lvl="0" indent="-342900">
                        <a:lnSpc>
                          <a:spcPct val="100000"/>
                        </a:lnSpc>
                        <a:spcAft>
                          <a:spcPts val="600"/>
                        </a:spcAft>
                        <a:buFont typeface="Symbol" panose="05050102010706020507" pitchFamily="18" charset="2"/>
                        <a:buChar char=""/>
                      </a:pPr>
                      <a:r>
                        <a:rPr lang="ru-RU" sz="1600" dirty="0">
                          <a:solidFill>
                            <a:schemeClr val="tx1"/>
                          </a:solidFill>
                          <a:effectLst/>
                          <a:latin typeface="Calibri Light" panose="020F0302020204030204" pitchFamily="34" charset="0"/>
                        </a:rPr>
                        <a:t>Работа с процентами, долями и Применение арифметической прогрессии</a:t>
                      </a:r>
                    </a:p>
                    <a:p>
                      <a:pPr marL="342900" lvl="0" indent="-342900">
                        <a:lnSpc>
                          <a:spcPct val="100000"/>
                        </a:lnSpc>
                        <a:spcAft>
                          <a:spcPts val="600"/>
                        </a:spcAft>
                        <a:buFont typeface="Symbol" panose="05050102010706020507" pitchFamily="18" charset="2"/>
                        <a:buChar char=""/>
                      </a:pPr>
                      <a:r>
                        <a:rPr lang="ru-RU" sz="1600" dirty="0">
                          <a:solidFill>
                            <a:schemeClr val="tx1"/>
                          </a:solidFill>
                          <a:effectLst/>
                          <a:latin typeface="Calibri Light" panose="020F0302020204030204" pitchFamily="34" charset="0"/>
                        </a:rPr>
                        <a:t>Работа со средними величинами и их свойствами</a:t>
                      </a:r>
                    </a:p>
                    <a:p>
                      <a:pPr marL="342900" lvl="0" indent="-342900">
                        <a:lnSpc>
                          <a:spcPct val="100000"/>
                        </a:lnSpc>
                        <a:spcAft>
                          <a:spcPts val="600"/>
                        </a:spcAft>
                        <a:buFont typeface="Symbol" panose="05050102010706020507" pitchFamily="18" charset="2"/>
                        <a:buChar char=""/>
                      </a:pPr>
                      <a:r>
                        <a:rPr lang="ru-RU" sz="1600" dirty="0">
                          <a:solidFill>
                            <a:schemeClr val="tx1"/>
                          </a:solidFill>
                          <a:effectLst/>
                          <a:latin typeface="Calibri Light" panose="020F0302020204030204" pitchFamily="34" charset="0"/>
                        </a:rPr>
                        <a:t>Установление связи различных единиц измерения между собой</a:t>
                      </a:r>
                    </a:p>
                    <a:p>
                      <a:pPr marL="342900" lvl="0" indent="-342900">
                        <a:lnSpc>
                          <a:spcPct val="100000"/>
                        </a:lnSpc>
                        <a:spcAft>
                          <a:spcPts val="600"/>
                        </a:spcAft>
                        <a:buFont typeface="Symbol" panose="05050102010706020507" pitchFamily="18" charset="2"/>
                        <a:buChar char=""/>
                      </a:pPr>
                      <a:r>
                        <a:rPr lang="ru-RU" sz="1600" dirty="0">
                          <a:solidFill>
                            <a:schemeClr val="tx1"/>
                          </a:solidFill>
                          <a:effectLst/>
                          <a:latin typeface="Calibri Light" panose="020F0302020204030204" pitchFamily="34" charset="0"/>
                        </a:rPr>
                        <a:t>Составление и решение уравнений</a:t>
                      </a:r>
                    </a:p>
                    <a:p>
                      <a:pPr marL="342900" lvl="0" indent="-342900">
                        <a:lnSpc>
                          <a:spcPct val="100000"/>
                        </a:lnSpc>
                        <a:spcAft>
                          <a:spcPts val="600"/>
                        </a:spcAft>
                        <a:buFont typeface="Symbol" panose="05050102010706020507" pitchFamily="18" charset="2"/>
                        <a:buChar char=""/>
                      </a:pPr>
                      <a:r>
                        <a:rPr lang="ru-RU" sz="1600" dirty="0">
                          <a:solidFill>
                            <a:schemeClr val="tx1"/>
                          </a:solidFill>
                          <a:effectLst/>
                          <a:latin typeface="Calibri Light" panose="020F0302020204030204" pitchFamily="34" charset="0"/>
                        </a:rPr>
                        <a:t>Умение внимательно читать условие задачи (в том числе подразумевая под этим рекламу какого-либо магазина или фирмы) до конца, вникая во все детали</a:t>
                      </a:r>
                      <a:endParaRPr lang="ru-RU" sz="1600"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txBody>
                  <a:tcPr marL="67084" marR="6708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bl>
          </a:graphicData>
        </a:graphic>
      </p:graphicFrame>
      <p:sp>
        <p:nvSpPr>
          <p:cNvPr id="4" name="Прямоугольник 3"/>
          <p:cNvSpPr/>
          <p:nvPr/>
        </p:nvSpPr>
        <p:spPr>
          <a:xfrm>
            <a:off x="107504" y="5940569"/>
            <a:ext cx="8856984" cy="584775"/>
          </a:xfrm>
          <a:prstGeom prst="rect">
            <a:avLst/>
          </a:prstGeom>
        </p:spPr>
        <p:txBody>
          <a:bodyPr wrap="square">
            <a:spAutoFit/>
          </a:bodyPr>
          <a:lstStyle/>
          <a:p>
            <a:pPr>
              <a:lnSpc>
                <a:spcPct val="100000"/>
              </a:lnSpc>
              <a:spcAft>
                <a:spcPts val="300"/>
              </a:spcAft>
            </a:pPr>
            <a:r>
              <a:rPr lang="ru-RU" sz="1600" b="1" dirty="0">
                <a:latin typeface="Arial Narrow" panose="020B0606020202030204" pitchFamily="34" charset="0"/>
              </a:rPr>
              <a:t>Сбережения и инвестиции, кредиты и займы, расчеты в валюте, долгосрочное финансовое планирование, страхование, игры на деньги</a:t>
            </a:r>
            <a:endParaRPr lang="ru-RU" sz="1600" b="1" dirty="0">
              <a:latin typeface="Arial Narrow" panose="020B0606020202030204" pitchFamily="34" charset="0"/>
              <a:ea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107504" y="5580529"/>
            <a:ext cx="8856984" cy="306467"/>
          </a:xfrm>
          <a:prstGeom prst="round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txBody>
          <a:bodyPr wrap="square" lIns="36000" tIns="0" rIns="0" bIns="0">
            <a:spAutoFit/>
          </a:bodyPr>
          <a:lstStyle/>
          <a:p>
            <a:r>
              <a:rPr lang="ru-RU" dirty="0">
                <a:latin typeface="Arial Narrow" panose="020B0606020202030204" pitchFamily="34" charset="0"/>
              </a:rPr>
              <a:t>Математические навыки необходимы также для других тем:</a:t>
            </a:r>
          </a:p>
        </p:txBody>
      </p:sp>
    </p:spTree>
    <p:extLst>
      <p:ext uri="{BB962C8B-B14F-4D97-AF65-F5344CB8AC3E}">
        <p14:creationId xmlns:p14="http://schemas.microsoft.com/office/powerpoint/2010/main" val="347956820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latin typeface="Calibri Light" panose="020F0302020204030204" pitchFamily="34" charset="0"/>
              </a:rPr>
              <a:t>УЧАСТНИКИ ПРОЕКТА</a:t>
            </a:r>
            <a:endParaRPr lang="ru-RU" dirty="0">
              <a:solidFill>
                <a:schemeClr val="bg1"/>
              </a:solidFill>
            </a:endParaRPr>
          </a:p>
        </p:txBody>
      </p:sp>
      <p:sp>
        <p:nvSpPr>
          <p:cNvPr id="13" name="TextBox 12"/>
          <p:cNvSpPr txBox="1"/>
          <p:nvPr/>
        </p:nvSpPr>
        <p:spPr>
          <a:xfrm>
            <a:off x="3015297" y="4077072"/>
            <a:ext cx="5832648" cy="1431161"/>
          </a:xfrm>
          <a:prstGeom prst="rect">
            <a:avLst/>
          </a:prstGeom>
          <a:noFill/>
        </p:spPr>
        <p:txBody>
          <a:bodyPr wrap="square" numCol="1" spcCol="360000" rtlCol="0">
            <a:spAutoFit/>
          </a:bodyPr>
          <a:lstStyle/>
          <a:p>
            <a:pPr>
              <a:spcAft>
                <a:spcPts val="600"/>
              </a:spcAft>
            </a:pPr>
            <a:r>
              <a:rPr lang="ru-RU" b="1" dirty="0">
                <a:solidFill>
                  <a:srgbClr val="000000"/>
                </a:solidFill>
                <a:latin typeface="Arial Narrow" panose="020B0606020202030204" pitchFamily="34" charset="0"/>
                <a:cs typeface="Arial" panose="020B0604020202020204" pitchFamily="34" charset="0"/>
              </a:rPr>
              <a:t>ГРУППА «ПАКК»</a:t>
            </a:r>
          </a:p>
          <a:p>
            <a:pPr>
              <a:spcAft>
                <a:spcPts val="600"/>
              </a:spcAft>
            </a:pPr>
            <a:r>
              <a:rPr lang="ru-RU" dirty="0">
                <a:solidFill>
                  <a:srgbClr val="000000"/>
                </a:solidFill>
                <a:latin typeface="Arial Narrow" panose="020B0606020202030204" pitchFamily="34" charset="0"/>
                <a:cs typeface="Arial" panose="020B0604020202020204" pitchFamily="34" charset="0"/>
              </a:rPr>
              <a:t>Москва, ул</a:t>
            </a:r>
            <a:r>
              <a:rPr lang="ru-RU" dirty="0">
                <a:latin typeface="Arial Narrow" panose="020B0606020202030204" pitchFamily="34" charset="0"/>
                <a:cs typeface="Arial" panose="020B0604020202020204" pitchFamily="34" charset="0"/>
              </a:rPr>
              <a:t>. Пятницкая, 55/25, офис 403</a:t>
            </a:r>
          </a:p>
          <a:p>
            <a:pPr>
              <a:spcAft>
                <a:spcPts val="600"/>
              </a:spcAft>
              <a:tabLst>
                <a:tab pos="625475" algn="l"/>
              </a:tabLst>
            </a:pPr>
            <a:r>
              <a:rPr lang="ru-RU" dirty="0">
                <a:latin typeface="Arial Narrow" panose="020B0606020202030204" pitchFamily="34" charset="0"/>
                <a:cs typeface="Arial" panose="020B0604020202020204" pitchFamily="34" charset="0"/>
              </a:rPr>
              <a:t>Сайт:	</a:t>
            </a:r>
            <a:r>
              <a:rPr lang="en-US" dirty="0">
                <a:latin typeface="Arial Narrow" panose="020B0606020202030204" pitchFamily="34" charset="0"/>
                <a:cs typeface="Arial" panose="020B0604020202020204" pitchFamily="34" charset="0"/>
                <a:hlinkClick r:id="rId3"/>
              </a:rPr>
              <a:t>www.pacc.ru</a:t>
            </a:r>
            <a:endParaRPr lang="en-US" dirty="0">
              <a:latin typeface="Arial Narrow" panose="020B0606020202030204" pitchFamily="34" charset="0"/>
              <a:cs typeface="Arial" panose="020B0604020202020204" pitchFamily="34" charset="0"/>
            </a:endParaRPr>
          </a:p>
          <a:p>
            <a:pPr>
              <a:spcAft>
                <a:spcPts val="600"/>
              </a:spcAft>
            </a:pPr>
            <a:r>
              <a:rPr lang="ru-RU" dirty="0">
                <a:latin typeface="Arial Narrow" panose="020B0606020202030204" pitchFamily="34" charset="0"/>
                <a:cs typeface="Arial" panose="020B0604020202020204" pitchFamily="34" charset="0"/>
              </a:rPr>
              <a:t>Телефон: +7(495) 212-0578</a:t>
            </a:r>
            <a:endParaRPr lang="ru-RU" sz="1400" dirty="0">
              <a:latin typeface="Arial Narrow" panose="020B0606020202030204" pitchFamily="34" charset="0"/>
              <a:cs typeface="Arial" panose="020B0604020202020204" pitchFamily="34" charset="0"/>
            </a:endParaRPr>
          </a:p>
        </p:txBody>
      </p:sp>
      <p:sp>
        <p:nvSpPr>
          <p:cNvPr id="3" name="AutoShape 2" descr="https://contacts.google.com/_/focus/photos/private/AIbEiAIAAAAiCNnu7bzam7WOTBCEi_3zzZbXreIBGOb39Nru3LfQjwEwAT8pai9CK6gno2c5vBTX2OGjIFI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7"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9983" t="12659" r="40563" b="43884"/>
          <a:stretch/>
        </p:blipFill>
        <p:spPr bwMode="auto">
          <a:xfrm>
            <a:off x="647160" y="4230288"/>
            <a:ext cx="1238790" cy="1245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Прямая соединительная линия 4"/>
          <p:cNvCxnSpPr/>
          <p:nvPr/>
        </p:nvCxnSpPr>
        <p:spPr>
          <a:xfrm>
            <a:off x="2555776" y="1678229"/>
            <a:ext cx="0" cy="4343059"/>
          </a:xfrm>
          <a:prstGeom prst="line">
            <a:avLst/>
          </a:prstGeom>
          <a:ln>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pic>
        <p:nvPicPr>
          <p:cNvPr id="8" name="Picture 2" descr="&amp;Mcy;&amp;TScy;&amp;Ncy;&amp;Mcy;&amp;Oc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7544" y="2254293"/>
            <a:ext cx="1572982" cy="6706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987824" y="1930767"/>
            <a:ext cx="5832648" cy="1354217"/>
          </a:xfrm>
          <a:prstGeom prst="rect">
            <a:avLst/>
          </a:prstGeom>
          <a:noFill/>
        </p:spPr>
        <p:txBody>
          <a:bodyPr wrap="square" numCol="1" spcCol="360000" rtlCol="0">
            <a:spAutoFit/>
          </a:bodyPr>
          <a:lstStyle/>
          <a:p>
            <a:pPr>
              <a:spcAft>
                <a:spcPts val="600"/>
              </a:spcAft>
            </a:pPr>
            <a:r>
              <a:rPr lang="ru-RU" b="1" dirty="0">
                <a:solidFill>
                  <a:srgbClr val="000000"/>
                </a:solidFill>
                <a:latin typeface="Arial Narrow" panose="020B0606020202030204" pitchFamily="34" charset="0"/>
                <a:cs typeface="Arial" panose="020B0604020202020204" pitchFamily="34" charset="0"/>
              </a:rPr>
              <a:t>МЦМНО</a:t>
            </a:r>
          </a:p>
          <a:p>
            <a:pPr>
              <a:spcAft>
                <a:spcPts val="600"/>
              </a:spcAft>
            </a:pPr>
            <a:r>
              <a:rPr lang="ru-RU" dirty="0">
                <a:latin typeface="Arial Narrow" panose="020B0606020202030204" pitchFamily="34" charset="0"/>
              </a:rPr>
              <a:t>Москва, 119002, Большой Власьевский переулок, дом 11</a:t>
            </a:r>
            <a:br>
              <a:rPr lang="ru-RU" dirty="0">
                <a:latin typeface="Arial Narrow" panose="020B0606020202030204" pitchFamily="34" charset="0"/>
              </a:rPr>
            </a:br>
            <a:r>
              <a:rPr lang="ru-RU" dirty="0">
                <a:latin typeface="Arial Narrow" panose="020B0606020202030204" pitchFamily="34" charset="0"/>
              </a:rPr>
              <a:t>Сайт: </a:t>
            </a:r>
            <a:r>
              <a:rPr lang="es-ES_tradnl" dirty="0">
                <a:latin typeface="Arial Narrow" panose="020B0606020202030204" pitchFamily="34" charset="0"/>
                <a:hlinkClick r:id="rId6"/>
              </a:rPr>
              <a:t>www.mccme.ru</a:t>
            </a:r>
            <a:endParaRPr lang="ru-RU" dirty="0">
              <a:latin typeface="Arial Narrow" panose="020B0606020202030204" pitchFamily="34" charset="0"/>
            </a:endParaRPr>
          </a:p>
          <a:p>
            <a:pPr>
              <a:spcAft>
                <a:spcPts val="600"/>
              </a:spcAft>
            </a:pPr>
            <a:r>
              <a:rPr lang="ru-RU" dirty="0">
                <a:latin typeface="Arial Narrow" panose="020B0606020202030204" pitchFamily="34" charset="0"/>
              </a:rPr>
              <a:t>Телефоны: +7–(499)–241–0500, 241–1237, 241–4086</a:t>
            </a:r>
            <a:endParaRPr lang="ru-RU" sz="14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6441032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740352" cy="720079"/>
          </a:xfrm>
        </p:spPr>
        <p:txBody>
          <a:bodyPr>
            <a:normAutofit/>
          </a:bodyPr>
          <a:lstStyle/>
          <a:p>
            <a:pPr algn="r"/>
            <a:endParaRPr lang="ru-RU" sz="2400" dirty="0">
              <a:solidFill>
                <a:schemeClr val="bg1"/>
              </a:solidFill>
              <a:latin typeface="Calibri Light" panose="020F0302020204030204" pitchFamily="34" charset="0"/>
            </a:endParaRPr>
          </a:p>
        </p:txBody>
      </p:sp>
      <p:sp>
        <p:nvSpPr>
          <p:cNvPr id="3" name="Прямоугольник 2"/>
          <p:cNvSpPr/>
          <p:nvPr/>
        </p:nvSpPr>
        <p:spPr>
          <a:xfrm>
            <a:off x="971600" y="2967335"/>
            <a:ext cx="7200800" cy="954107"/>
          </a:xfrm>
          <a:prstGeom prst="rect">
            <a:avLst/>
          </a:prstGeom>
        </p:spPr>
        <p:txBody>
          <a:bodyPr wrap="square">
            <a:spAutoFit/>
          </a:bodyPr>
          <a:lstStyle/>
          <a:p>
            <a:pPr algn="ctr"/>
            <a:r>
              <a:rPr lang="ru-RU" sz="2800" b="1" dirty="0" smtClean="0">
                <a:solidFill>
                  <a:srgbClr val="4DA754"/>
                </a:solidFill>
                <a:latin typeface="Arial Narrow" panose="020B0606020202030204" pitchFamily="34" charset="0"/>
              </a:rPr>
              <a:t>Определение цены, стоимости и количества товаров и услуг</a:t>
            </a:r>
            <a:endParaRPr lang="ru-RU" sz="2800" dirty="0">
              <a:latin typeface="Arial Narrow" panose="020B0606020202030204" pitchFamily="34" charset="0"/>
            </a:endParaRPr>
          </a:p>
        </p:txBody>
      </p:sp>
    </p:spTree>
    <p:extLst>
      <p:ext uri="{BB962C8B-B14F-4D97-AF65-F5344CB8AC3E}">
        <p14:creationId xmlns:p14="http://schemas.microsoft.com/office/powerpoint/2010/main" val="8033525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203035"/>
            <a:ext cx="7128792" cy="720079"/>
          </a:xfrm>
        </p:spPr>
        <p:txBody>
          <a:bodyPr>
            <a:normAutofit/>
          </a:bodyPr>
          <a:lstStyle/>
          <a:p>
            <a:pPr algn="r"/>
            <a:r>
              <a:rPr lang="ru-RU" sz="2400" dirty="0">
                <a:solidFill>
                  <a:schemeClr val="bg1"/>
                </a:solidFill>
                <a:latin typeface="Calibri Light" panose="020F0302020204030204" pitchFamily="34" charset="0"/>
              </a:rPr>
              <a:t>САМОРЕЗЫ</a:t>
            </a:r>
          </a:p>
        </p:txBody>
      </p:sp>
      <p:sp>
        <p:nvSpPr>
          <p:cNvPr id="4" name="Прямоугольник 3"/>
          <p:cNvSpPr/>
          <p:nvPr/>
        </p:nvSpPr>
        <p:spPr>
          <a:xfrm>
            <a:off x="259520" y="1591813"/>
            <a:ext cx="8640960" cy="1277786"/>
          </a:xfrm>
          <a:prstGeom prst="rect">
            <a:avLst/>
          </a:prstGeom>
          <a:solidFill>
            <a:schemeClr val="bg1">
              <a:lumMod val="95000"/>
            </a:schemeClr>
          </a:solidFill>
        </p:spPr>
        <p:txBody>
          <a:bodyPr wrap="square">
            <a:spAutoFit/>
          </a:bodyPr>
          <a:lstStyle/>
          <a:p>
            <a:pPr marL="989013" indent="-989013">
              <a:lnSpc>
                <a:spcPct val="107000"/>
              </a:lnSpc>
              <a:spcAft>
                <a:spcPts val="800"/>
              </a:spcAft>
            </a:pPr>
            <a:r>
              <a:rPr lang="ru-RU" b="1" dirty="0" smtClean="0">
                <a:latin typeface="Arial Narrow" panose="020B0606020202030204" pitchFamily="34" charset="0"/>
                <a:ea typeface="Calibri" panose="020F0502020204030204" pitchFamily="34" charset="0"/>
                <a:cs typeface="Arial" panose="020B0604020202020204" pitchFamily="34" charset="0"/>
              </a:rPr>
              <a:t>Задача 1</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В строительном магазине саморезы продаются только упаковками. Саморезы фирмы «А» продается упаковками по 110 штук и стоят 240 рублей, упаковка саморезов фирмы «Б» содержит 100 штук и стоит 198,25 рублей. Определите, у какой фирмы стоимость одного самореза меньше.</a:t>
            </a:r>
            <a:endParaRPr lang="ru-RU" dirty="0">
              <a:effectLst/>
              <a:latin typeface="Arial Narrow" panose="020B0606020202030204" pitchFamily="34" charset="0"/>
              <a:ea typeface="Calibri" panose="020F0502020204030204" pitchFamily="34" charset="0"/>
              <a:cs typeface="Arial" panose="020B0604020202020204" pitchFamily="34" charset="0"/>
            </a:endParaRPr>
          </a:p>
        </p:txBody>
      </p:sp>
      <p:sp>
        <p:nvSpPr>
          <p:cNvPr id="5" name="Прямоугольник 4"/>
          <p:cNvSpPr/>
          <p:nvPr/>
        </p:nvSpPr>
        <p:spPr>
          <a:xfrm>
            <a:off x="259520" y="3140968"/>
            <a:ext cx="8640960" cy="1277786"/>
          </a:xfrm>
          <a:prstGeom prst="rect">
            <a:avLst/>
          </a:prstGeom>
          <a:solidFill>
            <a:schemeClr val="bg1">
              <a:lumMod val="95000"/>
            </a:schemeClr>
          </a:solidFill>
        </p:spPr>
        <p:txBody>
          <a:bodyPr wrap="square">
            <a:spAutoFit/>
          </a:bodyPr>
          <a:lstStyle/>
          <a:p>
            <a:pPr marL="989013" indent="-989013">
              <a:lnSpc>
                <a:spcPct val="107000"/>
              </a:lnSpc>
              <a:spcAft>
                <a:spcPts val="800"/>
              </a:spcAft>
            </a:pPr>
            <a:r>
              <a:rPr lang="ru-RU" b="1" dirty="0" smtClean="0">
                <a:latin typeface="Arial Narrow" panose="020B0606020202030204" pitchFamily="34" charset="0"/>
                <a:ea typeface="Calibri" panose="020F0502020204030204" pitchFamily="34" charset="0"/>
                <a:cs typeface="Arial" panose="020B0604020202020204" pitchFamily="34" charset="0"/>
              </a:rPr>
              <a:t>Задача 2</a:t>
            </a:r>
            <a:r>
              <a:rPr lang="ru-RU" dirty="0">
                <a:latin typeface="Arial Narrow" panose="020B0606020202030204" pitchFamily="34" charset="0"/>
                <a:ea typeface="Calibri" panose="020F0502020204030204" pitchFamily="34" charset="0"/>
                <a:cs typeface="Arial" panose="020B0604020202020204" pitchFamily="34" charset="0"/>
              </a:rPr>
              <a:t>	</a:t>
            </a:r>
            <a:r>
              <a:rPr lang="ru-RU" dirty="0">
                <a:latin typeface="Arial Narrow" panose="020B0606020202030204" pitchFamily="34" charset="0"/>
              </a:rPr>
              <a:t>В строительном магазине саморезы продаются только упаковками. Саморезы фирмы «А» продается упаковками по 110 штук и стоят 240 рублей, упаковка саморезов фирмы «Б» содержит 100 штук и стоит 198,25 рублей. Определите, у какой фирмы </a:t>
            </a:r>
            <a:r>
              <a:rPr lang="ru-RU" dirty="0" smtClean="0">
                <a:latin typeface="Arial Narrow" panose="020B0606020202030204" pitchFamily="34" charset="0"/>
              </a:rPr>
              <a:t>их нужно покупать, если их нужно 105 штук.</a:t>
            </a:r>
            <a:endParaRPr lang="ru-RU" dirty="0">
              <a:latin typeface="Arial Narrow" panose="020B0606020202030204" pitchFamily="34" charset="0"/>
            </a:endParaRPr>
          </a:p>
        </p:txBody>
      </p:sp>
    </p:spTree>
    <p:extLst>
      <p:ext uri="{BB962C8B-B14F-4D97-AF65-F5344CB8AC3E}">
        <p14:creationId xmlns:p14="http://schemas.microsoft.com/office/powerpoint/2010/main" val="338518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Тема Office">
  <a:themeElements>
    <a:clrScheme name="Другая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6313</TotalTime>
  <Words>3096</Words>
  <Application>Microsoft Office PowerPoint</Application>
  <PresentationFormat>Экран (4:3)</PresentationFormat>
  <Paragraphs>632</Paragraphs>
  <Slides>72</Slides>
  <Notes>70</Notes>
  <HiddenSlides>0</HiddenSlides>
  <MMClips>0</MMClips>
  <ScaleCrop>false</ScaleCrop>
  <HeadingPairs>
    <vt:vector size="4" baseType="variant">
      <vt:variant>
        <vt:lpstr>Тема</vt:lpstr>
      </vt:variant>
      <vt:variant>
        <vt:i4>1</vt:i4>
      </vt:variant>
      <vt:variant>
        <vt:lpstr>Заголовки слайдов</vt:lpstr>
      </vt:variant>
      <vt:variant>
        <vt:i4>72</vt:i4>
      </vt:variant>
    </vt:vector>
  </HeadingPairs>
  <TitlesOfParts>
    <vt:vector size="73" baseType="lpstr">
      <vt:lpstr>Тема Office</vt:lpstr>
      <vt:lpstr>ЭЛЕМЕНТЫ ФИНАНСОВОЙ ГРАМОТНОСТИ В ШКОЛЬНОМ КУРСЕ МАТЕМАТИКИ Разработка, апробация и распространение учебно-методических материалов, нацеленных на повышение финансовой грамотности старшеклассников через решение практических задач по управлению личными финансами в рамках школьного курса математики и заданий ЕГЭ/ОГЭ</vt:lpstr>
      <vt:lpstr>ФИНАНСОВАЯ ГРАМОТНОСТЬ</vt:lpstr>
      <vt:lpstr>ПОСТАНОВКА ПРОБЛЕМЫ</vt:lpstr>
      <vt:lpstr>ЧТО ПРЕДЛАГАЕТСЯ СДЕЛАТЬ</vt:lpstr>
      <vt:lpstr>СТАРШЕКЛАССНИК ДОЛЖЕН УМЕТЬ</vt:lpstr>
      <vt:lpstr>О ПРОЕКТЕ </vt:lpstr>
      <vt:lpstr>ПРАКТИЧЕСКИЕ СИТУАЦИИ</vt:lpstr>
      <vt:lpstr>Презентация PowerPoint</vt:lpstr>
      <vt:lpstr>САМОРЕЗЫ</vt:lpstr>
      <vt:lpstr>СЫРКИ</vt:lpstr>
      <vt:lpstr>СДАЧА С ПОКУПКИ</vt:lpstr>
      <vt:lpstr>ОБВЕС ПОКУПАТЕЛЕЙ</vt:lpstr>
      <vt:lpstr>ОБЕД ДЛЯ ГОСТЕЙ</vt:lpstr>
      <vt:lpstr>ОБЕД ДЛЯ ГОСТЕЙ</vt:lpstr>
      <vt:lpstr>РАСЧЕТ ПОЕЗДКИ НА ТАКСИ</vt:lpstr>
      <vt:lpstr>ВЫКОПАТЬ КОЛОДЕЦ</vt:lpstr>
      <vt:lpstr>ВЫКОПАТЬ КОЛОДЕЦ (ПРИДУМАТЬ ПРИМЕР)</vt:lpstr>
      <vt:lpstr>ВЫКОПАТЬ КОЛОДЕЦ (ПРИДУМАТЬ ПРИМЕР)</vt:lpstr>
      <vt:lpstr>Презентация PowerPoint</vt:lpstr>
      <vt:lpstr>ПРОЕЗДНОЙ БИЛЕТ</vt:lpstr>
      <vt:lpstr>ПЕСОК ДЛЯ ФУНДАМЕНТА</vt:lpstr>
      <vt:lpstr>ПЕСОК ДЛЯ ФУНДАМЕНТА. РЕШЕНИЕ</vt:lpstr>
      <vt:lpstr>ОПЛАТА ЭЛЕКТРОЭНЕРГИИ</vt:lpstr>
      <vt:lpstr>ВЫРАЩИВАТЬ ИЛИ ПОКУПАТЬ?</vt:lpstr>
      <vt:lpstr>ЛАЗЕРНЫЙ ИЛИ СТРУЙНЫЙ ПРИНТЕР</vt:lpstr>
      <vt:lpstr>ЛАЗЕРНЫЙ ИЛИ СТРУЙНЫЙ ПРИНТЕР</vt:lpstr>
      <vt:lpstr>ЮРИСТ ИЛИ ПОРТНИХА</vt:lpstr>
      <vt:lpstr>Презентация PowerPoint</vt:lpstr>
      <vt:lpstr>ОПТ, РОЗНИЦА И ЖАДНОСТЬ </vt:lpstr>
      <vt:lpstr>БОНУСНАЯ ПРОГРАММА </vt:lpstr>
      <vt:lpstr>СКИДКИ НА БОТИНКИ</vt:lpstr>
      <vt:lpstr>СКИДКА В МАГАЗИНЕ</vt:lpstr>
      <vt:lpstr>Презентация PowerPoint</vt:lpstr>
      <vt:lpstr>ПОДОХОДНЫЙ НАЛОГ</vt:lpstr>
      <vt:lpstr>РАСЧЕТ СУММЫ НАЛОГОВ К УПЛАТЕ </vt:lpstr>
      <vt:lpstr>ПРОГРЕССИВНАЯ ШКАЛА НАЛОГООБЛОЖЕНИЯ</vt:lpstr>
      <vt:lpstr>СОЦИАЛЬНЫЕ ВЫЧЕТЫ</vt:lpstr>
      <vt:lpstr>ШТРАФЫ</vt:lpstr>
      <vt:lpstr>ДВА ТАКСИСТА</vt:lpstr>
      <vt:lpstr>ТОЧКА БЕЗУБЫТОЧНОСТИ</vt:lpstr>
      <vt:lpstr>ТОЧКА БЕЗУБЫТОЧНОСТИ</vt:lpstr>
      <vt:lpstr>Презентация PowerPoint</vt:lpstr>
      <vt:lpstr>БАЛАНС ДОХОДОВ И РАСХОДОВ </vt:lpstr>
      <vt:lpstr>СКОЛЬКО ВРЕМЕНИ КОПИТЬ </vt:lpstr>
      <vt:lpstr>КАРМАННЫЕ РАСХОДЫ </vt:lpstr>
      <vt:lpstr>ТЕМА</vt:lpstr>
      <vt:lpstr>ЖДАТЬ ИЛИ ПОГАШАТЬ?</vt:lpstr>
      <vt:lpstr>ЖДАТЬ ИЛИ ПОГАШАТЬ? РЕШЕНИЕ</vt:lpstr>
      <vt:lpstr>ВАРИАНТЫ РАЗМЕЩЕНИЯ СРЕДСТВ</vt:lpstr>
      <vt:lpstr>КТО ЗАРАБОТАЛ БОЛЬШЕ НА ВКЛАДЕ В СВОЕМ БАНКЕ</vt:lpstr>
      <vt:lpstr>Потребление и финансовые цели</vt:lpstr>
      <vt:lpstr>Презентация PowerPoint</vt:lpstr>
      <vt:lpstr>АННУИТЕТНЫЕ ПЛАТЕЖИ</vt:lpstr>
      <vt:lpstr>ИПОТЕКА</vt:lpstr>
      <vt:lpstr>МИКРОКРЕДИТЫ</vt:lpstr>
      <vt:lpstr>Презентация PowerPoint</vt:lpstr>
      <vt:lpstr>МЕДИЦИНСКОЕ СТРАХОВАНИЕ СЕМЬИ </vt:lpstr>
      <vt:lpstr>МЕДИЦИНСКОЕ СТРАХОВАНИЕ РАБОТНИКОВ</vt:lpstr>
      <vt:lpstr>СТРАХОВАНИЕ ЖИЗНИ </vt:lpstr>
      <vt:lpstr>Презентация PowerPoint</vt:lpstr>
      <vt:lpstr>«ДВУХ УДАЧ НЕ БЫВАЕТ » </vt:lpstr>
      <vt:lpstr>«ГОРЯЧИЕ НОМЕРА» </vt:lpstr>
      <vt:lpstr>ГДЕ ВЫИГРЫШ ВЕРОЯТНЕЕ? </vt:lpstr>
      <vt:lpstr>ГДЕ ВЫИГРЫШ ВЕРОЯТНЕЕ? РЕШЕНИЕ </vt:lpstr>
      <vt:lpstr>ИГРАЕМ ПО «СИСТЕМЕ»</vt:lpstr>
      <vt:lpstr>ИГРАЕМ ПО «СИСТЕМЕ». РЕШЕНИЕ</vt:lpstr>
      <vt:lpstr>В ОДНОМ ТИРАЖЕ ИЛИ В РАЗНЫХ? </vt:lpstr>
      <vt:lpstr>ИГРАЙТЕ БОЛЬШЕ? </vt:lpstr>
      <vt:lpstr>«СИСТЕМА» СМОКА </vt:lpstr>
      <vt:lpstr>ТЕМЫ ЗАДАЧ ПО ФИНАНСОВОЙ ГРАМОТНОСТИ</vt:lpstr>
      <vt:lpstr>ПРАКТИЧЕСКИЕ ВОПРОСЫ И МАТЕМАТИЧЕСКИЕ НАВЫКИ</vt:lpstr>
      <vt:lpstr>УЧАСТНИКИ ПРОЕКТА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Учимся финансовой грамоте на успехах и ошибках литературных героев</dc:title>
  <dc:creator>Ершова С.В.</dc:creator>
  <cp:lastModifiedBy>Finogenov</cp:lastModifiedBy>
  <cp:revision>415</cp:revision>
  <cp:lastPrinted>2016-10-13T12:46:09Z</cp:lastPrinted>
  <dcterms:created xsi:type="dcterms:W3CDTF">2016-08-10T09:57:18Z</dcterms:created>
  <dcterms:modified xsi:type="dcterms:W3CDTF">2016-11-07T16:59:55Z</dcterms:modified>
</cp:coreProperties>
</file>