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8" r:id="rId4"/>
    <p:sldId id="292" r:id="rId5"/>
    <p:sldId id="290" r:id="rId6"/>
    <p:sldId id="276" r:id="rId7"/>
    <p:sldId id="289" r:id="rId8"/>
    <p:sldId id="277" r:id="rId9"/>
    <p:sldId id="291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9F08-C9E3-4846-87C3-5BFEFFD51BF1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26697-A805-4B86-BD64-E05240995D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9F08-C9E3-4846-87C3-5BFEFFD51BF1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26697-A805-4B86-BD64-E05240995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9F08-C9E3-4846-87C3-5BFEFFD51BF1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26697-A805-4B86-BD64-E05240995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9F08-C9E3-4846-87C3-5BFEFFD51BF1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26697-A805-4B86-BD64-E05240995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9F08-C9E3-4846-87C3-5BFEFFD51BF1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26697-A805-4B86-BD64-E05240995D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9F08-C9E3-4846-87C3-5BFEFFD51BF1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26697-A805-4B86-BD64-E05240995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9F08-C9E3-4846-87C3-5BFEFFD51BF1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26697-A805-4B86-BD64-E05240995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9F08-C9E3-4846-87C3-5BFEFFD51BF1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26697-A805-4B86-BD64-E05240995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9F08-C9E3-4846-87C3-5BFEFFD51BF1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26697-A805-4B86-BD64-E05240995DF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9F08-C9E3-4846-87C3-5BFEFFD51BF1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26697-A805-4B86-BD64-E05240995D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9F08-C9E3-4846-87C3-5BFEFFD51BF1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26697-A805-4B86-BD64-E05240995D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999F08-C9E3-4846-87C3-5BFEFFD51BF1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126697-A805-4B86-BD64-E05240995DF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980728"/>
            <a:ext cx="7406640" cy="2408288"/>
          </a:xfrm>
        </p:spPr>
        <p:txBody>
          <a:bodyPr>
            <a:normAutofit/>
          </a:bodyPr>
          <a:lstStyle/>
          <a:p>
            <a:r>
              <a:rPr lang="ru-RU" sz="3200" b="1" dirty="0">
                <a:effectLst/>
              </a:rPr>
              <a:t>О подготовке образовательных организаций </a:t>
            </a:r>
            <a:r>
              <a:rPr lang="ru-RU" sz="3200" b="1" dirty="0" smtClean="0">
                <a:effectLst/>
              </a:rPr>
              <a:t>к </a:t>
            </a:r>
            <a:r>
              <a:rPr lang="ru-RU" sz="3200" b="1" dirty="0">
                <a:effectLst/>
              </a:rPr>
              <a:t>введению ФГОС среднего </a:t>
            </a:r>
            <a:r>
              <a:rPr lang="ru-RU" sz="3200" b="1" dirty="0" smtClean="0">
                <a:effectLst/>
              </a:rPr>
              <a:t>общего образования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653136"/>
            <a:ext cx="4598328" cy="936104"/>
          </a:xfrm>
        </p:spPr>
        <p:txBody>
          <a:bodyPr>
            <a:normAutofit lnSpcReduction="10000"/>
          </a:bodyPr>
          <a:lstStyle/>
          <a:p>
            <a:r>
              <a:rPr lang="ru-RU" sz="2200" b="1" dirty="0" smtClean="0"/>
              <a:t>Измайлова Е.В., </a:t>
            </a:r>
          </a:p>
          <a:p>
            <a:r>
              <a:rPr lang="ru-RU" sz="1600" dirty="0" smtClean="0"/>
              <a:t>проректор по научной и инновационной работе ИРО Кировской области, </a:t>
            </a:r>
            <a:r>
              <a:rPr lang="ru-RU" sz="1600" dirty="0" err="1" smtClean="0"/>
              <a:t>к.п.н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37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340768"/>
            <a:ext cx="7498080" cy="18002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Благодарю за внимание!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165304"/>
            <a:ext cx="7498080" cy="830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0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</a:rPr>
              <a:t>Нормативные правовые акты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196752"/>
            <a:ext cx="7344816" cy="5472608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Федеральный уровень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 </a:t>
            </a:r>
            <a:r>
              <a:rPr lang="ru-RU" sz="1600" dirty="0" smtClean="0"/>
              <a:t>Федеральный </a:t>
            </a:r>
            <a:r>
              <a:rPr lang="ru-RU" sz="1600" dirty="0" smtClean="0"/>
              <a:t>закон </a:t>
            </a:r>
            <a:r>
              <a:rPr lang="ru-RU" sz="1600" dirty="0"/>
              <a:t>«Об образовании в Российской Федерации» </a:t>
            </a:r>
            <a:r>
              <a:rPr lang="ru-RU" sz="1600" dirty="0" smtClean="0"/>
              <a:t>                               от </a:t>
            </a:r>
            <a:r>
              <a:rPr lang="ru-RU" sz="1600" dirty="0"/>
              <a:t>29.12.2012 № 273-ФЗ;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 </a:t>
            </a:r>
            <a:r>
              <a:rPr lang="ru-RU" sz="1600" dirty="0" smtClean="0"/>
              <a:t>Приказ </a:t>
            </a:r>
            <a:r>
              <a:rPr lang="ru-RU" sz="1600" dirty="0"/>
              <a:t>Министерства образования и науки РФ от 17.05.2012  № 413 </a:t>
            </a:r>
            <a:r>
              <a:rPr lang="ru-RU" sz="1600" dirty="0" smtClean="0"/>
              <a:t>                   «</a:t>
            </a:r>
            <a:r>
              <a:rPr lang="ru-RU" sz="1600" dirty="0"/>
              <a:t>Об утверждении Федерального государственного образовательного стандарта среднего общего образования»;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Приказ </a:t>
            </a:r>
            <a:r>
              <a:rPr lang="ru-RU" sz="1600" dirty="0"/>
              <a:t>Министерства образования и науки РФ от 29.06.2017 № 613 </a:t>
            </a:r>
            <a:r>
              <a:rPr lang="ru-RU" sz="1600" dirty="0" smtClean="0"/>
              <a:t>                       «</a:t>
            </a:r>
            <a:r>
              <a:rPr lang="ru-RU" sz="1600" dirty="0"/>
              <a:t>О внесении изменений в Федеральный государственный образовательный стандарт среднего общего образования, утвержденный приказом Министерства образования и науки РФ от 17.05.2012 № 413»;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 </a:t>
            </a:r>
            <a:r>
              <a:rPr lang="ru-RU" sz="1600" dirty="0" smtClean="0"/>
              <a:t>Приказ </a:t>
            </a:r>
            <a:r>
              <a:rPr lang="ru-RU" sz="1600" dirty="0"/>
              <a:t>Министерства образования и науки РФ от 30.08.2013 № 1015 </a:t>
            </a:r>
            <a:r>
              <a:rPr lang="ru-RU" sz="1600" dirty="0" smtClean="0"/>
              <a:t>                   «</a:t>
            </a:r>
            <a:r>
              <a:rPr lang="ru-RU" sz="1600" dirty="0"/>
              <a:t>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</a:t>
            </a:r>
            <a:r>
              <a:rPr lang="ru-RU" sz="1600" dirty="0" smtClean="0"/>
              <a:t>             и </a:t>
            </a:r>
            <a:r>
              <a:rPr lang="ru-RU" sz="1600" dirty="0"/>
              <a:t>среднего общего образования»;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Постановления Главного </a:t>
            </a:r>
            <a:r>
              <a:rPr lang="ru-RU" sz="1600" dirty="0"/>
              <a:t>государственного санитарного врача РФ от 29.12.2010 №189 «Об утверждении СанПиН 2.4.2.2821-10 «Санитарно- эпидемиологические требования к условиям и организации обучения </a:t>
            </a:r>
            <a:r>
              <a:rPr lang="ru-RU" sz="1600" dirty="0" smtClean="0"/>
              <a:t>                     в </a:t>
            </a:r>
            <a:r>
              <a:rPr lang="ru-RU" sz="1600" dirty="0"/>
              <a:t>общеобразовательных </a:t>
            </a:r>
            <a:r>
              <a:rPr lang="ru-RU" sz="1600" dirty="0" smtClean="0"/>
              <a:t>учреждениях»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0249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</a:rPr>
              <a:t>Нормативные правовые акты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484784"/>
            <a:ext cx="7488832" cy="4464496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Региональный уровень</a:t>
            </a:r>
            <a:endParaRPr lang="ru-RU" sz="16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Закон </a:t>
            </a:r>
            <a:r>
              <a:rPr lang="ru-RU" sz="1600" dirty="0"/>
              <a:t>Кировской области от 14.10.2013 № 320-ЗО «Об образовании в Кировской области»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Постановление </a:t>
            </a:r>
            <a:r>
              <a:rPr lang="ru-RU" sz="1600" dirty="0"/>
              <a:t>Правительства Кировской области от 10.09.2013 № 226/595 </a:t>
            </a:r>
            <a:r>
              <a:rPr lang="ru-RU" sz="1600" dirty="0" smtClean="0"/>
              <a:t>           «</a:t>
            </a:r>
            <a:r>
              <a:rPr lang="ru-RU" sz="1600" dirty="0"/>
              <a:t>О государственной программе Кировской области «Развитие образования» на 2014 - 2020 годы»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Приказ </a:t>
            </a:r>
            <a:r>
              <a:rPr lang="ru-RU" sz="1600" dirty="0"/>
              <a:t>министерства образования Кировской области от 05.12.2016 </a:t>
            </a:r>
            <a:r>
              <a:rPr lang="ru-RU" sz="1600" dirty="0" smtClean="0"/>
              <a:t>                  № </a:t>
            </a:r>
            <a:r>
              <a:rPr lang="ru-RU" sz="1600" dirty="0"/>
              <a:t>5-1202 «О поэтапном переходе обучающихся на уровнях основного </a:t>
            </a:r>
            <a:r>
              <a:rPr lang="ru-RU" sz="1600" dirty="0" smtClean="0"/>
              <a:t>            общего </a:t>
            </a:r>
            <a:r>
              <a:rPr lang="ru-RU" sz="1600" dirty="0"/>
              <a:t>образования и среднего общего образования в </a:t>
            </a:r>
            <a:r>
              <a:rPr lang="ru-RU" sz="1600" dirty="0" smtClean="0"/>
              <a:t>общеобразовательных </a:t>
            </a:r>
            <a:r>
              <a:rPr lang="ru-RU" sz="1600" dirty="0"/>
              <a:t>организациях Кировской области на федеральные государственные образовательные </a:t>
            </a:r>
            <a:r>
              <a:rPr lang="ru-RU" sz="1600" dirty="0" smtClean="0"/>
              <a:t>стандарты»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56862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/>
              <a:t>Приказ </a:t>
            </a:r>
            <a:r>
              <a:rPr lang="ru-RU" sz="2000" dirty="0"/>
              <a:t>министерства образования Кировской области </a:t>
            </a:r>
            <a:r>
              <a:rPr lang="ru-RU" sz="2000" dirty="0" smtClean="0"/>
              <a:t>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от </a:t>
            </a:r>
            <a:r>
              <a:rPr lang="ru-RU" sz="2000" b="1" dirty="0">
                <a:solidFill>
                  <a:srgbClr val="FF0000"/>
                </a:solidFill>
              </a:rPr>
              <a:t>05.12.2016 № 5-1202 </a:t>
            </a:r>
            <a:r>
              <a:rPr lang="ru-RU" sz="2000" dirty="0"/>
              <a:t>«О поэтапном переходе обучающихся </a:t>
            </a:r>
            <a:r>
              <a:rPr lang="ru-RU" sz="2000" dirty="0" smtClean="0"/>
              <a:t>          на </a:t>
            </a:r>
            <a:r>
              <a:rPr lang="ru-RU" sz="2000" dirty="0"/>
              <a:t>уровнях основного общего образования и среднего общего образования в общеобразовательных организациях Кировской области на федеральные государственные образовательные стандарты» 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- </a:t>
            </a:r>
            <a:r>
              <a:rPr lang="ru-RU" sz="2000" b="1" dirty="0" smtClean="0">
                <a:solidFill>
                  <a:srgbClr val="0070C0"/>
                </a:solidFill>
              </a:rPr>
              <a:t>утверждены </a:t>
            </a:r>
            <a:r>
              <a:rPr lang="ru-RU" sz="2000" b="1" dirty="0">
                <a:solidFill>
                  <a:srgbClr val="0070C0"/>
                </a:solidFill>
              </a:rPr>
              <a:t>сроки перехода обучающихся на ФГОС среднего общего образования: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 marL="82296" indent="0">
              <a:buNone/>
            </a:pPr>
            <a:endParaRPr lang="ru-RU" sz="800" dirty="0"/>
          </a:p>
          <a:p>
            <a:r>
              <a:rPr lang="ru-RU" sz="2000" b="1" dirty="0">
                <a:solidFill>
                  <a:srgbClr val="FF0000"/>
                </a:solidFill>
              </a:rPr>
              <a:t>2019-2020 учебный год </a:t>
            </a:r>
            <a:r>
              <a:rPr lang="ru-RU" sz="2000" dirty="0"/>
              <a:t>– 10 классы областных государственных общеобразовательных организаций области</a:t>
            </a:r>
            <a:r>
              <a:rPr lang="ru-RU" sz="2000" dirty="0" smtClean="0"/>
              <a:t>;</a:t>
            </a:r>
          </a:p>
          <a:p>
            <a:endParaRPr lang="ru-RU" sz="800" dirty="0"/>
          </a:p>
          <a:p>
            <a:r>
              <a:rPr lang="ru-RU" sz="2000" b="1" dirty="0">
                <a:solidFill>
                  <a:srgbClr val="FF0000"/>
                </a:solidFill>
              </a:rPr>
              <a:t>2020-2021 учебный год </a:t>
            </a:r>
            <a:r>
              <a:rPr lang="ru-RU" sz="2000" dirty="0"/>
              <a:t>– 10 классы муниципальных общеобразовательных организаций </a:t>
            </a:r>
            <a:r>
              <a:rPr lang="ru-RU" sz="2000" dirty="0" smtClean="0"/>
              <a:t>области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7403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12776"/>
            <a:ext cx="7570088" cy="4800600"/>
          </a:xfrm>
        </p:spPr>
        <p:txBody>
          <a:bodyPr/>
          <a:lstStyle/>
          <a:p>
            <a:r>
              <a:rPr lang="ru-RU" sz="2400" dirty="0" smtClean="0"/>
              <a:t>Обязательная </a:t>
            </a:r>
            <a:r>
              <a:rPr lang="ru-RU" sz="2400" dirty="0"/>
              <a:t>часть ООП среднего общего образования </a:t>
            </a:r>
            <a:r>
              <a:rPr lang="ru-RU" sz="2400" dirty="0"/>
              <a:t>– </a:t>
            </a:r>
            <a:r>
              <a:rPr lang="ru-RU" sz="2400" b="1" dirty="0">
                <a:solidFill>
                  <a:srgbClr val="0070C0"/>
                </a:solidFill>
              </a:rPr>
              <a:t>60 </a:t>
            </a:r>
            <a:r>
              <a:rPr lang="ru-RU" sz="2400" b="1" dirty="0" smtClean="0">
                <a:solidFill>
                  <a:srgbClr val="0070C0"/>
                </a:solidFill>
              </a:rPr>
              <a:t>%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Часть</a:t>
            </a:r>
            <a:r>
              <a:rPr lang="ru-RU" sz="2400" dirty="0"/>
              <a:t>, формируемая участниками образовательных </a:t>
            </a:r>
            <a:r>
              <a:rPr lang="ru-RU" sz="2400" dirty="0" smtClean="0"/>
              <a:t>отношений </a:t>
            </a:r>
            <a:r>
              <a:rPr lang="ru-RU" sz="2400" dirty="0"/>
              <a:t>– </a:t>
            </a:r>
            <a:r>
              <a:rPr lang="ru-RU" sz="2400" b="1" dirty="0">
                <a:solidFill>
                  <a:srgbClr val="0070C0"/>
                </a:solidFill>
              </a:rPr>
              <a:t>40 </a:t>
            </a:r>
            <a:r>
              <a:rPr lang="ru-RU" sz="2400" b="1" dirty="0" smtClean="0">
                <a:solidFill>
                  <a:srgbClr val="0070C0"/>
                </a:solidFill>
              </a:rPr>
              <a:t>%</a:t>
            </a:r>
            <a:r>
              <a:rPr lang="ru-RU" sz="2400" dirty="0" smtClean="0"/>
              <a:t> </a:t>
            </a:r>
          </a:p>
          <a:p>
            <a:pPr marL="82296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</a:t>
            </a:r>
            <a:r>
              <a:rPr lang="ru-RU" sz="2400" b="1" dirty="0" smtClean="0">
                <a:solidFill>
                  <a:srgbClr val="FF0000"/>
                </a:solidFill>
              </a:rPr>
              <a:t>от общего объема программы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41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effectLst/>
              </a:rPr>
              <a:t>ФГОС среднего общего образования предусматривает </a:t>
            </a:r>
            <a:r>
              <a:rPr lang="ru-RU" sz="2800" b="1" dirty="0" smtClean="0">
                <a:effectLst/>
              </a:rPr>
              <a:t>пять профилей: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</a:rPr>
              <a:t>естественно-научный</a:t>
            </a:r>
            <a:r>
              <a:rPr lang="ru-RU" sz="2400" b="1" dirty="0">
                <a:solidFill>
                  <a:srgbClr val="0070C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</a:rPr>
              <a:t>гуманитарный</a:t>
            </a:r>
            <a:r>
              <a:rPr lang="ru-RU" sz="2400" b="1" dirty="0">
                <a:solidFill>
                  <a:srgbClr val="0070C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</a:rPr>
              <a:t>социально-экономический</a:t>
            </a:r>
            <a:r>
              <a:rPr lang="ru-RU" sz="2400" b="1" dirty="0">
                <a:solidFill>
                  <a:srgbClr val="0070C0"/>
                </a:solidFill>
              </a:rPr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</a:rPr>
              <a:t>технологический</a:t>
            </a:r>
            <a:r>
              <a:rPr lang="ru-RU" sz="2400" b="1" dirty="0">
                <a:solidFill>
                  <a:srgbClr val="0070C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</a:rPr>
              <a:t>универсальный</a:t>
            </a:r>
            <a:endParaRPr lang="ru-RU" sz="24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3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57606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effectLst/>
              </a:rPr>
              <a:t>Содержание профилей обучения в соответствии с примерной ООП среднего общего </a:t>
            </a:r>
            <a:r>
              <a:rPr lang="ru-RU" sz="1800" b="1" dirty="0" smtClean="0">
                <a:effectLst/>
              </a:rPr>
              <a:t>образования</a:t>
            </a:r>
            <a:endParaRPr lang="ru-RU" sz="1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986607"/>
              </p:ext>
            </p:extLst>
          </p:nvPr>
        </p:nvGraphicFramePr>
        <p:xfrm>
          <a:off x="323528" y="836712"/>
          <a:ext cx="8568952" cy="5814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2160240"/>
                <a:gridCol w="2368341"/>
                <a:gridCol w="1808123"/>
              </a:tblGrid>
              <a:tr h="308192"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Сферы деятельности </a:t>
                      </a:r>
                    </a:p>
                    <a:p>
                      <a:pPr marL="720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по профилю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Предметные области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</a:rPr>
                        <a:t>Предметы </a:t>
                      </a:r>
                    </a:p>
                    <a:p>
                      <a:pPr marL="720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</a:rPr>
                        <a:t>для углубленного изучения</a:t>
                      </a:r>
                      <a:endParaRPr lang="ru-RU" sz="1000" b="1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</a:rPr>
                        <a:t>Элективные курсы</a:t>
                      </a:r>
                      <a:endParaRPr lang="ru-RU" sz="1000" b="1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37">
                <a:tc gridSpan="4"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Естественно-научный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340"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Медицина, биотехнологии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Математика и 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информатика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Естественные </a:t>
                      </a:r>
                      <a:r>
                        <a:rPr lang="ru-RU" sz="1000" b="1" dirty="0">
                          <a:effectLst/>
                          <a:latin typeface="+mj-lt"/>
                        </a:rPr>
                        <a:t>науки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Математика: алгебра и начала математического анализа, геометрия.</a:t>
                      </a: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Химия;</a:t>
                      </a:r>
                      <a:r>
                        <a:rPr lang="ru-RU" sz="1000" b="1" baseline="0" dirty="0" smtClean="0">
                          <a:effectLst/>
                          <a:latin typeface="+mj-lt"/>
                        </a:rPr>
                        <a:t> б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иология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Теория 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познания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Биофизика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Индивидуальный 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проект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37">
                <a:tc gridSpan="4"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Гуманитарный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877"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Педагогика, психология, общественные отношения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Русский язык и 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литература </a:t>
                      </a:r>
                      <a:r>
                        <a:rPr lang="ru-RU" sz="1000" b="1" dirty="0">
                          <a:effectLst/>
                          <a:latin typeface="+mj-lt"/>
                        </a:rPr>
                        <a:t>Общественные 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науки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Иностранные 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языки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История;</a:t>
                      </a:r>
                      <a:r>
                        <a:rPr lang="ru-RU" sz="1000" b="1" baseline="0" dirty="0" smtClean="0">
                          <a:effectLst/>
                          <a:latin typeface="+mj-lt"/>
                        </a:rPr>
                        <a:t> п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раво </a:t>
                      </a: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Иностранный язык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Психология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Индивидуальный проект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37">
                <a:tc gridSpan="4"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Социально-экономический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147"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Социальная сфера, экономика, обработка информации, управление, предпринимательство, финансы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Математика и информатика.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Общественные науки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Математика: алгебра и начала математического анализа, геометрия.</a:t>
                      </a: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География;</a:t>
                      </a:r>
                      <a:r>
                        <a:rPr lang="ru-RU" sz="1000" b="1" baseline="0" dirty="0" smtClean="0">
                          <a:effectLst/>
                          <a:latin typeface="+mj-lt"/>
                        </a:rPr>
                        <a:t> э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кономика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</a:rPr>
                        <a:t>Индивидуальный проект</a:t>
                      </a:r>
                      <a:endParaRPr lang="ru-RU" sz="1000" b="1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37">
                <a:tc gridSpan="4"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Технологический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820"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</a:rPr>
                        <a:t>Производственная, инженерная и информационная</a:t>
                      </a:r>
                      <a:endParaRPr lang="ru-RU" sz="1000" b="1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Математика и информатика.</a:t>
                      </a: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Естественные науки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Математика: алгебра и начала математического анализа, геометрия.</a:t>
                      </a: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Информатика;</a:t>
                      </a:r>
                      <a:r>
                        <a:rPr lang="ru-RU" sz="1000" b="1" baseline="0" dirty="0" smtClean="0">
                          <a:effectLst/>
                          <a:latin typeface="+mj-lt"/>
                        </a:rPr>
                        <a:t> ф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изика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Компьютерная 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графика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Биохимия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Индивидуальный проект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37">
                <a:tc gridSpan="4"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Универсальный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820">
                <a:tc rowSpan="4"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Сферу деятельности обучающийся не определил или его выбор не вписывается в рамки заданных выше профилей.</a:t>
                      </a: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Поэтому универсальный профиль позволяет ограничиться только базовым уровнем изучения учебных предметов, но не исключает углубленное изучение отдельных предметов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Математика и информатика.</a:t>
                      </a: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Общественные науки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Математика: алгебра и начала математического анализа, 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геометрия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История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Технология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Индивидуальный проект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Русский язык и литература. </a:t>
                      </a: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Иностранные языки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Иностранный язык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Дизайн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История родного 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края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Индивидуальный проект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Русский язык и литература.</a:t>
                      </a:r>
                    </a:p>
                    <a:p>
                      <a:pPr marL="72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Математика и информатика.</a:t>
                      </a: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Естественные науки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Русский 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язык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Литература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Математика: алгебра и начала математического анализа, 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геометрия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Биология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Индивидуальный проект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Русский язык и литература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Русский </a:t>
                      </a:r>
                      <a:r>
                        <a:rPr lang="ru-RU" sz="1000" b="1" dirty="0" smtClean="0">
                          <a:effectLst/>
                          <a:latin typeface="+mj-lt"/>
                        </a:rPr>
                        <a:t>язык</a:t>
                      </a:r>
                      <a:endParaRPr lang="ru-RU" sz="1000" b="1" dirty="0">
                        <a:effectLst/>
                        <a:latin typeface="+mj-lt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Литература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Индивидуальный проект</a:t>
                      </a:r>
                      <a:endParaRPr lang="ru-RU" sz="1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960" marR="23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980728"/>
            <a:ext cx="7498080" cy="454759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Учебный план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82296" indent="0" algn="ctr">
              <a:buNone/>
            </a:pPr>
            <a:r>
              <a:rPr lang="ru-RU" sz="2400" dirty="0" smtClean="0"/>
              <a:t>определяет </a:t>
            </a:r>
            <a:r>
              <a:rPr lang="ru-RU" sz="2400" dirty="0"/>
              <a:t>количество учебных занятий за 2 года на одного обучающегося – </a:t>
            </a:r>
            <a:endParaRPr lang="ru-RU" sz="2400" dirty="0" smtClean="0"/>
          </a:p>
          <a:p>
            <a:pPr marL="82296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не </a:t>
            </a:r>
            <a:r>
              <a:rPr lang="ru-RU" sz="2400" b="1" dirty="0">
                <a:solidFill>
                  <a:srgbClr val="0070C0"/>
                </a:solidFill>
              </a:rPr>
              <a:t>менее </a:t>
            </a:r>
            <a:r>
              <a:rPr lang="ru-RU" sz="2400" b="1" u="sng" dirty="0">
                <a:solidFill>
                  <a:srgbClr val="0070C0"/>
                </a:solidFill>
              </a:rPr>
              <a:t>2170 часов </a:t>
            </a:r>
            <a:r>
              <a:rPr lang="ru-RU" sz="2400" b="1" dirty="0">
                <a:solidFill>
                  <a:srgbClr val="0070C0"/>
                </a:solidFill>
              </a:rPr>
              <a:t>и </a:t>
            </a:r>
            <a:r>
              <a:rPr lang="ru-RU" sz="2400" b="1" u="sng" dirty="0">
                <a:solidFill>
                  <a:srgbClr val="0070C0"/>
                </a:solidFill>
              </a:rPr>
              <a:t>не более 2590 часов</a:t>
            </a:r>
            <a:r>
              <a:rPr lang="ru-RU" sz="2400" b="1" u="sng" dirty="0"/>
              <a:t> </a:t>
            </a:r>
            <a:r>
              <a:rPr lang="ru-RU" sz="2400" dirty="0"/>
              <a:t>(не более 37 часов в неделю) </a:t>
            </a:r>
            <a:endParaRPr lang="ru-RU" sz="2400" dirty="0" smtClean="0"/>
          </a:p>
          <a:p>
            <a:pPr marL="82296" indent="0" algn="ctr">
              <a:buNone/>
            </a:pPr>
            <a:r>
              <a:rPr lang="ru-RU" sz="2400" dirty="0" smtClean="0"/>
              <a:t>(</a:t>
            </a:r>
            <a:r>
              <a:rPr lang="ru-RU" sz="2400" dirty="0"/>
              <a:t>п. 18.3.1 . ФГОС среднего общего образования</a:t>
            </a:r>
            <a:r>
              <a:rPr lang="ru-RU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07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 smtClean="0">
                <a:effectLst/>
              </a:rPr>
              <a:t>Индивидуальный проект</a:t>
            </a:r>
            <a:endParaRPr lang="ru-RU" sz="38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Индивидуальный </a:t>
            </a:r>
            <a:r>
              <a:rPr lang="ru-RU" sz="2400" b="1" dirty="0">
                <a:solidFill>
                  <a:srgbClr val="FF0000"/>
                </a:solidFill>
              </a:rPr>
              <a:t>проект </a:t>
            </a:r>
            <a:r>
              <a:rPr lang="ru-RU" sz="2400" dirty="0"/>
              <a:t>– элективный курс, который обязательно входит в учебные планы </a:t>
            </a:r>
            <a:r>
              <a:rPr lang="ru-RU" sz="2400" dirty="0" smtClean="0"/>
              <a:t>профилей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Индивидуальный </a:t>
            </a:r>
            <a:r>
              <a:rPr lang="ru-RU" sz="2400" dirty="0"/>
              <a:t>проект старшеклассники могут выполнять по любому направлению:</a:t>
            </a:r>
          </a:p>
          <a:p>
            <a:pPr marL="82296" indent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    - социальному</a:t>
            </a:r>
            <a:r>
              <a:rPr lang="ru-RU" sz="2400" dirty="0">
                <a:solidFill>
                  <a:srgbClr val="0070C0"/>
                </a:solidFill>
              </a:rPr>
              <a:t>;</a:t>
            </a:r>
          </a:p>
          <a:p>
            <a:pPr marL="82296" indent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    - исследовательскому</a:t>
            </a:r>
            <a:r>
              <a:rPr lang="ru-RU" sz="2400" dirty="0">
                <a:solidFill>
                  <a:srgbClr val="0070C0"/>
                </a:solidFill>
              </a:rPr>
              <a:t>;</a:t>
            </a:r>
          </a:p>
          <a:p>
            <a:pPr marL="82296" indent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    - творческому</a:t>
            </a:r>
            <a:r>
              <a:rPr lang="ru-RU" sz="2400" dirty="0">
                <a:solidFill>
                  <a:srgbClr val="0070C0"/>
                </a:solidFill>
              </a:rPr>
              <a:t>;</a:t>
            </a:r>
          </a:p>
          <a:p>
            <a:pPr marL="82296" indent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    - информационному </a:t>
            </a:r>
            <a:r>
              <a:rPr lang="ru-RU" sz="2400" dirty="0">
                <a:solidFill>
                  <a:srgbClr val="0070C0"/>
                </a:solidFill>
              </a:rPr>
              <a:t>и др.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27733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447</TotalTime>
  <Words>680</Words>
  <Application>Microsoft Office PowerPoint</Application>
  <PresentationFormat>Экран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О подготовке образовательных организаций к введению ФГОС среднего общего образования</vt:lpstr>
      <vt:lpstr>Нормативные правовые акты</vt:lpstr>
      <vt:lpstr>Нормативные правовые акты</vt:lpstr>
      <vt:lpstr>Презентация PowerPoint</vt:lpstr>
      <vt:lpstr>Презентация PowerPoint</vt:lpstr>
      <vt:lpstr>ФГОС среднего общего образования предусматривает пять профилей:</vt:lpstr>
      <vt:lpstr>Содержание профилей обучения в соответствии с примерной ООП среднего общего образования</vt:lpstr>
      <vt:lpstr>Презентация PowerPoint</vt:lpstr>
      <vt:lpstr>Индивидуальный проект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основных итогах  научной и инновационной работы  ИРО Кировской области  в 2016 году и задачах на 2017 год</dc:title>
  <dc:creator>User</dc:creator>
  <cp:lastModifiedBy>User</cp:lastModifiedBy>
  <cp:revision>35</cp:revision>
  <dcterms:created xsi:type="dcterms:W3CDTF">2017-03-02T08:07:26Z</dcterms:created>
  <dcterms:modified xsi:type="dcterms:W3CDTF">2018-06-26T21:40:46Z</dcterms:modified>
</cp:coreProperties>
</file>