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1" r:id="rId4"/>
    <p:sldId id="279" r:id="rId5"/>
    <p:sldId id="286" r:id="rId6"/>
    <p:sldId id="277" r:id="rId7"/>
    <p:sldId id="280" r:id="rId8"/>
    <p:sldId id="281" r:id="rId9"/>
    <p:sldId id="278" r:id="rId10"/>
    <p:sldId id="273" r:id="rId11"/>
    <p:sldId id="275" r:id="rId12"/>
    <p:sldId id="276" r:id="rId13"/>
    <p:sldId id="267" r:id="rId14"/>
    <p:sldId id="268" r:id="rId15"/>
    <p:sldId id="285" r:id="rId16"/>
    <p:sldId id="283" r:id="rId17"/>
    <p:sldId id="282" r:id="rId18"/>
    <p:sldId id="284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406640" cy="350520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Особенности оценки познавательного и речевого развития детей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7406640" cy="1752600"/>
          </a:xfrm>
        </p:spPr>
        <p:txBody>
          <a:bodyPr/>
          <a:lstStyle/>
          <a:p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Викторовна Арасланова, к.психол.н., заведующая кафедрой ДО и НОО  ИРО Кировской области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47888" cy="1371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Пример конкретизации целевых ориентиров «Познавательное развитие ребенка 4-5 лет» в карте индивидуального развития ребенка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905000"/>
            <a:ext cx="7924800" cy="45720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1800" dirty="0"/>
              <a:t>Проявляет любознательность и познавательную активность, познавательные </a:t>
            </a:r>
            <a:r>
              <a:rPr lang="ru-RU" sz="1800" dirty="0" smtClean="0"/>
              <a:t>эмоции: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Интересуется новым, задает вопросы поискового характера (почему, зачем, как, откуда) и выслушивает объяснения, уточняет, высказывает свое мнение.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Целенаправленно находит себе занятие по интересу.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Высказывает мнение, делится впечатлениями во время познавательной активности (экспериментов, исследований…).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Проявляет наблюдательность, замечая новые объекты, изменения в ближайшем окружении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Проявляет словесную активность в процессе познания свойств и качеств предметов.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/>
              <a:t>Участвует в познавательно-исследовательской деятельности: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Исследует новые предметы, выясняет их возможности путем экспериментирования и с помощью вопросов.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Способен понимать простые схематические изображения для решения несложных задач, решает лабиринтные задачи.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2327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12" y="76200"/>
            <a:ext cx="8476488" cy="14478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Пример конкретизации целевых ориентиров «Познавательное развитие ребенка 4-5 лет» в карте индивидуального развития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76400"/>
            <a:ext cx="8077200" cy="50292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1800" dirty="0"/>
              <a:t>Обладает начальными сведениями: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О себе: имеет представление о росте и развитии ребенка, о родственных отношениях, знает принадлежность к полу.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О природном мире: называет некоторых представителей растительного, животного мира и грибов, определяет времена года, понимает сменность сезонов, определяет части суток</a:t>
            </a:r>
            <a:r>
              <a:rPr lang="ru-RU" sz="18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/>
              <a:t>О социальном мире: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Рассказывает о значимых для себя достопримечательностях и объектах своего города (поселка, села).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Имеет представление об общественном транспорте.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Знает профессии и их трудовые действия.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/>
              <a:t>Математика: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Считает до 5, отвечает на вопрос «Сколько всего?».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Сравнивает количество предметов в группах на основе счета; определяет каких предметов больше, меньше, равное количество.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Сравнивает 2 предмета по величине.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Различает и называет круг, квадрат, треугольник, прямоугольник, сложные цвета и оттенки.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Определяет положение предметов в пространстве по отношению к себе.</a:t>
            </a:r>
            <a:endParaRPr lang="ru-RU" sz="1800" dirty="0"/>
          </a:p>
          <a:p>
            <a:pPr marL="82296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876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>Пример конкретизации целевых ориентиров </a:t>
            </a:r>
            <a:r>
              <a:rPr lang="ru-RU" sz="2800" dirty="0" smtClean="0"/>
              <a:t>«Речевое </a:t>
            </a:r>
            <a:r>
              <a:rPr lang="ru-RU" sz="2800" dirty="0"/>
              <a:t>развитие ребенка 4-5 лет» в карте индивидуального развития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00200"/>
            <a:ext cx="7924800" cy="52578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Речь как средство коммуникации: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Стремится рассказать сверстнику об интересном событии или поделиться новыми знаниями, впечатлениями из личного опыта.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Поддерживает разговор, начатый взрослым, с помощью диалога.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Является инициатором общения в игре и самообслуживании.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Задает вопросы взрослым и сверстникам по поводу  окружающей действительности.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Ориентируется в ситуации общения ( с незнакомыми людьми, с малышами).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Демонстрирует владение элементарными правилами этикета (не перебивает взрослого, отвечает на вопросы, вежливо обращается к нему).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/>
              <a:t>Речь как освоение системы родного языка: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Составляет рассказ по сюжетной линии.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Использует сложносочиненные предложения ( с союзами а, или, и)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К 5 годам правильно произносит все звуки.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Определяет и называет первый звук в слове при его интонационном выделении.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/>
              <a:t>Восприятие художественной литературы: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Способен воспроизводить по памяти короткие истории, соблюдая временную и логическую последовательность.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600" dirty="0" smtClean="0"/>
              <a:t>Задает вопросы по содержанию произведения и иллюстрациям.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ru-RU" sz="1600" dirty="0" smtClean="0"/>
          </a:p>
          <a:p>
            <a:pPr marL="82296" indent="0">
              <a:buNone/>
            </a:pPr>
            <a:endParaRPr lang="ru-RU" sz="1600" dirty="0" smtClean="0"/>
          </a:p>
          <a:p>
            <a:pPr marL="82296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858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Данные наблюдения отражаются в баллах:</a:t>
            </a:r>
          </a:p>
          <a:p>
            <a:r>
              <a:rPr lang="ru-RU" dirty="0" smtClean="0"/>
              <a:t>самостоятельно – 3 балла,</a:t>
            </a:r>
          </a:p>
          <a:p>
            <a:r>
              <a:rPr lang="ru-RU" dirty="0" smtClean="0"/>
              <a:t>с помощью взрослого – 2 балла, </a:t>
            </a:r>
          </a:p>
          <a:p>
            <a:r>
              <a:rPr lang="ru-RU" dirty="0" smtClean="0"/>
              <a:t>показатель не проявляется – 1 балл.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Индивидуальная карта развития воспитанников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«Речевое развитие»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260160"/>
          <a:ext cx="8644000" cy="538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1571636"/>
                <a:gridCol w="1285884"/>
                <a:gridCol w="1214446"/>
                <a:gridCol w="1428760"/>
                <a:gridCol w="1071571"/>
              </a:tblGrid>
              <a:tr h="536907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Характеристика достижений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Проявление достижения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Особенности проявления достижения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Самостоя</a:t>
                      </a:r>
                      <a:r>
                        <a:rPr lang="ru-RU" sz="1600" b="1" dirty="0" smtClean="0"/>
                        <a:t>-</a:t>
                      </a:r>
                    </a:p>
                    <a:p>
                      <a:pPr algn="ctr"/>
                      <a:r>
                        <a:rPr lang="ru-RU" sz="1600" b="1" dirty="0" err="1" smtClean="0"/>
                        <a:t>тельно</a:t>
                      </a:r>
                      <a:r>
                        <a:rPr lang="ru-RU" sz="1600" b="1" dirty="0" smtClean="0"/>
                        <a:t>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 помощью взрослого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Показатель не проявляется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Средне значение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79568">
                <a:tc>
                  <a:txBody>
                    <a:bodyPr/>
                    <a:lstStyle/>
                    <a:p>
                      <a:r>
                        <a:rPr lang="ru-RU" sz="2000" b="1" kern="1200" dirty="0" smtClean="0"/>
                        <a:t>Речь – как средство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-Задает вопросы, обращает внимание на ошибки сверстников и свои ошибки в разных видах;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b="1" dirty="0" smtClean="0"/>
                    </a:p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-Предлагает способы  позитивного общения и взаимодействия 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Обращает внимание на изменение настроения взрослого или сверстника,</a:t>
                      </a:r>
                      <a:endParaRPr lang="ru-RU" sz="900" b="1" dirty="0" smtClean="0"/>
                    </a:p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спрашивает о его причинах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т. д.</a:t>
                      </a:r>
                      <a:endParaRPr lang="ru-RU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1444">
                <a:tc>
                  <a:txBody>
                    <a:bodyPr/>
                    <a:lstStyle/>
                    <a:p>
                      <a:r>
                        <a:rPr lang="ru-RU" sz="2000" b="1" kern="1200" dirty="0" smtClean="0"/>
                        <a:t>Развитие речи,</a:t>
                      </a:r>
                      <a:r>
                        <a:rPr lang="ru-RU" sz="2000" b="1" kern="1200" baseline="0" dirty="0" smtClean="0"/>
                        <a:t> </a:t>
                      </a:r>
                    </a:p>
                    <a:p>
                      <a:r>
                        <a:rPr lang="ru-RU" sz="2000" b="1" kern="1200" baseline="0" dirty="0" smtClean="0"/>
                        <a:t>освоение системы родного языка</a:t>
                      </a:r>
                      <a:endParaRPr lang="ru-RU" sz="2000" b="1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Обладает богатым  словарным запасом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9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900" b="1" dirty="0" smtClean="0"/>
                        <a:t>Составляет повествовательные рассказы по картине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900" b="1" dirty="0" smtClean="0"/>
                        <a:t>и т. д.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598">
                <a:tc>
                  <a:txBody>
                    <a:bodyPr/>
                    <a:lstStyle/>
                    <a:p>
                      <a:endParaRPr lang="ru-RU" sz="2000" b="1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ru-RU" sz="9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Нестандартизированное</a:t>
            </a:r>
            <a:r>
              <a:rPr lang="ru-RU" dirty="0" smtClean="0"/>
              <a:t> наблюдение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algn="just">
              <a:buAutoNum type="arabicPeriod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алгоритма наблюдения, четко заданных показателей и критериев;</a:t>
            </a:r>
          </a:p>
          <a:p>
            <a:pPr marL="596646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проводиться в виде текущей диагностики;</a:t>
            </a:r>
          </a:p>
          <a:p>
            <a:pPr marL="596646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естественной обстановке в режимные моменты;</a:t>
            </a:r>
          </a:p>
          <a:p>
            <a:pPr marL="596646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 фиксация в виде коротких записей, фотоотчетов, видеоматериалов. </a:t>
            </a:r>
          </a:p>
          <a:p>
            <a:pPr marL="596646" indent="-514350" algn="just">
              <a:buAutoNum type="arabicPeriod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51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Записи педагогического наблюдения включают: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Дату проведения наблюдения</a:t>
            </a:r>
          </a:p>
          <a:p>
            <a:r>
              <a:rPr lang="ru-RU" dirty="0" smtClean="0"/>
              <a:t>Имя ребенка, точный возраст.</a:t>
            </a:r>
          </a:p>
          <a:p>
            <a:r>
              <a:rPr lang="ru-RU" dirty="0" smtClean="0"/>
              <a:t>Краткое описание условий наблюдения (ситуации, в которой проводится наблюдение)</a:t>
            </a:r>
          </a:p>
          <a:p>
            <a:r>
              <a:rPr lang="ru-RU" dirty="0" smtClean="0"/>
              <a:t>Прямую речь взрослого, детей.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Записи педагогического наблюдения </a:t>
            </a:r>
            <a:r>
              <a:rPr lang="ru-RU" b="1" dirty="0" smtClean="0">
                <a:solidFill>
                  <a:schemeClr val="accent1"/>
                </a:solidFill>
              </a:rPr>
              <a:t>не включают</a:t>
            </a:r>
            <a:r>
              <a:rPr lang="ru-RU" b="1" dirty="0">
                <a:solidFill>
                  <a:schemeClr val="accent1"/>
                </a:solidFill>
              </a:rPr>
              <a:t>: </a:t>
            </a:r>
            <a:endParaRPr lang="ru-RU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Выводов и оценок воспитателей, рекомендаций для родителей.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78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01962"/>
          </a:xfrm>
        </p:spPr>
        <p:txBody>
          <a:bodyPr>
            <a:noAutofit/>
          </a:bodyPr>
          <a:lstStyle/>
          <a:p>
            <a:r>
              <a:rPr lang="ru-RU" sz="2400" dirty="0"/>
              <a:t>Сравните:</a:t>
            </a:r>
            <a:br>
              <a:rPr lang="ru-RU" sz="2400" dirty="0"/>
            </a:br>
            <a:r>
              <a:rPr lang="ru-RU" sz="2400" dirty="0"/>
              <a:t>Невнимательна </a:t>
            </a:r>
            <a:r>
              <a:rPr lang="ru-RU" sz="2400" dirty="0"/>
              <a:t>на занятиях.</a:t>
            </a:r>
            <a:br>
              <a:rPr lang="ru-RU" sz="2400" dirty="0"/>
            </a:br>
            <a:r>
              <a:rPr lang="ru-RU" sz="2400" dirty="0"/>
              <a:t>Не </a:t>
            </a:r>
            <a:r>
              <a:rPr lang="ru-RU" sz="2400" dirty="0"/>
              <a:t>умеет считать до 10 – после 5 идет то 7, то 9.</a:t>
            </a:r>
            <a:br>
              <a:rPr lang="ru-RU" sz="2400" dirty="0"/>
            </a:br>
            <a:r>
              <a:rPr lang="ru-RU" sz="2400" dirty="0"/>
              <a:t>Путает </a:t>
            </a:r>
            <a:r>
              <a:rPr lang="ru-RU" sz="2400" dirty="0"/>
              <a:t>названия цветов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909" y="2438400"/>
            <a:ext cx="6686550" cy="365760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200" dirty="0"/>
              <a:t>12.03.2010</a:t>
            </a:r>
            <a:r>
              <a:rPr lang="ru-RU" sz="4200" dirty="0"/>
              <a:t>. И. Я. Майя (1 г. 8 мес.). Рисует, сидя за столом (ставит </a:t>
            </a:r>
            <a:r>
              <a:rPr lang="ru-RU" sz="4200" dirty="0"/>
              <a:t>точки замазанным </a:t>
            </a:r>
            <a:r>
              <a:rPr lang="ru-RU" sz="4200" dirty="0"/>
              <a:t>в краске пальчиком) и приговаривает: «Дин, </a:t>
            </a:r>
            <a:r>
              <a:rPr lang="ru-RU" sz="4200" dirty="0"/>
              <a:t>дин</a:t>
            </a:r>
            <a:r>
              <a:rPr lang="ru-RU" sz="4200" dirty="0"/>
              <a:t>, дин, дин…» Потом удовлетворенно осматривает листок </a:t>
            </a:r>
            <a:r>
              <a:rPr lang="ru-RU" sz="4200" dirty="0"/>
              <a:t>и </a:t>
            </a:r>
            <a:r>
              <a:rPr lang="ru-RU" sz="4200" dirty="0"/>
              <a:t>с протяжным вздохом завершает: «</a:t>
            </a:r>
            <a:r>
              <a:rPr lang="ru-RU" sz="4200" dirty="0" err="1"/>
              <a:t>Мнооооогоооо</a:t>
            </a:r>
            <a:r>
              <a:rPr lang="ru-RU" sz="4200" dirty="0"/>
              <a:t>…»</a:t>
            </a:r>
          </a:p>
          <a:p>
            <a:pPr marL="0" indent="0" algn="just">
              <a:buNone/>
            </a:pPr>
            <a:r>
              <a:rPr lang="ru-RU" sz="4200" dirty="0"/>
              <a:t>	03.12.2014</a:t>
            </a:r>
            <a:r>
              <a:rPr lang="ru-RU" sz="4200" dirty="0"/>
              <a:t>. Т. Н. Дети одеваются на прогулку. Артем (3 г. 4 мес.) </a:t>
            </a:r>
            <a:r>
              <a:rPr lang="ru-RU" sz="4200" dirty="0"/>
              <a:t>ищет </a:t>
            </a:r>
            <a:r>
              <a:rPr lang="ru-RU" sz="4200" dirty="0"/>
              <a:t>свой шарф. «Вы не видели мой шарф?» – спрашивает он </a:t>
            </a:r>
            <a:r>
              <a:rPr lang="ru-RU" sz="4200" dirty="0"/>
              <a:t>у </a:t>
            </a:r>
            <a:r>
              <a:rPr lang="ru-RU" sz="4200" dirty="0"/>
              <a:t>всех детей. «А какой он у тебя?» – «Да такой предлинный. </a:t>
            </a:r>
            <a:r>
              <a:rPr lang="ru-RU" sz="4200" dirty="0" err="1"/>
              <a:t>Предлиннее</a:t>
            </a:r>
            <a:r>
              <a:rPr lang="ru-RU" sz="4200" dirty="0"/>
              <a:t>, чем твой». </a:t>
            </a:r>
          </a:p>
        </p:txBody>
      </p:sp>
    </p:spTree>
    <p:extLst>
      <p:ext uri="{BB962C8B-B14F-4D97-AF65-F5344CB8AC3E}">
        <p14:creationId xmlns:p14="http://schemas.microsoft.com/office/powerpoint/2010/main" val="116097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Презентация педагогических наблюдений для родителей воспитанников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114800"/>
          </a:xfrm>
        </p:spPr>
        <p:txBody>
          <a:bodyPr/>
          <a:lstStyle/>
          <a:p>
            <a:r>
              <a:rPr lang="ru-RU" dirty="0" smtClean="0"/>
              <a:t>Фотоотчеты, видеозаписи.</a:t>
            </a:r>
          </a:p>
          <a:p>
            <a:r>
              <a:rPr lang="ru-RU" dirty="0" smtClean="0"/>
              <a:t>Подборка для родителей детских работ, поделок, рисунков. </a:t>
            </a:r>
          </a:p>
          <a:p>
            <a:r>
              <a:rPr lang="ru-RU" dirty="0" smtClean="0"/>
              <a:t>Знакомство родителей с записями наблюдений воспитателя посредством детской почты, стенда наблюдений, индивидуальных бесед.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088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Благодарим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lvl="0" indent="0" algn="ctr">
              <a:spcBef>
                <a:spcPct val="0"/>
              </a:spcBef>
              <a:buClrTx/>
              <a:buSzTx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Контактная информация: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тел.  8(8332) 53-04-65*114,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email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r>
              <a:rPr lang="en-US" dirty="0" smtClean="0">
                <a:solidFill>
                  <a:schemeClr val="tx2"/>
                </a:solidFill>
              </a:rPr>
              <a:t>doshschool@kirovipk.ru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endParaRPr lang="en-US" dirty="0" smtClean="0">
              <a:solidFill>
                <a:schemeClr val="tx2"/>
              </a:solidFill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кафедра дошкольного и начального общего образования ИРО Кировской области</a:t>
            </a:r>
            <a:endParaRPr lang="ru-RU" sz="96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Освоение программы не сопровождается проведением промежуточных аттестаций и итоговой аттестации воспитанников» (п.4.3.)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отражено в целевых ориентирах?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построении речевого высказывания в ситуации общения, может выделять звуки в словах, у ребенка складываются предпосылки грамотности.</a:t>
            </a:r>
          </a:p>
          <a:p>
            <a:r>
              <a:rPr lang="ru-RU" sz="1800" dirty="0" smtClean="0"/>
              <a:t>Ребенок проявляет любознательность, задает вопросы взрослым и сверстникам, интересуются причинно-следственными связями, пытается самостоятельно придумывать объяснения явлениями природы и поступкам людей; склонен наблюдать, экспериментировать.</a:t>
            </a:r>
          </a:p>
          <a:p>
            <a:r>
              <a:rPr lang="ru-RU" sz="1800" dirty="0" smtClean="0"/>
              <a:t>Обладает начальными знаниями о себе , 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930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педагогической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Педагог получает обратную связь в процессе взаимодействия с воспитанниками.</a:t>
            </a:r>
          </a:p>
          <a:p>
            <a:pPr lvl="0"/>
            <a:r>
              <a:rPr lang="ru-RU" dirty="0" smtClean="0"/>
              <a:t>Степень обязательности проведения педагогом педагогической диагностики должна определяться программой</a:t>
            </a:r>
          </a:p>
          <a:p>
            <a:pPr lvl="0"/>
            <a:r>
              <a:rPr lang="ru-RU" dirty="0" smtClean="0"/>
              <a:t>Педагогическая диагностика направлена на определение наличия условий для развития ребенка в соответствии с его возрастными и индивидуальными особенностями развития. Создание вышеуказанных условий являются целью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93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педагогической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 algn="just"/>
            <a:r>
              <a:rPr lang="ru-RU" dirty="0" smtClean="0"/>
              <a:t>Наблюдение;</a:t>
            </a:r>
          </a:p>
          <a:p>
            <a:pPr algn="just"/>
            <a:r>
              <a:rPr lang="ru-RU" dirty="0" smtClean="0"/>
              <a:t>Игровые задания;</a:t>
            </a:r>
          </a:p>
          <a:p>
            <a:pPr algn="just"/>
            <a:r>
              <a:rPr lang="ru-RU" dirty="0" smtClean="0"/>
              <a:t>Изучение продуктов детского творчества;</a:t>
            </a:r>
          </a:p>
          <a:p>
            <a:pPr algn="just"/>
            <a:r>
              <a:rPr lang="ru-RU" dirty="0" smtClean="0"/>
              <a:t>Беседа (анкетирование).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28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Инструментами оценки являются наблюдения – стандартизированное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нестандартизированное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(свободное)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Documents and Settings\user\Рабочий стол\эхэххх.jpg"/>
          <p:cNvPicPr>
            <a:picLocks noGrp="1"/>
          </p:cNvPicPr>
          <p:nvPr>
            <p:ph idx="1"/>
          </p:nvPr>
        </p:nvPicPr>
        <p:blipFill>
          <a:blip r:embed="rId2" cstate="print"/>
          <a:srcRect b="2821"/>
          <a:stretch>
            <a:fillRect/>
          </a:stretch>
        </p:blipFill>
        <p:spPr bwMode="auto">
          <a:xfrm>
            <a:off x="3505200" y="2133600"/>
            <a:ext cx="29634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284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наблюдения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Цель ведения наблюдений.</a:t>
            </a:r>
          </a:p>
          <a:p>
            <a:r>
              <a:rPr lang="ru-RU" dirty="0" smtClean="0"/>
              <a:t>Методика ведения наблюдений.</a:t>
            </a:r>
          </a:p>
          <a:p>
            <a:r>
              <a:rPr lang="ru-RU" dirty="0" smtClean="0"/>
              <a:t>Динамика достижений воспитанников (оценка текущей ситуации и перспектив развития).</a:t>
            </a:r>
          </a:p>
          <a:p>
            <a:r>
              <a:rPr lang="ru-RU" dirty="0" smtClean="0"/>
              <a:t>Развитие навыков рефлексии у детей.</a:t>
            </a:r>
          </a:p>
          <a:p>
            <a:r>
              <a:rPr lang="ru-RU" dirty="0" smtClean="0"/>
              <a:t>Формирование персональных портфолио воспитанников.</a:t>
            </a:r>
          </a:p>
          <a:p>
            <a:pPr marL="0" indent="0">
              <a:buNone/>
            </a:pPr>
            <a:r>
              <a:rPr lang="ru-RU" dirty="0" smtClean="0"/>
              <a:t>Стандарт:</a:t>
            </a:r>
          </a:p>
          <a:p>
            <a:pPr marL="0" indent="0">
              <a:buNone/>
            </a:pPr>
            <a:r>
              <a:rPr lang="ru-RU" dirty="0" smtClean="0"/>
              <a:t>	Обеспечить постоянное наблюдение и оценку роста и развития каждого ребенка с целью оказания ему своевременной помощи и поддержки, а также для целенаправленного планирования изменений в условиях, в формах и видах деятельности, которые соответствовали бы индивидуальным потребностям детей.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2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433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воспитателю наблюдать?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81820"/>
            <a:ext cx="7886700" cy="360815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лучше понять, что происходит с ребенком, какие чувства и эмоции преобладают;</a:t>
            </a:r>
          </a:p>
          <a:p>
            <a:pPr algn="just"/>
            <a:r>
              <a:rPr lang="ru-RU" dirty="0" smtClean="0"/>
              <a:t>определить интересы, умения и потребности каждого ребенка, выяснить, что он предпочитает, какие занятия выбирает, когда есть выбор;</a:t>
            </a:r>
          </a:p>
          <a:p>
            <a:pPr algn="just"/>
            <a:r>
              <a:rPr lang="ru-RU" dirty="0" smtClean="0"/>
              <a:t>увидеть изменения в развитии ребенка с течением времени; </a:t>
            </a:r>
          </a:p>
          <a:p>
            <a:pPr algn="just"/>
            <a:r>
              <a:rPr lang="ru-RU" dirty="0" smtClean="0"/>
              <a:t>внести изменения в развивающую среду;</a:t>
            </a:r>
          </a:p>
          <a:p>
            <a:pPr algn="just"/>
            <a:r>
              <a:rPr lang="ru-RU" dirty="0" smtClean="0"/>
              <a:t>определить моменты, вызывающие озабоченность;</a:t>
            </a:r>
          </a:p>
          <a:p>
            <a:pPr algn="just"/>
            <a:r>
              <a:rPr lang="ru-RU" dirty="0" smtClean="0"/>
              <a:t>внести изменения в план; </a:t>
            </a:r>
          </a:p>
          <a:p>
            <a:pPr algn="just"/>
            <a:r>
              <a:rPr lang="ru-RU" dirty="0" smtClean="0"/>
              <a:t>получить информацию, которой могут воспользоваться как педагоги, так и родители; </a:t>
            </a:r>
          </a:p>
          <a:p>
            <a:pPr algn="just"/>
            <a:r>
              <a:rPr lang="ru-RU" dirty="0" smtClean="0"/>
              <a:t>дать возможность родителям больше узнать о своих детях;</a:t>
            </a:r>
          </a:p>
          <a:p>
            <a:pPr algn="just"/>
            <a:r>
              <a:rPr lang="ru-RU" dirty="0" smtClean="0"/>
              <a:t>получить обратную связь об эффективности (или неэффективности) собственных педагогических действий.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5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деятельности по образовательным областям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219200"/>
          <a:ext cx="7867650" cy="527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5"/>
                <a:gridCol w="3933825"/>
              </a:tblGrid>
              <a:tr h="65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Приоритетные виды деятельности для её реализации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Трудовая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Продуктивная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Музыкально-ритмическая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Конструктивно-модельная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Изобразительная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Двигательная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1141</Words>
  <Application>Microsoft Office PowerPoint</Application>
  <PresentationFormat>Экран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Calibri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Особенности оценки познавательного и речевого развития детей дошкольного возраста</vt:lpstr>
      <vt:lpstr>Презентация PowerPoint</vt:lpstr>
      <vt:lpstr>Что отражено в целевых ориентирах? </vt:lpstr>
      <vt:lpstr>Значение педагогической диагностики</vt:lpstr>
      <vt:lpstr>Методы педагогической диагностики</vt:lpstr>
      <vt:lpstr>Инструментами оценки являются наблюдения – стандартизированное и нестандартизированное (свободное)</vt:lpstr>
      <vt:lpstr>Педагогические наблюдения  </vt:lpstr>
      <vt:lpstr>Зачем воспитателю наблюдать?</vt:lpstr>
      <vt:lpstr>Виды деятельности по образовательным областям</vt:lpstr>
      <vt:lpstr>Пример конкретизации целевых ориентиров «Познавательное развитие ребенка 4-5 лет» в карте индивидуального развития ребенка</vt:lpstr>
      <vt:lpstr>Пример конкретизации целевых ориентиров «Познавательное развитие ребенка 4-5 лет» в карте индивидуального развития ребенка</vt:lpstr>
      <vt:lpstr>Пример конкретизации целевых ориентиров «Речевое развитие ребенка 4-5 лет» в карте индивидуального развития ребенка</vt:lpstr>
      <vt:lpstr>Презентация PowerPoint</vt:lpstr>
      <vt:lpstr>Индивидуальная карта развития воспитанников  «Речевое развитие»</vt:lpstr>
      <vt:lpstr>Нестандартизированное наблюдение </vt:lpstr>
      <vt:lpstr>Записи педагогического наблюдения включают: </vt:lpstr>
      <vt:lpstr>Сравните: Невнимательна на занятиях. Не умеет считать до 10 – после 5 идет то 7, то 9. Путает названия цветов.   И</vt:lpstr>
      <vt:lpstr>Презентация педагогических наблюдений для родителей воспитанников</vt:lpstr>
      <vt:lpstr>Благодарим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Соответствие результатов освоения ООП ДО требованиям нормативно-правовых документов (промежуточные результаты освоения ООП ДО)</dc:title>
  <dc:creator>1</dc:creator>
  <cp:lastModifiedBy>Арасланова</cp:lastModifiedBy>
  <cp:revision>54</cp:revision>
  <dcterms:created xsi:type="dcterms:W3CDTF">2015-03-30T10:10:10Z</dcterms:created>
  <dcterms:modified xsi:type="dcterms:W3CDTF">2016-10-27T07:59:07Z</dcterms:modified>
</cp:coreProperties>
</file>