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321" r:id="rId3"/>
    <p:sldId id="290" r:id="rId4"/>
    <p:sldId id="322" r:id="rId5"/>
    <p:sldId id="323" r:id="rId6"/>
    <p:sldId id="324" r:id="rId7"/>
    <p:sldId id="327" r:id="rId8"/>
    <p:sldId id="325" r:id="rId9"/>
    <p:sldId id="326" r:id="rId10"/>
    <p:sldId id="328" r:id="rId11"/>
    <p:sldId id="329" r:id="rId12"/>
    <p:sldId id="300" r:id="rId13"/>
    <p:sldId id="305" r:id="rId14"/>
    <p:sldId id="311" r:id="rId15"/>
    <p:sldId id="304" r:id="rId16"/>
    <p:sldId id="314" r:id="rId17"/>
    <p:sldId id="320" r:id="rId18"/>
    <p:sldId id="292" r:id="rId19"/>
    <p:sldId id="294" r:id="rId20"/>
    <p:sldId id="295" r:id="rId21"/>
    <p:sldId id="296" r:id="rId22"/>
    <p:sldId id="298" r:id="rId23"/>
    <p:sldId id="307" r:id="rId24"/>
    <p:sldId id="318" r:id="rId25"/>
    <p:sldId id="319" r:id="rId26"/>
    <p:sldId id="316" r:id="rId27"/>
    <p:sldId id="309" r:id="rId28"/>
    <p:sldId id="317" r:id="rId29"/>
    <p:sldId id="31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66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maps.yandex.ru/?where&amp;ol=biz&amp;oid=1063904367&amp;source=adrsnip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uc.profi-dpo.ru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kirovipk@kirovipk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maps.yandex.ru/?where&amp;ol=biz&amp;oid=1063904367&amp;source=adrsnip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uc.profi-dpo.ru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kirovipk@kirovipk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450B6-379E-4A53-B2A9-F37A3FBDE2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08FBC-870C-4B89-925B-EC23DD2497C8}">
      <dgm:prSet custT="1"/>
      <dgm:spPr/>
      <dgm:t>
        <a:bodyPr/>
        <a:lstStyle/>
        <a:p>
          <a:pPr rtl="0"/>
          <a:r>
            <a:rPr lang="ru-RU" sz="1400" dirty="0">
              <a:latin typeface="Monotype Corsiva" pitchFamily="66" charset="0"/>
            </a:rPr>
            <a:t>Адрес</a:t>
          </a:r>
        </a:p>
      </dgm:t>
    </dgm:pt>
    <dgm:pt modelId="{5EDD4973-3BD4-42C2-BD63-6CC7AD8232C4}" type="par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103F23CF-C33C-4163-81B2-5374BA667153}" type="sib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21522BB7-0A2D-4594-AAA1-41AE2C726730}">
      <dgm:prSet custT="1"/>
      <dgm:spPr/>
      <dgm:t>
        <a:bodyPr/>
        <a:lstStyle/>
        <a:p>
          <a:r>
            <a:rPr lang="ru-RU" sz="1400" b="1" i="1" u="none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610046, г. Киров, ул. Р. </a:t>
          </a:r>
          <a:r>
            <a:rPr lang="ru-RU" sz="1400" b="1" i="1" u="none" dirty="0" err="1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Ердякова</a:t>
          </a:r>
          <a:r>
            <a:rPr lang="ru-RU" sz="1400" b="1" i="1" u="none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, 23/2</a:t>
          </a:r>
          <a:endParaRPr lang="ru-RU" sz="1400" u="none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gm:t>
    </dgm:pt>
    <dgm:pt modelId="{2637246A-EBB1-483F-AFB1-74DB7BA109FB}" type="par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0B563CF5-5682-4459-B63A-860E2F4E68C1}" type="sib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867B6F4E-B5E9-48E8-A372-0E35241B6480}" type="pres">
      <dgm:prSet presAssocID="{EBF450B6-379E-4A53-B2A9-F37A3FBDE255}" presName="Name0" presStyleCnt="0">
        <dgm:presLayoutVars>
          <dgm:dir/>
          <dgm:animLvl val="lvl"/>
          <dgm:resizeHandles val="exact"/>
        </dgm:presLayoutVars>
      </dgm:prSet>
      <dgm:spPr/>
    </dgm:pt>
    <dgm:pt modelId="{9FB94926-5AE0-4ECB-91EC-2F575D88E607}" type="pres">
      <dgm:prSet presAssocID="{0C908FBC-870C-4B89-925B-EC23DD2497C8}" presName="linNode" presStyleCnt="0"/>
      <dgm:spPr/>
    </dgm:pt>
    <dgm:pt modelId="{A3D49220-1DC7-433F-881E-666F6F1A2D0C}" type="pres">
      <dgm:prSet presAssocID="{0C908FBC-870C-4B89-925B-EC23DD2497C8}" presName="parentText" presStyleLbl="node1" presStyleIdx="0" presStyleCnt="1" custScaleX="40404" custScaleY="84697" custLinFactNeighborX="-4920" custLinFactNeighborY="-12197">
        <dgm:presLayoutVars>
          <dgm:chMax val="1"/>
          <dgm:bulletEnabled val="1"/>
        </dgm:presLayoutVars>
      </dgm:prSet>
      <dgm:spPr/>
    </dgm:pt>
    <dgm:pt modelId="{A4C66C55-05A0-417C-901D-2190C3A22AAC}" type="pres">
      <dgm:prSet presAssocID="{0C908FBC-870C-4B89-925B-EC23DD2497C8}" presName="descendantText" presStyleLbl="alignAccFollowNode1" presStyleIdx="0" presStyleCnt="1" custScaleX="47663" custScaleY="111744" custLinFactNeighborX="-8607" custLinFactNeighborY="-2936">
        <dgm:presLayoutVars>
          <dgm:bulletEnabled val="1"/>
        </dgm:presLayoutVars>
      </dgm:prSet>
      <dgm:spPr/>
    </dgm:pt>
  </dgm:ptLst>
  <dgm:cxnLst>
    <dgm:cxn modelId="{18C7AB7C-EE60-4A98-AEE8-C51AC3F5EBCA}" type="presOf" srcId="{EBF450B6-379E-4A53-B2A9-F37A3FBDE255}" destId="{867B6F4E-B5E9-48E8-A372-0E35241B6480}" srcOrd="0" destOrd="0" presId="urn:microsoft.com/office/officeart/2005/8/layout/vList5"/>
    <dgm:cxn modelId="{7F638C83-CCD8-4CA3-8DE9-501394CB2A1A}" srcId="{EBF450B6-379E-4A53-B2A9-F37A3FBDE255}" destId="{0C908FBC-870C-4B89-925B-EC23DD2497C8}" srcOrd="0" destOrd="0" parTransId="{5EDD4973-3BD4-42C2-BD63-6CC7AD8232C4}" sibTransId="{103F23CF-C33C-4163-81B2-5374BA667153}"/>
    <dgm:cxn modelId="{06C3E7A1-3155-440E-B93C-327AEE4F77C8}" type="presOf" srcId="{0C908FBC-870C-4B89-925B-EC23DD2497C8}" destId="{A3D49220-1DC7-433F-881E-666F6F1A2D0C}" srcOrd="0" destOrd="0" presId="urn:microsoft.com/office/officeart/2005/8/layout/vList5"/>
    <dgm:cxn modelId="{19D61BBB-4646-4585-BD1C-0E6460B12865}" type="presOf" srcId="{21522BB7-0A2D-4594-AAA1-41AE2C726730}" destId="{A4C66C55-05A0-417C-901D-2190C3A22AAC}" srcOrd="0" destOrd="0" presId="urn:microsoft.com/office/officeart/2005/8/layout/vList5"/>
    <dgm:cxn modelId="{3F951DCB-CDEF-4211-B3F9-BB02524A313D}" srcId="{0C908FBC-870C-4B89-925B-EC23DD2497C8}" destId="{21522BB7-0A2D-4594-AAA1-41AE2C726730}" srcOrd="0" destOrd="0" parTransId="{2637246A-EBB1-483F-AFB1-74DB7BA109FB}" sibTransId="{0B563CF5-5682-4459-B63A-860E2F4E68C1}"/>
    <dgm:cxn modelId="{9A6CC151-1028-4000-830E-68709CCA2189}" type="presParOf" srcId="{867B6F4E-B5E9-48E8-A372-0E35241B6480}" destId="{9FB94926-5AE0-4ECB-91EC-2F575D88E607}" srcOrd="0" destOrd="0" presId="urn:microsoft.com/office/officeart/2005/8/layout/vList5"/>
    <dgm:cxn modelId="{A9338C2F-C747-4E77-A760-6A275A307EEB}" type="presParOf" srcId="{9FB94926-5AE0-4ECB-91EC-2F575D88E607}" destId="{A3D49220-1DC7-433F-881E-666F6F1A2D0C}" srcOrd="0" destOrd="0" presId="urn:microsoft.com/office/officeart/2005/8/layout/vList5"/>
    <dgm:cxn modelId="{E38353F3-542A-4A09-ACE6-0E7E713D1286}" type="presParOf" srcId="{9FB94926-5AE0-4ECB-91EC-2F575D88E607}" destId="{A4C66C55-05A0-417C-901D-2190C3A22A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450B6-379E-4A53-B2A9-F37A3FBDE2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08FBC-870C-4B89-925B-EC23DD2497C8}">
      <dgm:prSet custT="1"/>
      <dgm:spPr/>
      <dgm:t>
        <a:bodyPr/>
        <a:lstStyle/>
        <a:p>
          <a:pPr rtl="0"/>
          <a:r>
            <a:rPr lang="ru-RU" sz="1400" dirty="0">
              <a:latin typeface="Monotype Corsiva" pitchFamily="66" charset="0"/>
            </a:rPr>
            <a:t>Сайт</a:t>
          </a:r>
        </a:p>
      </dgm:t>
    </dgm:pt>
    <dgm:pt modelId="{5EDD4973-3BD4-42C2-BD63-6CC7AD8232C4}" type="par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103F23CF-C33C-4163-81B2-5374BA667153}" type="sib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21522BB7-0A2D-4594-AAA1-41AE2C726730}">
      <dgm:prSet custT="1"/>
      <dgm:spPr/>
      <dgm:t>
        <a:bodyPr/>
        <a:lstStyle/>
        <a:p>
          <a:r>
            <a:rPr lang="en-US" sz="1300" dirty="0">
              <a:latin typeface="Monotype Corsiva" pitchFamily="66" charset="0"/>
              <a:hlinkClick xmlns:r="http://schemas.openxmlformats.org/officeDocument/2006/relationships" r:id="rId1"/>
            </a:rPr>
            <a:t>http://kirovipk.ru/</a:t>
          </a:r>
          <a:endParaRPr lang="ru-RU" sz="1300" dirty="0">
            <a:latin typeface="Monotype Corsiva" pitchFamily="66" charset="0"/>
          </a:endParaRPr>
        </a:p>
      </dgm:t>
    </dgm:pt>
    <dgm:pt modelId="{2637246A-EBB1-483F-AFB1-74DB7BA109FB}" type="par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0B563CF5-5682-4459-B63A-860E2F4E68C1}" type="sib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867B6F4E-B5E9-48E8-A372-0E35241B6480}" type="pres">
      <dgm:prSet presAssocID="{EBF450B6-379E-4A53-B2A9-F37A3FBDE255}" presName="Name0" presStyleCnt="0">
        <dgm:presLayoutVars>
          <dgm:dir/>
          <dgm:animLvl val="lvl"/>
          <dgm:resizeHandles val="exact"/>
        </dgm:presLayoutVars>
      </dgm:prSet>
      <dgm:spPr/>
    </dgm:pt>
    <dgm:pt modelId="{9FB94926-5AE0-4ECB-91EC-2F575D88E607}" type="pres">
      <dgm:prSet presAssocID="{0C908FBC-870C-4B89-925B-EC23DD2497C8}" presName="linNode" presStyleCnt="0"/>
      <dgm:spPr/>
    </dgm:pt>
    <dgm:pt modelId="{A3D49220-1DC7-433F-881E-666F6F1A2D0C}" type="pres">
      <dgm:prSet presAssocID="{0C908FBC-870C-4B89-925B-EC23DD2497C8}" presName="parentText" presStyleLbl="node1" presStyleIdx="0" presStyleCnt="1" custScaleX="40404" custScaleY="53900" custLinFactNeighborX="-5899" custLinFactNeighborY="-2784">
        <dgm:presLayoutVars>
          <dgm:chMax val="1"/>
          <dgm:bulletEnabled val="1"/>
        </dgm:presLayoutVars>
      </dgm:prSet>
      <dgm:spPr/>
    </dgm:pt>
    <dgm:pt modelId="{A4C66C55-05A0-417C-901D-2190C3A22AAC}" type="pres">
      <dgm:prSet presAssocID="{0C908FBC-870C-4B89-925B-EC23DD2497C8}" presName="descendantText" presStyleLbl="alignAccFollowNode1" presStyleIdx="0" presStyleCnt="1" custScaleX="47663" custScaleY="61502" custLinFactNeighborX="-7950" custLinFactNeighborY="-2936">
        <dgm:presLayoutVars>
          <dgm:bulletEnabled val="1"/>
        </dgm:presLayoutVars>
      </dgm:prSet>
      <dgm:spPr/>
    </dgm:pt>
  </dgm:ptLst>
  <dgm:cxnLst>
    <dgm:cxn modelId="{F5C82118-2E80-4C07-B270-379DB581AF51}" type="presOf" srcId="{21522BB7-0A2D-4594-AAA1-41AE2C726730}" destId="{A4C66C55-05A0-417C-901D-2190C3A22AAC}" srcOrd="0" destOrd="0" presId="urn:microsoft.com/office/officeart/2005/8/layout/vList5"/>
    <dgm:cxn modelId="{89F96635-A2AC-4F62-A6B6-6189945CEBC7}" type="presOf" srcId="{EBF450B6-379E-4A53-B2A9-F37A3FBDE255}" destId="{867B6F4E-B5E9-48E8-A372-0E35241B6480}" srcOrd="0" destOrd="0" presId="urn:microsoft.com/office/officeart/2005/8/layout/vList5"/>
    <dgm:cxn modelId="{91214357-9FD4-4411-BED9-77AD3BBD1B02}" type="presOf" srcId="{0C908FBC-870C-4B89-925B-EC23DD2497C8}" destId="{A3D49220-1DC7-433F-881E-666F6F1A2D0C}" srcOrd="0" destOrd="0" presId="urn:microsoft.com/office/officeart/2005/8/layout/vList5"/>
    <dgm:cxn modelId="{7F638C83-CCD8-4CA3-8DE9-501394CB2A1A}" srcId="{EBF450B6-379E-4A53-B2A9-F37A3FBDE255}" destId="{0C908FBC-870C-4B89-925B-EC23DD2497C8}" srcOrd="0" destOrd="0" parTransId="{5EDD4973-3BD4-42C2-BD63-6CC7AD8232C4}" sibTransId="{103F23CF-C33C-4163-81B2-5374BA667153}"/>
    <dgm:cxn modelId="{3F951DCB-CDEF-4211-B3F9-BB02524A313D}" srcId="{0C908FBC-870C-4B89-925B-EC23DD2497C8}" destId="{21522BB7-0A2D-4594-AAA1-41AE2C726730}" srcOrd="0" destOrd="0" parTransId="{2637246A-EBB1-483F-AFB1-74DB7BA109FB}" sibTransId="{0B563CF5-5682-4459-B63A-860E2F4E68C1}"/>
    <dgm:cxn modelId="{17273105-6E50-44B7-BC5E-9D81AE619B72}" type="presParOf" srcId="{867B6F4E-B5E9-48E8-A372-0E35241B6480}" destId="{9FB94926-5AE0-4ECB-91EC-2F575D88E607}" srcOrd="0" destOrd="0" presId="urn:microsoft.com/office/officeart/2005/8/layout/vList5"/>
    <dgm:cxn modelId="{5A4A739A-63CA-4238-BA61-D9441104A7EB}" type="presParOf" srcId="{9FB94926-5AE0-4ECB-91EC-2F575D88E607}" destId="{A3D49220-1DC7-433F-881E-666F6F1A2D0C}" srcOrd="0" destOrd="0" presId="urn:microsoft.com/office/officeart/2005/8/layout/vList5"/>
    <dgm:cxn modelId="{6C0AF096-2395-4BB5-9131-3AF4077CB894}" type="presParOf" srcId="{9FB94926-5AE0-4ECB-91EC-2F575D88E607}" destId="{A4C66C55-05A0-417C-901D-2190C3A22A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450B6-379E-4A53-B2A9-F37A3FBDE2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08FBC-870C-4B89-925B-EC23DD2497C8}">
      <dgm:prSet custT="1"/>
      <dgm:spPr/>
      <dgm:t>
        <a:bodyPr/>
        <a:lstStyle/>
        <a:p>
          <a:pPr rtl="0"/>
          <a:r>
            <a:rPr lang="en-US" sz="1400" dirty="0">
              <a:latin typeface="Monotype Corsiva" pitchFamily="66" charset="0"/>
            </a:rPr>
            <a:t>E-mail</a:t>
          </a:r>
          <a:endParaRPr lang="ru-RU" sz="1400" dirty="0">
            <a:latin typeface="Monotype Corsiva" pitchFamily="66" charset="0"/>
          </a:endParaRPr>
        </a:p>
      </dgm:t>
    </dgm:pt>
    <dgm:pt modelId="{5EDD4973-3BD4-42C2-BD63-6CC7AD8232C4}" type="par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103F23CF-C33C-4163-81B2-5374BA667153}" type="sib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21522BB7-0A2D-4594-AAA1-41AE2C726730}">
      <dgm:prSet custT="1"/>
      <dgm:spPr/>
      <dgm:t>
        <a:bodyPr/>
        <a:lstStyle/>
        <a:p>
          <a:r>
            <a:rPr lang="en-US" sz="1400" b="0" i="1" u="sng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kirovipk@kirovipk.ru</a:t>
          </a:r>
          <a:endParaRPr lang="ru-RU" sz="1400" b="0" dirty="0">
            <a:latin typeface="Monotype Corsiva" pitchFamily="66" charset="0"/>
          </a:endParaRPr>
        </a:p>
      </dgm:t>
    </dgm:pt>
    <dgm:pt modelId="{2637246A-EBB1-483F-AFB1-74DB7BA109FB}" type="par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0B563CF5-5682-4459-B63A-860E2F4E68C1}" type="sib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867B6F4E-B5E9-48E8-A372-0E35241B6480}" type="pres">
      <dgm:prSet presAssocID="{EBF450B6-379E-4A53-B2A9-F37A3FBDE255}" presName="Name0" presStyleCnt="0">
        <dgm:presLayoutVars>
          <dgm:dir/>
          <dgm:animLvl val="lvl"/>
          <dgm:resizeHandles val="exact"/>
        </dgm:presLayoutVars>
      </dgm:prSet>
      <dgm:spPr/>
    </dgm:pt>
    <dgm:pt modelId="{9FB94926-5AE0-4ECB-91EC-2F575D88E607}" type="pres">
      <dgm:prSet presAssocID="{0C908FBC-870C-4B89-925B-EC23DD2497C8}" presName="linNode" presStyleCnt="0"/>
      <dgm:spPr/>
    </dgm:pt>
    <dgm:pt modelId="{A3D49220-1DC7-433F-881E-666F6F1A2D0C}" type="pres">
      <dgm:prSet presAssocID="{0C908FBC-870C-4B89-925B-EC23DD2497C8}" presName="parentText" presStyleLbl="node1" presStyleIdx="0" presStyleCnt="1" custScaleX="40404" custScaleY="53900" custLinFactNeighborX="-6132" custLinFactNeighborY="-7699">
        <dgm:presLayoutVars>
          <dgm:chMax val="1"/>
          <dgm:bulletEnabled val="1"/>
        </dgm:presLayoutVars>
      </dgm:prSet>
      <dgm:spPr/>
    </dgm:pt>
    <dgm:pt modelId="{A4C66C55-05A0-417C-901D-2190C3A22AAC}" type="pres">
      <dgm:prSet presAssocID="{0C908FBC-870C-4B89-925B-EC23DD2497C8}" presName="descendantText" presStyleLbl="alignAccFollowNode1" presStyleIdx="0" presStyleCnt="1" custScaleX="47663" custScaleY="61502" custLinFactNeighborX="-5604" custLinFactNeighborY="-7748">
        <dgm:presLayoutVars>
          <dgm:bulletEnabled val="1"/>
        </dgm:presLayoutVars>
      </dgm:prSet>
      <dgm:spPr/>
    </dgm:pt>
  </dgm:ptLst>
  <dgm:cxnLst>
    <dgm:cxn modelId="{7F638C83-CCD8-4CA3-8DE9-501394CB2A1A}" srcId="{EBF450B6-379E-4A53-B2A9-F37A3FBDE255}" destId="{0C908FBC-870C-4B89-925B-EC23DD2497C8}" srcOrd="0" destOrd="0" parTransId="{5EDD4973-3BD4-42C2-BD63-6CC7AD8232C4}" sibTransId="{103F23CF-C33C-4163-81B2-5374BA667153}"/>
    <dgm:cxn modelId="{3F1E21A1-5081-4A2D-AA9F-36D150DE85B6}" type="presOf" srcId="{0C908FBC-870C-4B89-925B-EC23DD2497C8}" destId="{A3D49220-1DC7-433F-881E-666F6F1A2D0C}" srcOrd="0" destOrd="0" presId="urn:microsoft.com/office/officeart/2005/8/layout/vList5"/>
    <dgm:cxn modelId="{3F951DCB-CDEF-4211-B3F9-BB02524A313D}" srcId="{0C908FBC-870C-4B89-925B-EC23DD2497C8}" destId="{21522BB7-0A2D-4594-AAA1-41AE2C726730}" srcOrd="0" destOrd="0" parTransId="{2637246A-EBB1-483F-AFB1-74DB7BA109FB}" sibTransId="{0B563CF5-5682-4459-B63A-860E2F4E68C1}"/>
    <dgm:cxn modelId="{E4E2EEEE-38FF-4EA7-BE09-BE874CC43678}" type="presOf" srcId="{EBF450B6-379E-4A53-B2A9-F37A3FBDE255}" destId="{867B6F4E-B5E9-48E8-A372-0E35241B6480}" srcOrd="0" destOrd="0" presId="urn:microsoft.com/office/officeart/2005/8/layout/vList5"/>
    <dgm:cxn modelId="{7DFA4FFF-B32F-41A1-9ED2-A6208F88800C}" type="presOf" srcId="{21522BB7-0A2D-4594-AAA1-41AE2C726730}" destId="{A4C66C55-05A0-417C-901D-2190C3A22AAC}" srcOrd="0" destOrd="0" presId="urn:microsoft.com/office/officeart/2005/8/layout/vList5"/>
    <dgm:cxn modelId="{F8D26275-ECAA-4C47-AD4B-44F32353700C}" type="presParOf" srcId="{867B6F4E-B5E9-48E8-A372-0E35241B6480}" destId="{9FB94926-5AE0-4ECB-91EC-2F575D88E607}" srcOrd="0" destOrd="0" presId="urn:microsoft.com/office/officeart/2005/8/layout/vList5"/>
    <dgm:cxn modelId="{31069903-BDBF-46B2-ABDF-CE061B238E91}" type="presParOf" srcId="{9FB94926-5AE0-4ECB-91EC-2F575D88E607}" destId="{A3D49220-1DC7-433F-881E-666F6F1A2D0C}" srcOrd="0" destOrd="0" presId="urn:microsoft.com/office/officeart/2005/8/layout/vList5"/>
    <dgm:cxn modelId="{85702805-2CA4-4466-A075-3749002045FF}" type="presParOf" srcId="{9FB94926-5AE0-4ECB-91EC-2F575D88E607}" destId="{A4C66C55-05A0-417C-901D-2190C3A22A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F450B6-379E-4A53-B2A9-F37A3FBDE2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08FBC-870C-4B89-925B-EC23DD2497C8}">
      <dgm:prSet custT="1"/>
      <dgm:spPr/>
      <dgm:t>
        <a:bodyPr/>
        <a:lstStyle/>
        <a:p>
          <a:pPr rtl="0"/>
          <a:r>
            <a:rPr lang="ru-RU" sz="1400" b="0" i="1" dirty="0">
              <a:solidFill>
                <a:schemeClr val="bg1"/>
              </a:solidFill>
              <a:latin typeface="Monotype Corsiva" pitchFamily="66" charset="0"/>
            </a:rPr>
            <a:t>Тел./факс </a:t>
          </a:r>
          <a:endParaRPr lang="ru-RU" sz="1400" b="0" dirty="0">
            <a:solidFill>
              <a:schemeClr val="bg1"/>
            </a:solidFill>
            <a:latin typeface="Monotype Corsiva" pitchFamily="66" charset="0"/>
          </a:endParaRPr>
        </a:p>
      </dgm:t>
    </dgm:pt>
    <dgm:pt modelId="{5EDD4973-3BD4-42C2-BD63-6CC7AD8232C4}" type="par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103F23CF-C33C-4163-81B2-5374BA667153}" type="sibTrans" cxnId="{7F638C83-CCD8-4CA3-8DE9-501394CB2A1A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21522BB7-0A2D-4594-AAA1-41AE2C726730}">
      <dgm:prSet custT="1"/>
      <dgm:spPr/>
      <dgm:t>
        <a:bodyPr/>
        <a:lstStyle/>
        <a:p>
          <a:r>
            <a:rPr lang="ru-RU" sz="14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приемная 53-12-34, 53-04-65(т/</a:t>
          </a:r>
          <a:r>
            <a:rPr lang="ru-RU" sz="1400" b="1" i="1" dirty="0" err="1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ф</a:t>
          </a:r>
          <a:r>
            <a:rPr lang="ru-RU" sz="14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) </a:t>
          </a:r>
          <a:endParaRPr lang="ru-RU" sz="1400" dirty="0">
            <a:latin typeface="Monotype Corsiva" pitchFamily="66" charset="0"/>
          </a:endParaRPr>
        </a:p>
      </dgm:t>
    </dgm:pt>
    <dgm:pt modelId="{0B563CF5-5682-4459-B63A-860E2F4E68C1}" type="sib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2637246A-EBB1-483F-AFB1-74DB7BA109FB}" type="parTrans" cxnId="{3F951DCB-CDEF-4211-B3F9-BB02524A313D}">
      <dgm:prSet/>
      <dgm:spPr/>
      <dgm:t>
        <a:bodyPr/>
        <a:lstStyle/>
        <a:p>
          <a:endParaRPr lang="ru-RU" sz="1400">
            <a:latin typeface="Monotype Corsiva" pitchFamily="66" charset="0"/>
          </a:endParaRPr>
        </a:p>
      </dgm:t>
    </dgm:pt>
    <dgm:pt modelId="{867B6F4E-B5E9-48E8-A372-0E35241B6480}" type="pres">
      <dgm:prSet presAssocID="{EBF450B6-379E-4A53-B2A9-F37A3FBDE255}" presName="Name0" presStyleCnt="0">
        <dgm:presLayoutVars>
          <dgm:dir/>
          <dgm:animLvl val="lvl"/>
          <dgm:resizeHandles val="exact"/>
        </dgm:presLayoutVars>
      </dgm:prSet>
      <dgm:spPr/>
    </dgm:pt>
    <dgm:pt modelId="{9FB94926-5AE0-4ECB-91EC-2F575D88E607}" type="pres">
      <dgm:prSet presAssocID="{0C908FBC-870C-4B89-925B-EC23DD2497C8}" presName="linNode" presStyleCnt="0"/>
      <dgm:spPr/>
    </dgm:pt>
    <dgm:pt modelId="{A3D49220-1DC7-433F-881E-666F6F1A2D0C}" type="pres">
      <dgm:prSet presAssocID="{0C908FBC-870C-4B89-925B-EC23DD2497C8}" presName="parentText" presStyleLbl="node1" presStyleIdx="0" presStyleCnt="1" custScaleX="40404" custScaleY="53900" custLinFactNeighborX="-5899" custLinFactNeighborY="-4367">
        <dgm:presLayoutVars>
          <dgm:chMax val="1"/>
          <dgm:bulletEnabled val="1"/>
        </dgm:presLayoutVars>
      </dgm:prSet>
      <dgm:spPr/>
    </dgm:pt>
    <dgm:pt modelId="{A4C66C55-05A0-417C-901D-2190C3A22AAC}" type="pres">
      <dgm:prSet presAssocID="{0C908FBC-870C-4B89-925B-EC23DD2497C8}" presName="descendantText" presStyleLbl="alignAccFollowNode1" presStyleIdx="0" presStyleCnt="1" custScaleX="47663" custScaleY="61188" custLinFactNeighborX="-7950" custLinFactNeighborY="-2936">
        <dgm:presLayoutVars>
          <dgm:bulletEnabled val="1"/>
        </dgm:presLayoutVars>
      </dgm:prSet>
      <dgm:spPr/>
    </dgm:pt>
  </dgm:ptLst>
  <dgm:cxnLst>
    <dgm:cxn modelId="{49EC5919-9125-4F02-B2B5-BA14417E1F96}" type="presOf" srcId="{21522BB7-0A2D-4594-AAA1-41AE2C726730}" destId="{A4C66C55-05A0-417C-901D-2190C3A22AAC}" srcOrd="0" destOrd="0" presId="urn:microsoft.com/office/officeart/2005/8/layout/vList5"/>
    <dgm:cxn modelId="{7F638C83-CCD8-4CA3-8DE9-501394CB2A1A}" srcId="{EBF450B6-379E-4A53-B2A9-F37A3FBDE255}" destId="{0C908FBC-870C-4B89-925B-EC23DD2497C8}" srcOrd="0" destOrd="0" parTransId="{5EDD4973-3BD4-42C2-BD63-6CC7AD8232C4}" sibTransId="{103F23CF-C33C-4163-81B2-5374BA667153}"/>
    <dgm:cxn modelId="{41F5EC97-D622-4399-9AC0-B72AE4C93B49}" type="presOf" srcId="{EBF450B6-379E-4A53-B2A9-F37A3FBDE255}" destId="{867B6F4E-B5E9-48E8-A372-0E35241B6480}" srcOrd="0" destOrd="0" presId="urn:microsoft.com/office/officeart/2005/8/layout/vList5"/>
    <dgm:cxn modelId="{7CD848B4-AE0B-41C6-8B48-BE54AAE57158}" type="presOf" srcId="{0C908FBC-870C-4B89-925B-EC23DD2497C8}" destId="{A3D49220-1DC7-433F-881E-666F6F1A2D0C}" srcOrd="0" destOrd="0" presId="urn:microsoft.com/office/officeart/2005/8/layout/vList5"/>
    <dgm:cxn modelId="{3F951DCB-CDEF-4211-B3F9-BB02524A313D}" srcId="{0C908FBC-870C-4B89-925B-EC23DD2497C8}" destId="{21522BB7-0A2D-4594-AAA1-41AE2C726730}" srcOrd="0" destOrd="0" parTransId="{2637246A-EBB1-483F-AFB1-74DB7BA109FB}" sibTransId="{0B563CF5-5682-4459-B63A-860E2F4E68C1}"/>
    <dgm:cxn modelId="{A410E82D-3BAD-4444-9824-7B6990547EA5}" type="presParOf" srcId="{867B6F4E-B5E9-48E8-A372-0E35241B6480}" destId="{9FB94926-5AE0-4ECB-91EC-2F575D88E607}" srcOrd="0" destOrd="0" presId="urn:microsoft.com/office/officeart/2005/8/layout/vList5"/>
    <dgm:cxn modelId="{F7339D1A-DB18-4F72-A963-6C3B1731ECA3}" type="presParOf" srcId="{9FB94926-5AE0-4ECB-91EC-2F575D88E607}" destId="{A3D49220-1DC7-433F-881E-666F6F1A2D0C}" srcOrd="0" destOrd="0" presId="urn:microsoft.com/office/officeart/2005/8/layout/vList5"/>
    <dgm:cxn modelId="{17478107-1D4C-4A81-925D-8AF2EDB7DD14}" type="presParOf" srcId="{9FB94926-5AE0-4ECB-91EC-2F575D88E607}" destId="{A4C66C55-05A0-417C-901D-2190C3A22A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66C55-05A0-417C-901D-2190C3A22AAC}">
      <dsp:nvSpPr>
        <dsp:cNvPr id="0" name=""/>
        <dsp:cNvSpPr/>
      </dsp:nvSpPr>
      <dsp:spPr>
        <a:xfrm rot="5400000">
          <a:off x="3254083" y="-638389"/>
          <a:ext cx="708088" cy="2031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610046, г. Киров, ул. Р. </a:t>
          </a:r>
          <a:r>
            <a:rPr lang="ru-RU" sz="1400" b="1" i="1" u="none" kern="1200" dirty="0" err="1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Ердякова</a:t>
          </a:r>
          <a:r>
            <a:rPr lang="ru-RU" sz="1400" b="1" i="1" u="none" kern="1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, 23/2</a:t>
          </a:r>
          <a:endParaRPr lang="ru-RU" sz="1400" u="none" kern="1200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sp:txBody>
      <dsp:txXfrm rot="-5400000">
        <a:off x="2592298" y="57962"/>
        <a:ext cx="1997092" cy="638956"/>
      </dsp:txXfrm>
    </dsp:sp>
    <dsp:sp modelId="{A3D49220-1DC7-433F-881E-666F6F1A2D0C}">
      <dsp:nvSpPr>
        <dsp:cNvPr id="0" name=""/>
        <dsp:cNvSpPr/>
      </dsp:nvSpPr>
      <dsp:spPr>
        <a:xfrm>
          <a:off x="1620189" y="0"/>
          <a:ext cx="968760" cy="670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otype Corsiva" pitchFamily="66" charset="0"/>
            </a:rPr>
            <a:t>Адрес</a:t>
          </a:r>
        </a:p>
      </dsp:txBody>
      <dsp:txXfrm>
        <a:off x="1652938" y="32749"/>
        <a:ext cx="903262" cy="60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66C55-05A0-417C-901D-2190C3A22AAC}">
      <dsp:nvSpPr>
        <dsp:cNvPr id="0" name=""/>
        <dsp:cNvSpPr/>
      </dsp:nvSpPr>
      <dsp:spPr>
        <a:xfrm rot="5400000">
          <a:off x="3393591" y="-569764"/>
          <a:ext cx="460578" cy="2031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Monotype Corsiva" pitchFamily="66" charset="0"/>
              <a:hlinkClick xmlns:r="http://schemas.openxmlformats.org/officeDocument/2006/relationships" r:id="rId1"/>
            </a:rPr>
            <a:t>http://kirovipk.ru/</a:t>
          </a:r>
          <a:endParaRPr lang="ru-RU" sz="1300" kern="1200" dirty="0">
            <a:latin typeface="Monotype Corsiva" pitchFamily="66" charset="0"/>
          </a:endParaRPr>
        </a:p>
      </dsp:txBody>
      <dsp:txXfrm rot="-5400000">
        <a:off x="2608051" y="238260"/>
        <a:ext cx="2009174" cy="415610"/>
      </dsp:txXfrm>
    </dsp:sp>
    <dsp:sp modelId="{A3D49220-1DC7-433F-881E-666F6F1A2D0C}">
      <dsp:nvSpPr>
        <dsp:cNvPr id="0" name=""/>
        <dsp:cNvSpPr/>
      </dsp:nvSpPr>
      <dsp:spPr>
        <a:xfrm>
          <a:off x="1578458" y="189710"/>
          <a:ext cx="968760" cy="50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otype Corsiva" pitchFamily="66" charset="0"/>
            </a:rPr>
            <a:t>Сайт</a:t>
          </a:r>
        </a:p>
      </dsp:txBody>
      <dsp:txXfrm>
        <a:off x="1603089" y="214341"/>
        <a:ext cx="919498" cy="455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66C55-05A0-417C-901D-2190C3A22AAC}">
      <dsp:nvSpPr>
        <dsp:cNvPr id="0" name=""/>
        <dsp:cNvSpPr/>
      </dsp:nvSpPr>
      <dsp:spPr>
        <a:xfrm rot="5400000">
          <a:off x="3450065" y="-605744"/>
          <a:ext cx="460128" cy="2031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u="sng" kern="1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1"/>
            </a:rPr>
            <a:t>kirovipk@kirovipk.ru</a:t>
          </a:r>
          <a:endParaRPr lang="ru-RU" sz="1400" b="0" kern="1200" dirty="0">
            <a:latin typeface="Monotype Corsiva" pitchFamily="66" charset="0"/>
          </a:endParaRPr>
        </a:p>
      </dsp:txBody>
      <dsp:txXfrm rot="-5400000">
        <a:off x="2664300" y="202483"/>
        <a:ext cx="2009196" cy="415204"/>
      </dsp:txXfrm>
    </dsp:sp>
    <dsp:sp modelId="{A3D49220-1DC7-433F-881E-666F6F1A2D0C}">
      <dsp:nvSpPr>
        <dsp:cNvPr id="0" name=""/>
        <dsp:cNvSpPr/>
      </dsp:nvSpPr>
      <dsp:spPr>
        <a:xfrm>
          <a:off x="1568527" y="144018"/>
          <a:ext cx="968760" cy="504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otype Corsiva" pitchFamily="66" charset="0"/>
            </a:rPr>
            <a:t>E-mail</a:t>
          </a:r>
          <a:endParaRPr lang="ru-RU" sz="1400" kern="1200" dirty="0">
            <a:latin typeface="Monotype Corsiva" pitchFamily="66" charset="0"/>
          </a:endParaRPr>
        </a:p>
      </dsp:txBody>
      <dsp:txXfrm>
        <a:off x="1593134" y="168625"/>
        <a:ext cx="919546" cy="454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66C55-05A0-417C-901D-2190C3A22AAC}">
      <dsp:nvSpPr>
        <dsp:cNvPr id="0" name=""/>
        <dsp:cNvSpPr/>
      </dsp:nvSpPr>
      <dsp:spPr>
        <a:xfrm rot="5400000">
          <a:off x="3394990" y="-569742"/>
          <a:ext cx="457779" cy="2031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приемная 53-12-34, 53-04-65(т/</a:t>
          </a:r>
          <a:r>
            <a:rPr lang="ru-RU" sz="1400" b="1" i="1" kern="1200" dirty="0" err="1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ф</a:t>
          </a:r>
          <a:r>
            <a:rPr lang="ru-RU" sz="1400" b="1" i="1" kern="1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) </a:t>
          </a:r>
          <a:endParaRPr lang="ru-RU" sz="1400" kern="1200" dirty="0">
            <a:latin typeface="Monotype Corsiva" pitchFamily="66" charset="0"/>
          </a:endParaRPr>
        </a:p>
      </dsp:txBody>
      <dsp:txXfrm rot="-5400000">
        <a:off x="2608051" y="239544"/>
        <a:ext cx="2009311" cy="413085"/>
      </dsp:txXfrm>
    </dsp:sp>
    <dsp:sp modelId="{A3D49220-1DC7-433F-881E-666F6F1A2D0C}">
      <dsp:nvSpPr>
        <dsp:cNvPr id="0" name=""/>
        <dsp:cNvSpPr/>
      </dsp:nvSpPr>
      <dsp:spPr>
        <a:xfrm>
          <a:off x="1578458" y="175178"/>
          <a:ext cx="968760" cy="504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chemeClr val="bg1"/>
              </a:solidFill>
              <a:latin typeface="Monotype Corsiva" pitchFamily="66" charset="0"/>
            </a:rPr>
            <a:t>Тел./факс </a:t>
          </a:r>
          <a:endParaRPr lang="ru-RU" sz="1400" b="0" kern="1200" dirty="0">
            <a:solidFill>
              <a:schemeClr val="bg1"/>
            </a:solidFill>
            <a:latin typeface="Monotype Corsiva" pitchFamily="66" charset="0"/>
          </a:endParaRPr>
        </a:p>
      </dsp:txBody>
      <dsp:txXfrm>
        <a:off x="1603065" y="199785"/>
        <a:ext cx="919546" cy="45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F1C9-97D5-4B2D-9926-3E571201B5C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1F5DD-E21A-4EFF-AED0-7DB4A6E36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31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928802"/>
            <a:ext cx="7772400" cy="168433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/>
              <a:t> </a:t>
            </a:r>
            <a:br>
              <a:rPr lang="ru-RU" i="1" dirty="0"/>
            </a:br>
            <a:br>
              <a:rPr lang="ru-RU" i="1" dirty="0"/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«Восстановительные технологии как средство профилактической работы педагога – психолога образовательной организации в условиях ФГОС»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29652" y="4429132"/>
            <a:ext cx="43204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14744" y="4429132"/>
            <a:ext cx="5113337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279326" cy="1628800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28794" y="214290"/>
            <a:ext cx="68405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Кировское областное государственное образовательное автономное учреждение дополнительного профессионального образования 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«Институт развития образования Кировской области»</a:t>
            </a:r>
          </a:p>
        </p:txBody>
      </p:sp>
      <p:pic>
        <p:nvPicPr>
          <p:cNvPr id="15" name="Рисунок 3" descr="400_F_28990364_bXopZtYMumCyHuOy5qexT29KFGQ7Qzj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214826"/>
            <a:ext cx="2643174" cy="26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572008"/>
            <a:ext cx="4714908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900" b="1" i="1" dirty="0" err="1">
                <a:solidFill>
                  <a:schemeClr val="tx2">
                    <a:lumMod val="75000"/>
                  </a:schemeClr>
                </a:solidFill>
              </a:rPr>
              <a:t>Царенок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</a:rPr>
              <a:t> Мария Викторовна</a:t>
            </a:r>
            <a:r>
              <a:rPr lang="ru-RU" sz="1900" i="1" dirty="0">
                <a:solidFill>
                  <a:schemeClr val="tx2">
                    <a:lumMod val="75000"/>
                  </a:schemeClr>
                </a:solidFill>
              </a:rPr>
              <a:t>, к.п.н., доцент кафедры управления в образовании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958138" cy="863600"/>
          </a:xfrm>
        </p:spPr>
        <p:txBody>
          <a:bodyPr rtlCol="0">
            <a:noAutofit/>
          </a:bodyPr>
          <a:lstStyle/>
          <a:p>
            <a:pPr fontAlgn="auto">
              <a:lnSpc>
                <a:spcPts val="3300"/>
              </a:lnSpc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Модели служб примирения в образовательных организациях Кировской области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1557338"/>
            <a:ext cx="8029575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Модели служб примирения в образовательных организациях Кировской области.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07704" y="2348880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76156" y="2348880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2780928"/>
            <a:ext cx="2664296" cy="6840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Структурно - функциональная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2781300"/>
            <a:ext cx="2663825" cy="684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Содержательная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4213" y="3681413"/>
            <a:ext cx="795655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Муниципальный уровень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363" y="4616450"/>
            <a:ext cx="3743325" cy="1116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1. Курсовая подготовка</a:t>
            </a:r>
          </a:p>
          <a:p>
            <a:pPr marL="457200" indent="-457200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2. Методические объединения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015716" y="4149080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084168" y="4149080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4617132"/>
            <a:ext cx="3888432" cy="11161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b="1" dirty="0"/>
              <a:t>РУО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b="1" dirty="0"/>
              <a:t>УДО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b="1" dirty="0"/>
              <a:t>КДН и ЗП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958138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Модели служб примирения в образовательных организациях Кировской области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1341438"/>
            <a:ext cx="7883525" cy="706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Модели служб примирения в образовательных организациях Кировской области.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051720" y="2060848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68144" y="2060848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7604" y="2492896"/>
            <a:ext cx="2664296" cy="6840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Структурно - функциональная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67288" y="2492375"/>
            <a:ext cx="2665412" cy="684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Содержательная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221088"/>
            <a:ext cx="4428492" cy="2160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buFontTx/>
              <a:buAutoNum type="arabicPeriod"/>
              <a:defRPr/>
            </a:pPr>
            <a:endParaRPr lang="ru-RU" b="1" dirty="0"/>
          </a:p>
          <a:p>
            <a:pPr marL="266700" indent="-266700">
              <a:buFontTx/>
              <a:buAutoNum type="arabicPeriod"/>
              <a:defRPr/>
            </a:pPr>
            <a:endParaRPr lang="ru-RU" b="1" dirty="0"/>
          </a:p>
          <a:p>
            <a:pPr marL="266700" indent="-266700">
              <a:buFontTx/>
              <a:buAutoNum type="arabicPeriod"/>
              <a:defRPr/>
            </a:pPr>
            <a:r>
              <a:rPr lang="ru-RU" b="1" dirty="0"/>
              <a:t>Медиатор</a:t>
            </a:r>
          </a:p>
          <a:p>
            <a:pPr marL="266700" indent="-266700">
              <a:buFontTx/>
              <a:buAutoNum type="arabicPeriod"/>
              <a:defRPr/>
            </a:pPr>
            <a:r>
              <a:rPr lang="ru-RU" b="1" dirty="0"/>
              <a:t>Медиатор + педагоги </a:t>
            </a:r>
          </a:p>
          <a:p>
            <a:pPr marL="266700" indent="-266700">
              <a:buFontTx/>
              <a:buAutoNum type="arabicPeriod"/>
              <a:defRPr/>
            </a:pPr>
            <a:r>
              <a:rPr lang="ru-RU" b="1" dirty="0"/>
              <a:t>Медиатор + педагоги + подростки</a:t>
            </a:r>
          </a:p>
          <a:p>
            <a:pPr marL="266700" indent="-266700">
              <a:buFontTx/>
              <a:buAutoNum type="arabicPeriod"/>
              <a:defRPr/>
            </a:pPr>
            <a:r>
              <a:rPr lang="ru-RU" b="1" dirty="0"/>
              <a:t>Медиатор + педагоги + подростки + родители</a:t>
            </a:r>
          </a:p>
          <a:p>
            <a:pPr marL="266700" indent="-266700">
              <a:buFontTx/>
              <a:buAutoNum type="arabicPeriod"/>
              <a:defRPr/>
            </a:pPr>
            <a:r>
              <a:rPr lang="ru-RU" b="1" dirty="0"/>
              <a:t>Медиатор + педагоги + родители</a:t>
            </a:r>
          </a:p>
          <a:p>
            <a:pPr marL="266700" indent="-266700">
              <a:buFontTx/>
              <a:buAutoNum type="arabicPeriod"/>
              <a:defRPr/>
            </a:pPr>
            <a:endParaRPr lang="ru-RU" b="1" dirty="0"/>
          </a:p>
          <a:p>
            <a:pPr marL="457200" indent="-457200">
              <a:buFontTx/>
              <a:buAutoNum type="arabicPeriod"/>
              <a:defRPr/>
            </a:pP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95850" y="4221163"/>
            <a:ext cx="4105275" cy="2520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087724" y="3789040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012160" y="3789040"/>
            <a:ext cx="648072" cy="3960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4213" y="3321050"/>
            <a:ext cx="795655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Институциональный уровень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2363" y="4400550"/>
            <a:ext cx="39243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Внеурочная деятельность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Ученическое самоуправление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Родительский университет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Проблемный семинар</a:t>
            </a:r>
          </a:p>
          <a:p>
            <a:pPr marL="342900" indent="-342900"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Перспектива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5. Медиация младших школьников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6. Медиация студентов СПО</a:t>
            </a:r>
          </a:p>
          <a:p>
            <a:pPr marL="342900" indent="-342900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7. Медиация ДОУ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341438"/>
            <a:ext cx="86407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Региональные инновационные площадки по теме: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«Региональная модель школьных служб медиации»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338" y="2276475"/>
            <a:ext cx="8640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базе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МОКУ СОШ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с. Адышева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Оричевского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района Кировской области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Научный руководитель – Царенок Мария Викторовна,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к.п.н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доцент кафедры управления 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обрзовании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Координатор - директор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Шапкова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Елена Ильинична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3789363"/>
            <a:ext cx="86058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базе МБОУ «Средняя общеобразовательная школа с углубленным изучением отдельных предметов № 27» города Кирова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Научный руководитель – Царенок Мария Викторовна,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к.п.н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доцент кафедры управления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Координатор - Пуртова Светлана Александровна, заместитель директора по ВР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581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Научно - методическое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286396"/>
            <a:ext cx="1571604" cy="1571604"/>
          </a:xfrm>
          <a:prstGeom prst="rect">
            <a:avLst/>
          </a:prstGeom>
        </p:spPr>
      </p:pic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357826"/>
            <a:ext cx="1500174" cy="150017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581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Научно - методическое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792163" y="1376363"/>
            <a:ext cx="757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Учебно-методический комплект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«Школа – территория согласия»</a:t>
            </a:r>
            <a:endParaRPr lang="ru-RU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4572000" y="2852738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8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учебник для детей (процессе подготовки);</a:t>
            </a:r>
          </a:p>
          <a:p>
            <a:pPr>
              <a:buClr>
                <a:srgbClr val="000068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рабочая тетрадь для детей;</a:t>
            </a:r>
          </a:p>
          <a:p>
            <a:pPr>
              <a:buClr>
                <a:srgbClr val="000068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методические рекомендации для преподавателей.</a:t>
            </a:r>
          </a:p>
        </p:txBody>
      </p:sp>
      <p:pic>
        <p:nvPicPr>
          <p:cNvPr id="13" name="Picture 1" descr="E:\ПСИХОЛОГ ГОДА\Материалы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058">
            <a:off x="524122" y="2551069"/>
            <a:ext cx="1746250" cy="2479675"/>
          </a:xfrm>
          <a:prstGeom prst="rect">
            <a:avLst/>
          </a:prstGeom>
          <a:noFill/>
          <a:ln w="38100">
            <a:solidFill>
              <a:srgbClr val="000068"/>
            </a:solidFill>
          </a:ln>
          <a:effectLst>
            <a:outerShdw blurRad="1270000" dist="50800" dir="5400000" algn="ctr" rotWithShape="0">
              <a:srgbClr val="000068"/>
            </a:outerShdw>
          </a:effectLst>
        </p:spPr>
      </p:pic>
      <p:pic>
        <p:nvPicPr>
          <p:cNvPr id="14" name="Picture 2" descr="E:\ПСИХОЛОГ ГОДА\Материалы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714620"/>
            <a:ext cx="1747837" cy="2484438"/>
          </a:xfrm>
          <a:prstGeom prst="rect">
            <a:avLst/>
          </a:prstGeom>
          <a:noFill/>
          <a:ln w="38100">
            <a:solidFill>
              <a:srgbClr val="000068"/>
            </a:solidFill>
          </a:ln>
          <a:effectLst>
            <a:outerShdw blurRad="1270000" dist="50800" dir="5400000" algn="ctr" rotWithShape="0">
              <a:srgbClr val="000068"/>
            </a:outerShdw>
          </a:effectLst>
        </p:spPr>
      </p:pic>
      <p:pic>
        <p:nvPicPr>
          <p:cNvPr id="15" name="Picture 2" descr="E:\ПСИХОЛОГ ГОДА\Материалы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1702">
            <a:off x="1730216" y="3147883"/>
            <a:ext cx="1562100" cy="2219325"/>
          </a:xfrm>
          <a:prstGeom prst="rect">
            <a:avLst/>
          </a:prstGeom>
          <a:noFill/>
          <a:ln w="38100">
            <a:solidFill>
              <a:srgbClr val="000068"/>
            </a:solidFill>
          </a:ln>
          <a:effectLst>
            <a:outerShdw blurRad="1270000" dist="50800" dir="5400000" algn="ctr" rotWithShape="0">
              <a:srgbClr val="000068"/>
            </a:outerShdw>
          </a:effectLst>
        </p:spPr>
      </p:pic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341438"/>
            <a:ext cx="864076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Публикации</a:t>
            </a:r>
            <a:endParaRPr lang="ru-RU" sz="2800" b="1" dirty="0">
              <a:latin typeface="+mj-lt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581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Научно - методическое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42" name="Рисунок 7" descr="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665288"/>
            <a:ext cx="15128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95513" y="2024063"/>
            <a:ext cx="6697662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cs typeface="Times New Roman" pitchFamily="18" charset="0"/>
              </a:rPr>
              <a:t>Семь шагов к медиации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: методическое руководство для педагогов образовательных учреждений по созданию школьных служб примирения /авт. - сост. Т.В. Машарова,  Т.В. Ворончихина,  М.В. </a:t>
            </a:r>
            <a:r>
              <a:rPr lang="ru-RU" sz="1600" i="1" dirty="0" err="1">
                <a:solidFill>
                  <a:srgbClr val="002060"/>
                </a:solidFill>
                <a:cs typeface="Times New Roman" pitchFamily="18" charset="0"/>
              </a:rPr>
              <a:t>Царенок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 ,                  Е.П. </a:t>
            </a:r>
            <a:r>
              <a:rPr lang="ru-RU" sz="1600" i="1" dirty="0" err="1">
                <a:solidFill>
                  <a:srgbClr val="002060"/>
                </a:solidFill>
                <a:cs typeface="Times New Roman" pitchFamily="18" charset="0"/>
              </a:rPr>
              <a:t>Мурушкина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, Н.А. </a:t>
            </a:r>
            <a:r>
              <a:rPr lang="ru-RU" sz="1600" i="1" dirty="0" err="1">
                <a:solidFill>
                  <a:srgbClr val="002060"/>
                </a:solidFill>
                <a:cs typeface="Times New Roman" pitchFamily="18" charset="0"/>
              </a:rPr>
              <a:t>Мельчекова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, Т.В. Малова, Т.А. Чуркина. – Киров: ИРО Кировской области, 2014. – 24 с.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8444" name="Рисунок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4071938"/>
            <a:ext cx="16557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92500" y="4437063"/>
            <a:ext cx="5256213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cs typeface="Times New Roman" pitchFamily="18" charset="0"/>
              </a:rPr>
              <a:t>Разрешение конфликтов в социальной и образовательной среде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: рабочая тетрадь для слушателей курсов /авт. - сост. Т.В. </a:t>
            </a:r>
            <a:r>
              <a:rPr lang="ru-RU" sz="1600" i="1" dirty="0" err="1">
                <a:solidFill>
                  <a:srgbClr val="002060"/>
                </a:solidFill>
                <a:cs typeface="Times New Roman" pitchFamily="18" charset="0"/>
              </a:rPr>
              <a:t>Машарова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,  Т.В. Ворончихина,  М.В. Царенок Е.П. </a:t>
            </a:r>
            <a:r>
              <a:rPr lang="ru-RU" sz="1600" i="1" dirty="0" err="1">
                <a:solidFill>
                  <a:srgbClr val="002060"/>
                </a:solidFill>
                <a:cs typeface="Times New Roman" pitchFamily="18" charset="0"/>
              </a:rPr>
              <a:t>Мурушкина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, Н.А. </a:t>
            </a:r>
            <a:r>
              <a:rPr lang="ru-RU" sz="1600" i="1" dirty="0" err="1">
                <a:solidFill>
                  <a:srgbClr val="002060"/>
                </a:solidFill>
                <a:cs typeface="Times New Roman" pitchFamily="18" charset="0"/>
              </a:rPr>
              <a:t>Мельчекова</a:t>
            </a:r>
            <a:r>
              <a:rPr lang="ru-RU" sz="1600" i="1" dirty="0">
                <a:solidFill>
                  <a:srgbClr val="002060"/>
                </a:solidFill>
                <a:cs typeface="Times New Roman" pitchFamily="18" charset="0"/>
              </a:rPr>
              <a:t>, Т.В. Малова, Т.А. Чуркина. – Киров: ИРО Кировской области, 2014. – 90 с.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3" name="Содержимое 3" descr="400_F_28990364_bXopZtYMumCyHuOy5qexT29KFGQ7Qzj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357826"/>
            <a:ext cx="1500174" cy="1500174"/>
          </a:xfrm>
          <a:prstGeom prst="rect">
            <a:avLst/>
          </a:prstGeom>
        </p:spPr>
      </p:pic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15900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7563" y="1449388"/>
            <a:ext cx="51625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Распространение опыта работы</a:t>
            </a:r>
            <a:endParaRPr lang="ru-RU" sz="2800" dirty="0"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58138" cy="1044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Научно - методическое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8" name="Rectangle 1"/>
          <p:cNvSpPr>
            <a:spLocks noChangeArrowheads="1"/>
          </p:cNvSpPr>
          <p:nvPr/>
        </p:nvSpPr>
        <p:spPr bwMode="auto">
          <a:xfrm>
            <a:off x="935038" y="2497654"/>
            <a:ext cx="7524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/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Опыт работы кафедры управления в образовании КОГОАУ ДПО «ИРО Кировской области» </a:t>
            </a:r>
          </a:p>
          <a:p>
            <a:pPr indent="269875" algn="just"/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представлен в методических рекомендациях Министерства образования и науки Российской Федерации от 18.01.2016г № 07-149 по профилактике суицидального поведения детей и подростков в образовательных организациях.</a:t>
            </a:r>
            <a:endParaRPr lang="ru-RU" sz="2400" b="1" i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928662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28860" y="1500174"/>
            <a:ext cx="2773362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Семинары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503238" y="225425"/>
            <a:ext cx="7572375" cy="971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Учебно-методическое направление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Рисунок 8" descr="DSC_04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1500174"/>
            <a:ext cx="2000264" cy="133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thumb_1493278334-8e52acf1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4500570"/>
            <a:ext cx="203055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5" name="Рисунок 12" descr="dsc_0001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2000264" cy="13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1" y="1571612"/>
          <a:ext cx="6429420" cy="40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2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2017</a:t>
                      </a:r>
                    </a:p>
                    <a:p>
                      <a:pPr algn="ctr"/>
                      <a:r>
                        <a:rPr lang="en-US" sz="1600" dirty="0"/>
                        <a:t>I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полугодие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816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Информационные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</a:t>
                      </a:r>
                      <a:endParaRPr lang="ru-RU" dirty="0"/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Обучающие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III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Проектировочные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8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/>
                        <a:t>Всего за истекший период: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32 семинара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Содержимое 3" descr="400_F_28990364_bXopZtYMumCyHuOy5qexT29KFGQ7Qzj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7572375" cy="971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Учебно-методическое направление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975" y="1304925"/>
            <a:ext cx="4176713" cy="64611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Курсовая подготовка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150" y="1916113"/>
            <a:ext cx="5400675" cy="3968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Курсы повышения квалификации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2349500"/>
            <a:ext cx="8677275" cy="431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75"/>
              </a:lnSpc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Восстановительный подход в образовательной организации. Нормативно - правовое обеспечение деятельности школьной службы примирения (медиации)</a:t>
            </a:r>
            <a:endParaRPr lang="ru-RU" sz="1600" b="1" dirty="0">
              <a:solidFill>
                <a:srgbClr val="17375E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825" y="2816225"/>
            <a:ext cx="8642350" cy="3254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75"/>
              </a:lnSpc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Восстановительная медиация в школе: стратегии развития и практика применения. </a:t>
            </a:r>
            <a:endParaRPr lang="ru-RU" sz="1600" b="1" dirty="0">
              <a:solidFill>
                <a:srgbClr val="17375E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40200" y="4724400"/>
            <a:ext cx="684213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3100" y="3536950"/>
            <a:ext cx="5400675" cy="431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Творческая лаборатория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900" y="3968750"/>
            <a:ext cx="8640763" cy="288925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75"/>
              </a:lnSpc>
              <a:spcBef>
                <a:spcPts val="1000"/>
              </a:spcBef>
              <a:spcAft>
                <a:spcPts val="1025"/>
              </a:spcAft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3. Организация и содержание деятельности школьных служб примирения (медиации)</a:t>
            </a:r>
            <a:endParaRPr lang="ru-RU" sz="1600" b="1" dirty="0">
              <a:solidFill>
                <a:srgbClr val="17375E"/>
              </a:solidFill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900" y="4292600"/>
            <a:ext cx="8640763" cy="396875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75"/>
              </a:lnSpc>
              <a:spcBef>
                <a:spcPts val="1000"/>
              </a:spcBef>
              <a:spcAft>
                <a:spcPts val="1025"/>
              </a:spcAft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4. Практика восстановительной медиации в современном образовательном пространстве»</a:t>
            </a:r>
            <a:endParaRPr lang="ru-RU" sz="1600" b="1" dirty="0">
              <a:solidFill>
                <a:srgbClr val="17375E"/>
              </a:solidFill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140200" y="3176588"/>
            <a:ext cx="68421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08175" y="5084763"/>
            <a:ext cx="5400675" cy="431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Методическая школа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7338" y="5516563"/>
            <a:ext cx="8640762" cy="46831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75"/>
              </a:lnSpc>
              <a:spcBef>
                <a:spcPts val="1000"/>
              </a:spcBef>
              <a:spcAft>
                <a:spcPts val="1025"/>
              </a:spcAft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5. Психолого-педагогическое сопровождение субъектов образовательного процесса в условиях реализации ФГОС. Школьные службы примирения (медиации). </a:t>
            </a:r>
            <a:endParaRPr lang="ru-RU" sz="1600" b="1" dirty="0">
              <a:solidFill>
                <a:srgbClr val="17375E"/>
              </a:solidFill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0825" y="6021388"/>
            <a:ext cx="8642350" cy="61118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75"/>
              </a:lnSpc>
              <a:spcBef>
                <a:spcPts val="1000"/>
              </a:spcBef>
              <a:spcAft>
                <a:spcPts val="1025"/>
              </a:spcAft>
              <a:defRPr/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6. Школьная служба примирения (медиации) как воспитательная технология развития личности подростка сопровождение субъектов образовательного процесса в условиях реализации ФГОС. Школьные службы примирения (медиации). </a:t>
            </a:r>
            <a:endParaRPr lang="ru-RU" sz="1600" b="1" dirty="0">
              <a:solidFill>
                <a:srgbClr val="17375E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503238" y="225425"/>
            <a:ext cx="7572375" cy="971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Учебно-методическое направление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3" y="1428735"/>
          <a:ext cx="8715437" cy="475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Программы повышения квалификации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полугодие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Разрешение конфликтов в социальной и образовательной среде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Восстановительный подход к решению конфликтов в школе» («Школьные службы примирения»)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7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Психолого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– педагогическое сопровождение субъектов образовательного процесса в условиях реализации ФГОС. Школьные службы примирения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2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Восстановительный подход в образовательной организации. Нормативно - правовое обеспечение деятельности школьной службы примирения (медиации)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3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297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165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Всего за истекший период обучено</a:t>
                      </a:r>
                      <a:r>
                        <a:rPr lang="ru-RU" sz="1400" baseline="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1151 человек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7572375" cy="971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Организационно-педагогическое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57158" y="2000240"/>
          <a:ext cx="8429685" cy="151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  <a:r>
                        <a:rPr lang="ru-RU" dirty="0" err="1"/>
                        <a:t>п</a:t>
                      </a:r>
                      <a:r>
                        <a:rPr lang="ru-RU" dirty="0"/>
                        <a:t>/</a:t>
                      </a:r>
                      <a:r>
                        <a:rPr lang="ru-RU" dirty="0" err="1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9 по 19 августа 2016 года на базе ДОЛ «Орленок»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25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9 по 27 августа 2017 года на базе ДОЛ «Белочка»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  5 по 30 июня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МБОУ СОШ №2 г. Кирова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550" y="1449388"/>
            <a:ext cx="69135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Профильная смена «Медиация – технология успеха». </a:t>
            </a:r>
            <a:endParaRPr lang="ru-RU" b="1" dirty="0">
              <a:latin typeface="Arial" charset="0"/>
            </a:endParaRPr>
          </a:p>
        </p:txBody>
      </p:sp>
      <p:pic>
        <p:nvPicPr>
          <p:cNvPr id="32" name="Picture 2" descr="G:\Новая папка\0Qys2En-jU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2500330" cy="165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DSC_00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643314"/>
            <a:ext cx="2480719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танцы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643314"/>
            <a:ext cx="2571799" cy="170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DSC_18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000636"/>
            <a:ext cx="237286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DSC_434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4857760"/>
            <a:ext cx="2286016" cy="172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3sFQeTC4x9w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5000636"/>
            <a:ext cx="2264449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8"/>
          <p:cNvSpPr>
            <a:spLocks noGrp="1"/>
          </p:cNvSpPr>
          <p:nvPr>
            <p:ph type="title"/>
          </p:nvPr>
        </p:nvSpPr>
        <p:spPr>
          <a:xfrm>
            <a:off x="250825" y="260350"/>
            <a:ext cx="8302625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Нормативно-правовые документы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10800000">
            <a:off x="-1" y="1124744"/>
            <a:ext cx="4284663" cy="4825206"/>
          </a:xfrm>
          <a:custGeom>
            <a:avLst/>
            <a:gdLst>
              <a:gd name="connsiteX0" fmla="*/ 0 w 6012160"/>
              <a:gd name="connsiteY0" fmla="*/ 5040560 h 5040560"/>
              <a:gd name="connsiteX1" fmla="*/ 1260140 w 6012160"/>
              <a:gd name="connsiteY1" fmla="*/ 0 h 5040560"/>
              <a:gd name="connsiteX2" fmla="*/ 6012160 w 6012160"/>
              <a:gd name="connsiteY2" fmla="*/ 0 h 5040560"/>
              <a:gd name="connsiteX3" fmla="*/ 4752020 w 6012160"/>
              <a:gd name="connsiteY3" fmla="*/ 5040560 h 5040560"/>
              <a:gd name="connsiteX4" fmla="*/ 0 w 6012160"/>
              <a:gd name="connsiteY4" fmla="*/ 5040560 h 5040560"/>
              <a:gd name="connsiteX0" fmla="*/ 0 w 6012160"/>
              <a:gd name="connsiteY0" fmla="*/ 5040560 h 5040560"/>
              <a:gd name="connsiteX1" fmla="*/ 1260140 w 6012160"/>
              <a:gd name="connsiteY1" fmla="*/ 0 h 5040560"/>
              <a:gd name="connsiteX2" fmla="*/ 6012160 w 6012160"/>
              <a:gd name="connsiteY2" fmla="*/ 0 h 5040560"/>
              <a:gd name="connsiteX3" fmla="*/ 6012160 w 6012160"/>
              <a:gd name="connsiteY3" fmla="*/ 5040560 h 5040560"/>
              <a:gd name="connsiteX4" fmla="*/ 0 w 6012160"/>
              <a:gd name="connsiteY4" fmla="*/ 5040560 h 5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160" h="5040560">
                <a:moveTo>
                  <a:pt x="0" y="5040560"/>
                </a:moveTo>
                <a:lnTo>
                  <a:pt x="1260140" y="0"/>
                </a:lnTo>
                <a:lnTo>
                  <a:pt x="6012160" y="0"/>
                </a:lnTo>
                <a:lnTo>
                  <a:pt x="6012160" y="5040560"/>
                </a:lnTo>
                <a:lnTo>
                  <a:pt x="0" y="504056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Рисунок 4" descr="kremlin-ru_photo-12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493" y="1124744"/>
            <a:ext cx="3361667" cy="48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25558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«…развитие сети служб примирения в целях реализации восстановительного правосудия; организация школьных служб примирения, нацеленных на разрешение конфликтов в образовательных учреждениях, профилактику правонарушений детей и подростков, улучшение отношений в образовательном учреждении».</a:t>
            </a:r>
          </a:p>
          <a:p>
            <a:pPr algn="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</a:t>
            </a:r>
          </a:p>
          <a:p>
            <a:pPr algn="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Из Указа Президента Российской Федерации  В.В. Путина «О Национальной стратегии действий в интересах детей на 2012 – 2017 годы»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967288" y="1124744"/>
            <a:ext cx="4176712" cy="4824536"/>
          </a:xfrm>
          <a:custGeom>
            <a:avLst/>
            <a:gdLst>
              <a:gd name="connsiteX0" fmla="*/ 0 w 6012160"/>
              <a:gd name="connsiteY0" fmla="*/ 5040560 h 5040560"/>
              <a:gd name="connsiteX1" fmla="*/ 1260140 w 6012160"/>
              <a:gd name="connsiteY1" fmla="*/ 0 h 5040560"/>
              <a:gd name="connsiteX2" fmla="*/ 6012160 w 6012160"/>
              <a:gd name="connsiteY2" fmla="*/ 0 h 5040560"/>
              <a:gd name="connsiteX3" fmla="*/ 4752020 w 6012160"/>
              <a:gd name="connsiteY3" fmla="*/ 5040560 h 5040560"/>
              <a:gd name="connsiteX4" fmla="*/ 0 w 6012160"/>
              <a:gd name="connsiteY4" fmla="*/ 5040560 h 5040560"/>
              <a:gd name="connsiteX0" fmla="*/ 0 w 6012160"/>
              <a:gd name="connsiteY0" fmla="*/ 5040560 h 5040560"/>
              <a:gd name="connsiteX1" fmla="*/ 1260140 w 6012160"/>
              <a:gd name="connsiteY1" fmla="*/ 0 h 5040560"/>
              <a:gd name="connsiteX2" fmla="*/ 6012160 w 6012160"/>
              <a:gd name="connsiteY2" fmla="*/ 0 h 5040560"/>
              <a:gd name="connsiteX3" fmla="*/ 6012160 w 6012160"/>
              <a:gd name="connsiteY3" fmla="*/ 5040560 h 5040560"/>
              <a:gd name="connsiteX4" fmla="*/ 0 w 6012160"/>
              <a:gd name="connsiteY4" fmla="*/ 5040560 h 5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160" h="5040560">
                <a:moveTo>
                  <a:pt x="0" y="5040560"/>
                </a:moveTo>
                <a:lnTo>
                  <a:pt x="1260140" y="0"/>
                </a:lnTo>
                <a:lnTo>
                  <a:pt x="6012160" y="0"/>
                </a:lnTo>
                <a:lnTo>
                  <a:pt x="6012160" y="5040560"/>
                </a:lnTo>
                <a:lnTo>
                  <a:pt x="0" y="504056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903913" y="1773238"/>
            <a:ext cx="3240087" cy="935037"/>
          </a:xfrm>
          <a:custGeom>
            <a:avLst/>
            <a:gdLst>
              <a:gd name="connsiteX0" fmla="*/ 0 w 3960440"/>
              <a:gd name="connsiteY0" fmla="*/ 720080 h 720080"/>
              <a:gd name="connsiteX1" fmla="*/ 180020 w 3960440"/>
              <a:gd name="connsiteY1" fmla="*/ 0 h 720080"/>
              <a:gd name="connsiteX2" fmla="*/ 3960440 w 3960440"/>
              <a:gd name="connsiteY2" fmla="*/ 0 h 720080"/>
              <a:gd name="connsiteX3" fmla="*/ 3780420 w 3960440"/>
              <a:gd name="connsiteY3" fmla="*/ 720080 h 720080"/>
              <a:gd name="connsiteX4" fmla="*/ 0 w 3960440"/>
              <a:gd name="connsiteY4" fmla="*/ 720080 h 720080"/>
              <a:gd name="connsiteX0" fmla="*/ 0 w 3960440"/>
              <a:gd name="connsiteY0" fmla="*/ 720080 h 792088"/>
              <a:gd name="connsiteX1" fmla="*/ 180020 w 3960440"/>
              <a:gd name="connsiteY1" fmla="*/ 0 h 792088"/>
              <a:gd name="connsiteX2" fmla="*/ 3960440 w 3960440"/>
              <a:gd name="connsiteY2" fmla="*/ 0 h 792088"/>
              <a:gd name="connsiteX3" fmla="*/ 3960440 w 3960440"/>
              <a:gd name="connsiteY3" fmla="*/ 792088 h 792088"/>
              <a:gd name="connsiteX4" fmla="*/ 0 w 3960440"/>
              <a:gd name="connsiteY4" fmla="*/ 720080 h 792088"/>
              <a:gd name="connsiteX0" fmla="*/ 0 w 3960440"/>
              <a:gd name="connsiteY0" fmla="*/ 792088 h 792088"/>
              <a:gd name="connsiteX1" fmla="*/ 180020 w 3960440"/>
              <a:gd name="connsiteY1" fmla="*/ 0 h 792088"/>
              <a:gd name="connsiteX2" fmla="*/ 3960440 w 3960440"/>
              <a:gd name="connsiteY2" fmla="*/ 0 h 792088"/>
              <a:gd name="connsiteX3" fmla="*/ 3960440 w 3960440"/>
              <a:gd name="connsiteY3" fmla="*/ 792088 h 792088"/>
              <a:gd name="connsiteX4" fmla="*/ 0 w 3960440"/>
              <a:gd name="connsiteY4" fmla="*/ 79208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440" h="792088">
                <a:moveTo>
                  <a:pt x="0" y="792088"/>
                </a:moveTo>
                <a:lnTo>
                  <a:pt x="180020" y="0"/>
                </a:lnTo>
                <a:lnTo>
                  <a:pt x="3960440" y="0"/>
                </a:lnTo>
                <a:lnTo>
                  <a:pt x="3960440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Указ Президента Российской Федерации № 240 от 29 мая 2017 года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580063" y="2708275"/>
            <a:ext cx="3563937" cy="720725"/>
          </a:xfrm>
          <a:custGeom>
            <a:avLst/>
            <a:gdLst>
              <a:gd name="connsiteX0" fmla="*/ 0 w 4427984"/>
              <a:gd name="connsiteY0" fmla="*/ 720080 h 720080"/>
              <a:gd name="connsiteX1" fmla="*/ 180020 w 4427984"/>
              <a:gd name="connsiteY1" fmla="*/ 0 h 720080"/>
              <a:gd name="connsiteX2" fmla="*/ 4427984 w 4427984"/>
              <a:gd name="connsiteY2" fmla="*/ 0 h 720080"/>
              <a:gd name="connsiteX3" fmla="*/ 4247964 w 4427984"/>
              <a:gd name="connsiteY3" fmla="*/ 720080 h 720080"/>
              <a:gd name="connsiteX4" fmla="*/ 0 w 4427984"/>
              <a:gd name="connsiteY4" fmla="*/ 720080 h 720080"/>
              <a:gd name="connsiteX0" fmla="*/ 0 w 4427984"/>
              <a:gd name="connsiteY0" fmla="*/ 720080 h 720080"/>
              <a:gd name="connsiteX1" fmla="*/ 180020 w 4427984"/>
              <a:gd name="connsiteY1" fmla="*/ 0 h 720080"/>
              <a:gd name="connsiteX2" fmla="*/ 4427984 w 4427984"/>
              <a:gd name="connsiteY2" fmla="*/ 0 h 720080"/>
              <a:gd name="connsiteX3" fmla="*/ 4427984 w 4427984"/>
              <a:gd name="connsiteY3" fmla="*/ 720080 h 720080"/>
              <a:gd name="connsiteX4" fmla="*/ 0 w 4427984"/>
              <a:gd name="connsiteY4" fmla="*/ 720080 h 720080"/>
              <a:gd name="connsiteX0" fmla="*/ 0 w 4427984"/>
              <a:gd name="connsiteY0" fmla="*/ 720080 h 720080"/>
              <a:gd name="connsiteX1" fmla="*/ 130253 w 4427984"/>
              <a:gd name="connsiteY1" fmla="*/ 0 h 720080"/>
              <a:gd name="connsiteX2" fmla="*/ 4427984 w 4427984"/>
              <a:gd name="connsiteY2" fmla="*/ 0 h 720080"/>
              <a:gd name="connsiteX3" fmla="*/ 4427984 w 4427984"/>
              <a:gd name="connsiteY3" fmla="*/ 720080 h 720080"/>
              <a:gd name="connsiteX4" fmla="*/ 0 w 4427984"/>
              <a:gd name="connsiteY4" fmla="*/ 720080 h 720080"/>
              <a:gd name="connsiteX0" fmla="*/ 0 w 4427984"/>
              <a:gd name="connsiteY0" fmla="*/ 720080 h 720080"/>
              <a:gd name="connsiteX1" fmla="*/ 173670 w 4427984"/>
              <a:gd name="connsiteY1" fmla="*/ 0 h 720080"/>
              <a:gd name="connsiteX2" fmla="*/ 4427984 w 4427984"/>
              <a:gd name="connsiteY2" fmla="*/ 0 h 720080"/>
              <a:gd name="connsiteX3" fmla="*/ 4427984 w 4427984"/>
              <a:gd name="connsiteY3" fmla="*/ 720080 h 720080"/>
              <a:gd name="connsiteX4" fmla="*/ 0 w 4427984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7984" h="720080">
                <a:moveTo>
                  <a:pt x="0" y="720080"/>
                </a:moveTo>
                <a:lnTo>
                  <a:pt x="173670" y="0"/>
                </a:lnTo>
                <a:lnTo>
                  <a:pt x="4427984" y="0"/>
                </a:lnTo>
                <a:lnTo>
                  <a:pt x="4427984" y="720080"/>
                </a:lnTo>
                <a:lnTo>
                  <a:pt x="0" y="7200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2018 - 2027 годы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256213" y="3392488"/>
            <a:ext cx="3887787" cy="828675"/>
          </a:xfrm>
          <a:custGeom>
            <a:avLst/>
            <a:gdLst>
              <a:gd name="connsiteX0" fmla="*/ 0 w 4788024"/>
              <a:gd name="connsiteY0" fmla="*/ 792088 h 792088"/>
              <a:gd name="connsiteX1" fmla="*/ 198022 w 4788024"/>
              <a:gd name="connsiteY1" fmla="*/ 0 h 792088"/>
              <a:gd name="connsiteX2" fmla="*/ 4788024 w 4788024"/>
              <a:gd name="connsiteY2" fmla="*/ 0 h 792088"/>
              <a:gd name="connsiteX3" fmla="*/ 4590002 w 4788024"/>
              <a:gd name="connsiteY3" fmla="*/ 792088 h 792088"/>
              <a:gd name="connsiteX4" fmla="*/ 0 w 4788024"/>
              <a:gd name="connsiteY4" fmla="*/ 792088 h 792088"/>
              <a:gd name="connsiteX0" fmla="*/ 0 w 4788024"/>
              <a:gd name="connsiteY0" fmla="*/ 792088 h 792088"/>
              <a:gd name="connsiteX1" fmla="*/ 198022 w 4788024"/>
              <a:gd name="connsiteY1" fmla="*/ 0 h 792088"/>
              <a:gd name="connsiteX2" fmla="*/ 4788024 w 4788024"/>
              <a:gd name="connsiteY2" fmla="*/ 0 h 792088"/>
              <a:gd name="connsiteX3" fmla="*/ 4788024 w 4788024"/>
              <a:gd name="connsiteY3" fmla="*/ 792088 h 792088"/>
              <a:gd name="connsiteX4" fmla="*/ 0 w 4788024"/>
              <a:gd name="connsiteY4" fmla="*/ 79208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8024" h="792088">
                <a:moveTo>
                  <a:pt x="0" y="792088"/>
                </a:moveTo>
                <a:lnTo>
                  <a:pt x="198022" y="0"/>
                </a:lnTo>
                <a:lnTo>
                  <a:pt x="4788024" y="0"/>
                </a:lnTo>
                <a:lnTo>
                  <a:pt x="4788024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ДЕСЯТИЛЕТИЕ ДЕТСТВА В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116632"/>
            <a:ext cx="936104" cy="936104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980728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Содержимое 3" descr="400_F_28990364_bXopZtYMumCyHuOy5qexT29KFGQ7Qzj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857892"/>
            <a:ext cx="1000108" cy="100010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Заголовок 7"/>
          <p:cNvSpPr>
            <a:spLocks noGrp="1"/>
          </p:cNvSpPr>
          <p:nvPr>
            <p:ph type="title"/>
          </p:nvPr>
        </p:nvSpPr>
        <p:spPr>
          <a:xfrm>
            <a:off x="714348" y="1428736"/>
            <a:ext cx="7669212" cy="287337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 </a:t>
            </a:r>
            <a:r>
              <a:rPr lang="ru-RU" sz="2000" b="1" dirty="0">
                <a:solidFill>
                  <a:srgbClr val="002060"/>
                </a:solidFill>
              </a:rPr>
              <a:t>Областной конкурс служб примирения «Школа - территория согласия»</a:t>
            </a:r>
          </a:p>
        </p:txBody>
      </p:sp>
      <p:pic>
        <p:nvPicPr>
          <p:cNvPr id="12297" name="Рисунок 13" descr="DSC_01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881188"/>
            <a:ext cx="2417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6" descr="DSC_02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097088"/>
            <a:ext cx="25384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9" descr="DSC_02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097088"/>
            <a:ext cx="2216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7" descr="DSC_020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3644900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8" descr="DSC_021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063" y="4184650"/>
            <a:ext cx="28082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20" descr="DSC_023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000504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250825" y="115888"/>
            <a:ext cx="7958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Организационно-педагогическое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3786190"/>
            <a:ext cx="2277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МБОУ СОШ № 18 г. Кирова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7950" y="3571876"/>
            <a:ext cx="2277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МБОУ СОШ № 56 г. Кирова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282" y="5572140"/>
            <a:ext cx="2883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МБОУ СОШ с УИОП № 27 г. Кирова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488" y="6072206"/>
            <a:ext cx="3725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МОКУ СОШ с. Адышево, </a:t>
            </a:r>
            <a:r>
              <a:rPr lang="ru-RU" sz="1400" b="1" dirty="0" err="1"/>
              <a:t>Оричевского</a:t>
            </a:r>
            <a:r>
              <a:rPr lang="ru-RU" sz="1400" b="1" dirty="0"/>
              <a:t> района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3" descr="P_20170624_1017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488" y="4184650"/>
            <a:ext cx="385127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2988" y="1628775"/>
            <a:ext cx="7396162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Слет  юных медиаторов - волонтеров</a:t>
            </a:r>
            <a:endParaRPr lang="ru-RU" sz="2800" dirty="0"/>
          </a:p>
        </p:txBody>
      </p:sp>
      <p:sp>
        <p:nvSpPr>
          <p:cNvPr id="15" name="Заголовок 6"/>
          <p:cNvSpPr txBox="1">
            <a:spLocks/>
          </p:cNvSpPr>
          <p:nvPr/>
        </p:nvSpPr>
        <p:spPr bwMode="auto">
          <a:xfrm>
            <a:off x="358775" y="152400"/>
            <a:ext cx="7958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Организационно-педагогическое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23" name="Рисунок 19" descr="P_20170624_1024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384425"/>
            <a:ext cx="3840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21" descr="P_20170624_1054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2384425"/>
            <a:ext cx="39306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 descr="400_F_28990364_bXopZtYMumCyHuOy5qexT29KFGQ7Qzj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121275"/>
            <a:ext cx="1736725" cy="1736725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572140"/>
            <a:ext cx="1285860" cy="128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2988" y="1341438"/>
            <a:ext cx="7396162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II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Межрегиональный педагогический лагерь</a:t>
            </a:r>
            <a:endParaRPr lang="ru-RU" sz="2800" dirty="0"/>
          </a:p>
        </p:txBody>
      </p:sp>
      <p:sp>
        <p:nvSpPr>
          <p:cNvPr id="15" name="Заголовок 6"/>
          <p:cNvSpPr txBox="1">
            <a:spLocks/>
          </p:cNvSpPr>
          <p:nvPr/>
        </p:nvSpPr>
        <p:spPr bwMode="auto">
          <a:xfrm>
            <a:off x="358775" y="152400"/>
            <a:ext cx="7958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Организационно-педагогическое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9" name="Рисунок 12" descr="p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024063"/>
            <a:ext cx="32242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5" descr="Vokcq6Ee1I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329113"/>
            <a:ext cx="316865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6" descr="DSC0087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2060575"/>
            <a:ext cx="283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Рисунок 17" descr="DSC0079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38" y="2205038"/>
            <a:ext cx="2482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19" descr="DSC0088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4292600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20" descr="DSC0087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257675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643587"/>
            <a:ext cx="1214413" cy="121441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1800" y="0"/>
            <a:ext cx="75723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Аналитико-прогностическое направление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116046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48364" y="116632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285860"/>
            <a:ext cx="407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Результаты мониторинга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85786" y="1857364"/>
          <a:ext cx="7500992" cy="40470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84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Действующие службы примирения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Количество  обученных медиаторов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Количество завершенных программ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529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1800" y="0"/>
            <a:ext cx="75723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Социальные партнеры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43174" y="1428736"/>
            <a:ext cx="528641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Центр «Судебно-правовая реформа» г. Москва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43174" y="2357430"/>
            <a:ext cx="528641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Центр системного консультирования и обучения «SYNERGIA» (г. Санкт-Петербург)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43174" y="3286124"/>
            <a:ext cx="528641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Кафедра деликтологии и криминологии Юридического института СФУ (г. Красноярск)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43174" y="4214818"/>
            <a:ext cx="528641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Московский психолого-педагогический университет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43174" y="5143512"/>
            <a:ext cx="528641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Федеральный институт медиации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116046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48364" y="116632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4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151620" y="1304764"/>
            <a:ext cx="857256" cy="4500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Социальные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партнеры</a:t>
            </a:r>
          </a:p>
        </p:txBody>
      </p:sp>
      <p:sp>
        <p:nvSpPr>
          <p:cNvPr id="23576" name="Содержимое 2"/>
          <p:cNvSpPr txBox="1">
            <a:spLocks/>
          </p:cNvSpPr>
          <p:nvPr/>
        </p:nvSpPr>
        <p:spPr bwMode="auto">
          <a:xfrm>
            <a:off x="1403350" y="6453188"/>
            <a:ext cx="7740650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Ердякова,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929338"/>
            <a:ext cx="928661" cy="9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5900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723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Социальные партнеры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83" name="Рисунок 13" descr="2905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1457325"/>
            <a:ext cx="230663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4" descr="dsc_0096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3027363"/>
            <a:ext cx="23399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5913" y="1700213"/>
            <a:ext cx="56594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Депутат Государственной Думы РФ О.Д.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Валенчук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Депутат Государственной Думы РФ  Р.А. Азимов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64344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Депутат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Кирово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Чепецкой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городской Думы Д.А.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Бекишов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;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Депутат Слободской городской Думы Ю.А. Ворожцов;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«Газпром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межрегионгаз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Киров»</a:t>
            </a:r>
            <a:r>
              <a:rPr lang="ru-RU" dirty="0">
                <a:latin typeface="+mn-lt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генеральный директор - И.Ю.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Сырчин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;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Кировское региональное отделение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Россельхозбанк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- руководитель С.А. Волков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Компании: «Глобус», «Прогресс»;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Консалдинг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,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Автолидер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и т.д.</a:t>
            </a:r>
            <a:endParaRPr lang="ru-RU" dirty="0"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142976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1800" y="0"/>
            <a:ext cx="75723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Перспективы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116046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48364" y="116632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16413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Доработка информационно-методических пособий, включающих нормативные правовые документы, типовую документацию, сопровождающую деятельность службы примирения;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продолжение обучения субъектов медиации;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локализация конфликтов в образовательных организациях средствами восстановительных технологий;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подготовка методических материалов по данной проблематике;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оказание консультативной помощи школьным службам медиации;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разработка критериев эффективности работы медиатора;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диссеминация положительного опыта (октябрь 2018 года) всероссийская научно-практическая конференция.</a:t>
            </a:r>
          </a:p>
        </p:txBody>
      </p:sp>
      <p:pic>
        <p:nvPicPr>
          <p:cNvPr id="12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715016"/>
            <a:ext cx="1142984" cy="1142984"/>
          </a:xfrm>
          <a:prstGeom prst="rect">
            <a:avLst/>
          </a:prstGeom>
        </p:spPr>
      </p:pic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250825" y="116046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Содержимое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5843610" cy="65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-конечная звезда 13"/>
          <p:cNvSpPr/>
          <p:nvPr/>
        </p:nvSpPr>
        <p:spPr>
          <a:xfrm>
            <a:off x="4500563" y="314325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929188" y="3143250"/>
            <a:ext cx="276225" cy="2952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429256" y="2928934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429375" y="228600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215188" y="264318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928938" y="714375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857500" y="92868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929188" y="350043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143375" y="3357563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3643313" y="3643313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429124" y="457200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5715000" y="607218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857884" y="3357562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3286125" y="4714875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4071938" y="4500563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071934" y="2143116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357686" y="2714620"/>
            <a:ext cx="180975" cy="1809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48364" y="116632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" name="Содержимое 3" descr="400_F_28990364_bXopZtYMumCyHuOy5qexT29KFGQ7Qzj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121275"/>
            <a:ext cx="1736725" cy="1736725"/>
          </a:xfrm>
          <a:prstGeom prst="rect">
            <a:avLst/>
          </a:prstGeom>
        </p:spPr>
      </p:pic>
      <p:sp>
        <p:nvSpPr>
          <p:cNvPr id="38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  <p:sp>
        <p:nvSpPr>
          <p:cNvPr id="30" name="5-конечная звезда 29"/>
          <p:cNvSpPr/>
          <p:nvPr/>
        </p:nvSpPr>
        <p:spPr>
          <a:xfrm>
            <a:off x="5500694" y="521495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3929058" y="3357562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43213" y="368300"/>
            <a:ext cx="289083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>
                <a:solidFill>
                  <a:srgbClr val="0070C0"/>
                </a:solidFill>
              </a:rPr>
              <a:t>Контакты: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-144524" y="1448780"/>
          <a:ext cx="666023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3707904" y="2024844"/>
          <a:ext cx="666023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707904" y="2924944"/>
          <a:ext cx="666023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3707904" y="3897052"/>
          <a:ext cx="666023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6631" name="Рисунок 15" descr="скачанные файлы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15" r="26744"/>
          <a:stretch>
            <a:fillRect/>
          </a:stretch>
        </p:blipFill>
        <p:spPr bwMode="auto">
          <a:xfrm>
            <a:off x="1476375" y="2744788"/>
            <a:ext cx="3181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  <p:pic>
        <p:nvPicPr>
          <p:cNvPr id="26633" name="Содержимое 3" descr="400_F_28990364_bXopZtYMumCyHuOy5qexT29KFGQ7Qzjs.jpg"/>
          <p:cNvPicPr>
            <a:picLocks noGrp="1" noChangeAspect="1"/>
          </p:cNvPicPr>
          <p:nvPr>
            <p:ph idx="1"/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121275"/>
            <a:ext cx="1736725" cy="1736725"/>
          </a:xfr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850" y="1160463"/>
            <a:ext cx="78486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92380" y="116632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250825" y="116046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848364" y="116632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14480" y="3071810"/>
            <a:ext cx="5279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Спасибо за внимание !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  <p:pic>
        <p:nvPicPr>
          <p:cNvPr id="10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121275"/>
            <a:ext cx="1736725" cy="1736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0"/>
            <a:ext cx="7572428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Нормативно-правовые документы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28596" y="1428736"/>
            <a:ext cx="8215370" cy="4640532"/>
          </a:xfrm>
          <a:prstGeom prst="rect">
            <a:avLst/>
          </a:prstGeom>
        </p:spPr>
        <p:txBody>
          <a:bodyPr/>
          <a:lstStyle/>
          <a:p>
            <a:pPr marL="87313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Федеральный закон от 27 июля 2010 г. № 193-ФЗ "Об альтернативной процедуре урегулирования споров с участием посредника (процедуре медиации)».</a:t>
            </a:r>
          </a:p>
          <a:p>
            <a:pPr marL="87313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План мероприятий по реализации в 2016 – 2020 годах Стратегии развития воспитания в РФ на период до 2025 года, утвержден распоряжением Правительства РФ от 29 мая 2015 года № 996-р.</a:t>
            </a:r>
          </a:p>
          <a:p>
            <a:pPr marL="87313" lvl="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Рекомендации по организации служб школьной  медиации  в образовательных организациях (письмо Министерства образования и науки РФ  от 18.11.2013  № ВК-844/07).</a:t>
            </a:r>
          </a:p>
          <a:p>
            <a:pPr marL="87313" lvl="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ko-KR" b="1" dirty="0">
                <a:solidFill>
                  <a:srgbClr val="17375E"/>
                </a:solidFill>
                <a:ea typeface="MS Mincho" pitchFamily="49" charset="-128"/>
                <a:cs typeface="Times New Roman" pitchFamily="18" charset="0"/>
              </a:rPr>
              <a:t>Методические рекомендации по созданию и развитию служб примирения в образовательных организациях</a:t>
            </a:r>
            <a:r>
              <a:rPr lang="ru-RU" b="1" dirty="0">
                <a:solidFill>
                  <a:srgbClr val="17375E"/>
                </a:solidFill>
                <a:ea typeface="MS Mincho" pitchFamily="49" charset="-128"/>
                <a:cs typeface="Arial" charset="0"/>
              </a:rPr>
              <a:t> (письмо </a:t>
            </a:r>
            <a:r>
              <a:rPr lang="ru-RU" altLang="ru-RU" b="1" dirty="0">
                <a:solidFill>
                  <a:srgbClr val="17375E"/>
                </a:solidFill>
                <a:ea typeface="MS Mincho" pitchFamily="49" charset="-128"/>
                <a:cs typeface="Arial" charset="0"/>
              </a:rPr>
              <a:t>Министерства образования и науки РФ от </a:t>
            </a:r>
            <a:r>
              <a:rPr lang="ru-RU" b="1" dirty="0">
                <a:solidFill>
                  <a:srgbClr val="17375E"/>
                </a:solidFill>
                <a:ea typeface="MS Mincho" pitchFamily="49" charset="-128"/>
                <a:cs typeface="Arial" charset="0"/>
              </a:rPr>
              <a:t>№07-4317).</a:t>
            </a:r>
          </a:p>
          <a:p>
            <a:pPr marL="87313" lvl="0" algn="just" eaLnBrk="0" hangingPunc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 КОНЦЕПЦИЯ и РЕКОМЕНДАЦИИ по организации служб примирения в органах и учреждениях системы профилактики безнадзорности и правонарушений несовершеннолетних в Кировской области от </a:t>
            </a:r>
            <a:r>
              <a:rPr lang="ru-RU" b="1" dirty="0">
                <a:solidFill>
                  <a:srgbClr val="002060"/>
                </a:solidFill>
              </a:rPr>
              <a:t>13.01.2014 № «17 – 26 – 03».</a:t>
            </a:r>
          </a:p>
          <a:p>
            <a:pPr algn="just" eaLnBrk="0" hangingPunct="0">
              <a:lnSpc>
                <a:spcPct val="120000"/>
              </a:lnSpc>
              <a:defRPr/>
            </a:pPr>
            <a:endParaRPr lang="ru-RU" sz="2000" b="1" dirty="0">
              <a:solidFill>
                <a:srgbClr val="17375E"/>
              </a:solidFill>
              <a:ea typeface="MS Mincho" pitchFamily="49" charset="-128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b="1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7892"/>
            <a:ext cx="100010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Нормативно-правовые документы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362950" cy="17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Рекомендации по организации служб школьной  медиации  в образовательных организациях (письмо Министерства образования и науки РФ  от 18.11.2013  № ВК-844/07) 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endParaRPr lang="ru-RU" altLang="ru-RU" sz="1800" i="1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3465513"/>
            <a:ext cx="8351837" cy="1900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ru-RU" altLang="ko-KR" sz="2000" b="1">
                <a:solidFill>
                  <a:srgbClr val="17375E"/>
                </a:solidFill>
                <a:ea typeface="MS Mincho" pitchFamily="49" charset="-128"/>
                <a:cs typeface="Times New Roman" pitchFamily="18" charset="0"/>
              </a:rPr>
              <a:t>Методические рекомендации по созданию и развитию служб примирения в образовательных организациях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ru-RU" sz="2000" b="1">
                <a:solidFill>
                  <a:srgbClr val="17375E"/>
                </a:solidFill>
                <a:ea typeface="MS Mincho" pitchFamily="49" charset="-128"/>
                <a:cs typeface="Arial" charset="0"/>
              </a:rPr>
              <a:t>(письмо </a:t>
            </a:r>
            <a:r>
              <a:rPr lang="ru-RU" altLang="ru-RU" sz="2000" b="1">
                <a:solidFill>
                  <a:srgbClr val="17375E"/>
                </a:solidFill>
                <a:ea typeface="MS Mincho" pitchFamily="49" charset="-128"/>
                <a:cs typeface="Arial" charset="0"/>
              </a:rPr>
              <a:t>Министерства образования и науки РФ от </a:t>
            </a:r>
            <a:r>
              <a:rPr lang="ru-RU" sz="2000" b="1">
                <a:solidFill>
                  <a:srgbClr val="17375E"/>
                </a:solidFill>
                <a:ea typeface="MS Mincho" pitchFamily="49" charset="-128"/>
                <a:cs typeface="Arial" charset="0"/>
              </a:rPr>
              <a:t>№07-4317</a:t>
            </a:r>
          </a:p>
          <a:p>
            <a:pPr algn="ctr" eaLnBrk="0" hangingPunct="0">
              <a:lnSpc>
                <a:spcPct val="120000"/>
              </a:lnSpc>
              <a:defRPr/>
            </a:pPr>
            <a:endParaRPr lang="ru-RU" altLang="ko-KR" sz="800" b="1">
              <a:solidFill>
                <a:srgbClr val="17375E"/>
              </a:solidFill>
              <a:ea typeface="MS Mincho" pitchFamily="49" charset="-128"/>
              <a:cs typeface="Times New Roman" pitchFamily="18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ru-RU" altLang="ko-KR" sz="2000" b="1">
                <a:solidFill>
                  <a:srgbClr val="17375E"/>
                </a:solidFill>
                <a:ea typeface="MS Mincho" pitchFamily="49" charset="-128"/>
                <a:cs typeface="Times New Roman" pitchFamily="18" charset="0"/>
              </a:rPr>
              <a:t>ВСЕРОССИЙСКАЯ АССОЦИАЦИЯ ВОССТАНОВИТЕЛЬНОЙ МЕДИАЦИИ</a:t>
            </a:r>
            <a:endParaRPr lang="ru-RU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8063" y="5481638"/>
            <a:ext cx="7524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</a:rPr>
              <a:t>(являются основой для разработки региональных и муниципальных программ, стратегий и планов)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224644"/>
            <a:ext cx="1008112" cy="1080120"/>
          </a:xfrm>
          <a:prstGeom prst="rect">
            <a:avLst/>
          </a:prstGeom>
          <a:solidFill>
            <a:srgbClr val="477B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5" y="1268413"/>
            <a:ext cx="785018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333375"/>
            <a:ext cx="8677275" cy="1190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Региональная модель организации служб примирения (медиации)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14775" y="1639888"/>
            <a:ext cx="1057275" cy="3952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988" y="1785938"/>
            <a:ext cx="2457450" cy="240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Общество, семья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1500" y="2151063"/>
            <a:ext cx="2520950" cy="1474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Социальный заказ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69013" y="1639888"/>
            <a:ext cx="2932112" cy="2628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Указ Президента Российской Федерации  В.В. Путина «О Национальной стратегии действий в интересах детей на 2012 – 2017 годы»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Указ Президента Российской Федерации  В.В. Путина «О Десятилетие детства на 2018 – 2027 годы»</a:t>
            </a:r>
          </a:p>
          <a:p>
            <a:pPr algn="ct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73350" y="2808288"/>
            <a:ext cx="395288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630863" y="2808288"/>
            <a:ext cx="360362" cy="252412"/>
          </a:xfrm>
          <a:prstGeom prst="leftArrow">
            <a:avLst>
              <a:gd name="adj1" fmla="val 50000"/>
              <a:gd name="adj2" fmla="val 74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32213" y="3721100"/>
            <a:ext cx="1497012" cy="541338"/>
          </a:xfrm>
          <a:prstGeom prst="downArrow">
            <a:avLst>
              <a:gd name="adj1" fmla="val 50000"/>
              <a:gd name="adj2" fmla="val 531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43100" y="4341813"/>
            <a:ext cx="5403850" cy="1944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реализация восстановительного правосудия; организация школьных служб примирения, нацеленных на разрешение конфликтов в образовательных учреждениях, профилактику правонарушений детей и подростков, улучшение отношений в образовательном учреждении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841750" y="6461125"/>
            <a:ext cx="1312863" cy="3968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333375"/>
            <a:ext cx="8677275" cy="1190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Региональная модель организации служб примирения (медиации)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48150" y="1628775"/>
            <a:ext cx="503238" cy="4683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8063" y="2241550"/>
            <a:ext cx="7451725" cy="827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Методологическая основа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2613" y="3429000"/>
            <a:ext cx="2016125" cy="82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Полисубъектный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подход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513" y="3429000"/>
            <a:ext cx="2124075" cy="82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Личностно – ориентированный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подход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" y="3429000"/>
            <a:ext cx="1981200" cy="82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Системно 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деятельностный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подход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51613" y="3429000"/>
            <a:ext cx="2413000" cy="82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Восстановительный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подход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439863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203575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56213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704138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1713" y="5181600"/>
            <a:ext cx="4564062" cy="949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Принципы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5700" y="5400675"/>
            <a:ext cx="1847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Принципы</a:t>
            </a:r>
          </a:p>
        </p:txBody>
      </p:sp>
      <p:sp>
        <p:nvSpPr>
          <p:cNvPr id="19" name="Стрелка вправо 18"/>
          <p:cNvSpPr/>
          <p:nvPr/>
        </p:nvSpPr>
        <p:spPr>
          <a:xfrm rot="2159524">
            <a:off x="1785938" y="45100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243210">
            <a:off x="6323013" y="4498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341688" y="4476750"/>
            <a:ext cx="8270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5094288" y="4513263"/>
            <a:ext cx="8270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43388" y="6240463"/>
            <a:ext cx="503237" cy="4683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333375"/>
            <a:ext cx="8677275" cy="1190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Региональная модель организации служб примирения (медиации)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48150" y="1628775"/>
            <a:ext cx="503238" cy="4683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213" y="3867150"/>
            <a:ext cx="7451725" cy="827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Направления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5035550"/>
            <a:ext cx="2016125" cy="73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НАУЧНО - МЕТОДИЧЕСКОЕ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71713" y="5035550"/>
            <a:ext cx="2266950" cy="73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ОРГАНИЗАЦИОННО - ПЕДАГОГИЧЕСКОЕ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500" y="5035550"/>
            <a:ext cx="1981200" cy="73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УЧЕБНО - МЕТОДИЧЕСКОЕ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53213" y="5072063"/>
            <a:ext cx="2336800" cy="73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АНАЛИТИКО - ПРОГНОСТИЧЕСКОЕ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57263" y="4706938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148013" y="4743450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521325" y="4743450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675563" y="47799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8063" y="2241550"/>
            <a:ext cx="7451725" cy="827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Координационный совет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316413" y="3246438"/>
            <a:ext cx="503237" cy="4683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333375"/>
            <a:ext cx="8677275" cy="1190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Региональная модель организации служб примирения (медиации)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48150" y="1628775"/>
            <a:ext cx="503238" cy="4683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550" y="3976688"/>
            <a:ext cx="2409825" cy="1643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Службы примирения (медиации)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78550" y="4049713"/>
            <a:ext cx="2592388" cy="1533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Учреждение закрытого типа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21038" y="4013200"/>
            <a:ext cx="2628900" cy="1606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КДН и ЗП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188" y="2260600"/>
            <a:ext cx="7740650" cy="1058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Коллективные субъекты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833563" y="3355975"/>
            <a:ext cx="438150" cy="54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243388" y="3429000"/>
            <a:ext cx="438150" cy="54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62750" y="3429000"/>
            <a:ext cx="438150" cy="54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727200" y="6534150"/>
            <a:ext cx="741680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г. Киров,  ул. Р. </a:t>
            </a:r>
            <a:r>
              <a:rPr lang="ru-RU" sz="1200" dirty="0" err="1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Ердякова</a:t>
            </a:r>
            <a:r>
              <a:rPr lang="ru-RU" sz="1200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, д.23 корп.2 КОГОАУ ДПО «Институт развития образования Кировской области»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3" descr="400_F_28990364_bXopZtYMumCyHuOy5qexT29KFGQ7Qzj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333375"/>
            <a:ext cx="8677275" cy="1190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Региональная модель организации служб примирения (медиации)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48150" y="1628775"/>
            <a:ext cx="503238" cy="4683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8063" y="2241550"/>
            <a:ext cx="7451725" cy="827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Координационный совет (состав)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2613" y="3429000"/>
            <a:ext cx="2016125" cy="2811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КОГОАУ ДПО «Институт развития образования Кировской области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513" y="3429000"/>
            <a:ext cx="2124075" cy="2847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Ответственный секретарь комиссии по делам несовершеннолетних и защите их прав при Правительстве Кировской области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" y="3429000"/>
            <a:ext cx="1981200" cy="2811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Отдел общего и дополнительного образования министерства образования Кировской 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51613" y="3429000"/>
            <a:ext cx="2413000" cy="2811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Общественная организация «Ассоциация медиаторов Кировской области»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439863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203575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56213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704138" y="3141663"/>
            <a:ext cx="215900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79900" y="6389688"/>
            <a:ext cx="503238" cy="4683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2041</Words>
  <Application>Microsoft Office PowerPoint</Application>
  <PresentationFormat>Экран (4:3)</PresentationFormat>
  <Paragraphs>313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MS Mincho</vt:lpstr>
      <vt:lpstr>Arial</vt:lpstr>
      <vt:lpstr>Calibri</vt:lpstr>
      <vt:lpstr>Monotype Corsiva</vt:lpstr>
      <vt:lpstr>Times New Roman</vt:lpstr>
      <vt:lpstr>Wingdings</vt:lpstr>
      <vt:lpstr>Тема Office</vt:lpstr>
      <vt:lpstr>       «Восстановительные технологии как средство профилактической работы педагога – психолога образовательной организации в условиях ФГОС»      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служб примирения в образовательных организациях Кировской области</vt:lpstr>
      <vt:lpstr>Модели служб примирения в образовательных организациях Кировской области</vt:lpstr>
      <vt:lpstr>Научно - методическое направление</vt:lpstr>
      <vt:lpstr>Научно - методическое направление</vt:lpstr>
      <vt:lpstr>Научно - методическое направление</vt:lpstr>
      <vt:lpstr>Научно - методическое направление</vt:lpstr>
      <vt:lpstr>Учебно-методическое направление </vt:lpstr>
      <vt:lpstr>Учебно-методическое направление </vt:lpstr>
      <vt:lpstr>Учебно-методическое направление </vt:lpstr>
      <vt:lpstr>Организационно-педагогическое направление</vt:lpstr>
      <vt:lpstr>I Областной конкурс служб примирения «Школа - территория согласия»</vt:lpstr>
      <vt:lpstr>Презентация PowerPoint</vt:lpstr>
      <vt:lpstr>Презентация PowerPoint</vt:lpstr>
      <vt:lpstr>Аналитико-прогностическое направление</vt:lpstr>
      <vt:lpstr>Социальные партнеры</vt:lpstr>
      <vt:lpstr>Социальные партнеры</vt:lpstr>
      <vt:lpstr>Перспективы</vt:lpstr>
      <vt:lpstr>Презентация PowerPoint</vt:lpstr>
      <vt:lpstr>Контакты: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kb221a2</dc:creator>
  <cp:lastModifiedBy>Когыльничан Виктор Леонидович (КОГОАУ ДПО ИРО Кировской области)</cp:lastModifiedBy>
  <cp:revision>119</cp:revision>
  <dcterms:created xsi:type="dcterms:W3CDTF">2016-11-16T06:26:56Z</dcterms:created>
  <dcterms:modified xsi:type="dcterms:W3CDTF">2018-02-07T13:57:09Z</dcterms:modified>
</cp:coreProperties>
</file>