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3" r:id="rId4"/>
    <p:sldId id="276" r:id="rId5"/>
    <p:sldId id="265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E00"/>
    <a:srgbClr val="CEE6C0"/>
    <a:srgbClr val="0F2741"/>
    <a:srgbClr val="001736"/>
    <a:srgbClr val="003374"/>
    <a:srgbClr val="173A8D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4BDAA-41F5-4484-95DC-7E98A0F9937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EDD5160-4111-4665-8352-1B019BA0E7A5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</a:rPr>
            <a:t>СИСТЕМА АДАПТИРУЕТСЯ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</a:rPr>
            <a:t>к потребностям ребёнка</a:t>
          </a:r>
          <a:endParaRPr lang="ru-RU" sz="1800" b="1" dirty="0">
            <a:ln>
              <a:solidFill>
                <a:srgbClr val="003E00"/>
              </a:solidFill>
            </a:ln>
            <a:solidFill>
              <a:schemeClr val="accent6">
                <a:lumMod val="50000"/>
              </a:schemeClr>
            </a:solidFill>
          </a:endParaRPr>
        </a:p>
      </dgm:t>
    </dgm:pt>
    <dgm:pt modelId="{AE30ECEE-C665-42D0-94A8-C20EE84BF61E}" type="parTrans" cxnId="{EC5A6697-023E-44D9-A4D8-14355C5BE50A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9E184DB5-B6E8-445C-9DB8-53DABE42D583}" type="sibTrans" cxnId="{EC5A6697-023E-44D9-A4D8-14355C5BE50A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C3145F49-A24B-477A-96DB-7765642C7523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</a:rPr>
            <a:t>Все дети могут учиться</a:t>
          </a:r>
          <a:endParaRPr lang="ru-RU" dirty="0">
            <a:ln>
              <a:solidFill>
                <a:srgbClr val="003E00"/>
              </a:solidFill>
            </a:ln>
            <a:solidFill>
              <a:schemeClr val="accent6">
                <a:lumMod val="50000"/>
              </a:schemeClr>
            </a:solidFill>
          </a:endParaRPr>
        </a:p>
      </dgm:t>
    </dgm:pt>
    <dgm:pt modelId="{2D93ADD9-0163-44F1-91A5-C456B78B0A50}" type="parTrans" cxnId="{5BE4A7AD-6F6B-4D01-A2DD-A732FC8AFE88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90BBE9B8-E056-4681-A120-5018FA052E73}" type="sibTrans" cxnId="{5BE4A7AD-6F6B-4D01-A2DD-A732FC8AFE88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D4E716FE-EA96-4844-91B8-255DF553C8F2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</a:rPr>
            <a:t>Все дети разные</a:t>
          </a:r>
          <a:endParaRPr lang="ru-RU" dirty="0">
            <a:ln>
              <a:solidFill>
                <a:srgbClr val="003E00"/>
              </a:solidFill>
            </a:ln>
            <a:solidFill>
              <a:schemeClr val="accent6">
                <a:lumMod val="50000"/>
              </a:schemeClr>
            </a:solidFill>
          </a:endParaRPr>
        </a:p>
      </dgm:t>
    </dgm:pt>
    <dgm:pt modelId="{3E03CE07-132C-4614-96EB-4FF83CD5FAA5}" type="sibTrans" cxnId="{8E51DA46-CFB7-4815-858D-24CE7F725F94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F8949CF5-3B48-4AA2-87AF-DC8D2A5277BE}" type="parTrans" cxnId="{8E51DA46-CFB7-4815-858D-24CE7F725F94}">
      <dgm:prSet/>
      <dgm:spPr/>
      <dgm:t>
        <a:bodyPr/>
        <a:lstStyle/>
        <a:p>
          <a:endParaRPr lang="ru-RU">
            <a:solidFill>
              <a:srgbClr val="4A1600"/>
            </a:solidFill>
          </a:endParaRPr>
        </a:p>
      </dgm:t>
    </dgm:pt>
    <dgm:pt modelId="{A85D5284-7F7E-4222-A05C-DBCC9490C9FB}" type="pres">
      <dgm:prSet presAssocID="{A7E4BDAA-41F5-4484-95DC-7E98A0F993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2548A05-2D4A-4912-BD24-628C4B6105E1}" type="pres">
      <dgm:prSet presAssocID="{4EDD5160-4111-4665-8352-1B019BA0E7A5}" presName="gear1" presStyleLbl="node1" presStyleIdx="0" presStyleCnt="3" custScaleX="125940" custScaleY="1050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0E204-06D0-46D1-BB50-BF2EE9BC27B2}" type="pres">
      <dgm:prSet presAssocID="{4EDD5160-4111-4665-8352-1B019BA0E7A5}" presName="gear1srcNode" presStyleLbl="node1" presStyleIdx="0" presStyleCnt="3"/>
      <dgm:spPr/>
      <dgm:t>
        <a:bodyPr/>
        <a:lstStyle/>
        <a:p>
          <a:endParaRPr lang="ru-RU"/>
        </a:p>
      </dgm:t>
    </dgm:pt>
    <dgm:pt modelId="{63CF0100-058E-4B10-A5E0-44571407C72F}" type="pres">
      <dgm:prSet presAssocID="{4EDD5160-4111-4665-8352-1B019BA0E7A5}" presName="gear1dstNode" presStyleLbl="node1" presStyleIdx="0" presStyleCnt="3"/>
      <dgm:spPr/>
      <dgm:t>
        <a:bodyPr/>
        <a:lstStyle/>
        <a:p>
          <a:endParaRPr lang="ru-RU"/>
        </a:p>
      </dgm:t>
    </dgm:pt>
    <dgm:pt modelId="{E0B74706-133D-47FF-9133-F5EAA3DD9097}" type="pres">
      <dgm:prSet presAssocID="{D4E716FE-EA96-4844-91B8-255DF553C8F2}" presName="gear2" presStyleLbl="node1" presStyleIdx="1" presStyleCnt="3" custScaleX="115600" custLinFactNeighborX="-9684" custLinFactNeighborY="-4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9AEC-31B9-4FEE-84DA-DE54B9060ECB}" type="pres">
      <dgm:prSet presAssocID="{D4E716FE-EA96-4844-91B8-255DF553C8F2}" presName="gear2srcNode" presStyleLbl="node1" presStyleIdx="1" presStyleCnt="3"/>
      <dgm:spPr/>
      <dgm:t>
        <a:bodyPr/>
        <a:lstStyle/>
        <a:p>
          <a:endParaRPr lang="ru-RU"/>
        </a:p>
      </dgm:t>
    </dgm:pt>
    <dgm:pt modelId="{B23C73A1-4E54-4E6F-B7D1-25349EEE4204}" type="pres">
      <dgm:prSet presAssocID="{D4E716FE-EA96-4844-91B8-255DF553C8F2}" presName="gear2dstNode" presStyleLbl="node1" presStyleIdx="1" presStyleCnt="3"/>
      <dgm:spPr/>
      <dgm:t>
        <a:bodyPr/>
        <a:lstStyle/>
        <a:p>
          <a:endParaRPr lang="ru-RU"/>
        </a:p>
      </dgm:t>
    </dgm:pt>
    <dgm:pt modelId="{0EB915D1-D181-4D8C-80E9-A13C9F17A52C}" type="pres">
      <dgm:prSet presAssocID="{C3145F49-A24B-477A-96DB-7765642C7523}" presName="gear3" presStyleLbl="node1" presStyleIdx="2" presStyleCnt="3" custScaleX="105937"/>
      <dgm:spPr/>
      <dgm:t>
        <a:bodyPr/>
        <a:lstStyle/>
        <a:p>
          <a:endParaRPr lang="ru-RU"/>
        </a:p>
      </dgm:t>
    </dgm:pt>
    <dgm:pt modelId="{FA1F2984-A2E2-4483-BC7E-5D72D4F8E254}" type="pres">
      <dgm:prSet presAssocID="{C3145F49-A24B-477A-96DB-7765642C75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EAC5F-B568-4D77-BEA8-1D46DA3A0589}" type="pres">
      <dgm:prSet presAssocID="{C3145F49-A24B-477A-96DB-7765642C7523}" presName="gear3srcNode" presStyleLbl="node1" presStyleIdx="2" presStyleCnt="3"/>
      <dgm:spPr/>
      <dgm:t>
        <a:bodyPr/>
        <a:lstStyle/>
        <a:p>
          <a:endParaRPr lang="ru-RU"/>
        </a:p>
      </dgm:t>
    </dgm:pt>
    <dgm:pt modelId="{ECFA7BC3-E1C9-463A-BD3A-2B31E67AB729}" type="pres">
      <dgm:prSet presAssocID="{C3145F49-A24B-477A-96DB-7765642C7523}" presName="gear3dstNode" presStyleLbl="node1" presStyleIdx="2" presStyleCnt="3"/>
      <dgm:spPr/>
      <dgm:t>
        <a:bodyPr/>
        <a:lstStyle/>
        <a:p>
          <a:endParaRPr lang="ru-RU"/>
        </a:p>
      </dgm:t>
    </dgm:pt>
    <dgm:pt modelId="{8812E527-7987-4FBE-B983-AC2DCDFF471A}" type="pres">
      <dgm:prSet presAssocID="{9E184DB5-B6E8-445C-9DB8-53DABE42D583}" presName="connector1" presStyleLbl="sibTrans2D1" presStyleIdx="0" presStyleCnt="3" custFlipHor="1" custScaleX="9747" custScaleY="11158" custLinFactNeighborX="30029" custLinFactNeighborY="-39798"/>
      <dgm:spPr/>
      <dgm:t>
        <a:bodyPr/>
        <a:lstStyle/>
        <a:p>
          <a:endParaRPr lang="ru-RU"/>
        </a:p>
      </dgm:t>
    </dgm:pt>
    <dgm:pt modelId="{7473A80C-C7CE-46FA-860F-F6DE8CC5FB66}" type="pres">
      <dgm:prSet presAssocID="{3E03CE07-132C-4614-96EB-4FF83CD5FAA5}" presName="connector2" presStyleLbl="sibTrans2D1" presStyleIdx="1" presStyleCnt="3" custLinFactNeighborX="-9903" custLinFactNeighborY="-4660"/>
      <dgm:spPr/>
      <dgm:t>
        <a:bodyPr/>
        <a:lstStyle/>
        <a:p>
          <a:endParaRPr lang="ru-RU"/>
        </a:p>
      </dgm:t>
    </dgm:pt>
    <dgm:pt modelId="{5A9F3A0C-26DB-411E-9E6C-EF542ACD597F}" type="pres">
      <dgm:prSet presAssocID="{90BBE9B8-E056-4681-A120-5018FA052E7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D7B5EF8-558C-41E6-8292-A8AEAFA309BF}" type="presOf" srcId="{C3145F49-A24B-477A-96DB-7765642C7523}" destId="{ECFA7BC3-E1C9-463A-BD3A-2B31E67AB729}" srcOrd="3" destOrd="0" presId="urn:microsoft.com/office/officeart/2005/8/layout/gear1"/>
    <dgm:cxn modelId="{78B3F5F1-4B87-47E8-968A-535F275BD36C}" type="presOf" srcId="{D4E716FE-EA96-4844-91B8-255DF553C8F2}" destId="{B23C73A1-4E54-4E6F-B7D1-25349EEE4204}" srcOrd="2" destOrd="0" presId="urn:microsoft.com/office/officeart/2005/8/layout/gear1"/>
    <dgm:cxn modelId="{8FBA89FF-67A6-472D-9AB8-293F3147782E}" type="presOf" srcId="{D4E716FE-EA96-4844-91B8-255DF553C8F2}" destId="{672E9AEC-31B9-4FEE-84DA-DE54B9060ECB}" srcOrd="1" destOrd="0" presId="urn:microsoft.com/office/officeart/2005/8/layout/gear1"/>
    <dgm:cxn modelId="{B5E4794C-5B35-4B42-AC06-BCD55026CBA2}" type="presOf" srcId="{3E03CE07-132C-4614-96EB-4FF83CD5FAA5}" destId="{7473A80C-C7CE-46FA-860F-F6DE8CC5FB66}" srcOrd="0" destOrd="0" presId="urn:microsoft.com/office/officeart/2005/8/layout/gear1"/>
    <dgm:cxn modelId="{813560FA-B3D0-44DE-B479-22DBE773AADD}" type="presOf" srcId="{A7E4BDAA-41F5-4484-95DC-7E98A0F9937F}" destId="{A85D5284-7F7E-4222-A05C-DBCC9490C9FB}" srcOrd="0" destOrd="0" presId="urn:microsoft.com/office/officeart/2005/8/layout/gear1"/>
    <dgm:cxn modelId="{00BB2485-90F9-4F80-BB02-E69F432FF734}" type="presOf" srcId="{D4E716FE-EA96-4844-91B8-255DF553C8F2}" destId="{E0B74706-133D-47FF-9133-F5EAA3DD9097}" srcOrd="0" destOrd="0" presId="urn:microsoft.com/office/officeart/2005/8/layout/gear1"/>
    <dgm:cxn modelId="{EC5A6697-023E-44D9-A4D8-14355C5BE50A}" srcId="{A7E4BDAA-41F5-4484-95DC-7E98A0F9937F}" destId="{4EDD5160-4111-4665-8352-1B019BA0E7A5}" srcOrd="0" destOrd="0" parTransId="{AE30ECEE-C665-42D0-94A8-C20EE84BF61E}" sibTransId="{9E184DB5-B6E8-445C-9DB8-53DABE42D583}"/>
    <dgm:cxn modelId="{096EE89C-84D9-4954-A69A-6BA24EE34407}" type="presOf" srcId="{90BBE9B8-E056-4681-A120-5018FA052E73}" destId="{5A9F3A0C-26DB-411E-9E6C-EF542ACD597F}" srcOrd="0" destOrd="0" presId="urn:microsoft.com/office/officeart/2005/8/layout/gear1"/>
    <dgm:cxn modelId="{2DF0E77F-F866-4FB1-9F0C-C102C1707763}" type="presOf" srcId="{4EDD5160-4111-4665-8352-1B019BA0E7A5}" destId="{63CF0100-058E-4B10-A5E0-44571407C72F}" srcOrd="2" destOrd="0" presId="urn:microsoft.com/office/officeart/2005/8/layout/gear1"/>
    <dgm:cxn modelId="{8077A33B-68F6-4AFF-962D-4FBA74D23820}" type="presOf" srcId="{9E184DB5-B6E8-445C-9DB8-53DABE42D583}" destId="{8812E527-7987-4FBE-B983-AC2DCDFF471A}" srcOrd="0" destOrd="0" presId="urn:microsoft.com/office/officeart/2005/8/layout/gear1"/>
    <dgm:cxn modelId="{5BE4A7AD-6F6B-4D01-A2DD-A732FC8AFE88}" srcId="{A7E4BDAA-41F5-4484-95DC-7E98A0F9937F}" destId="{C3145F49-A24B-477A-96DB-7765642C7523}" srcOrd="2" destOrd="0" parTransId="{2D93ADD9-0163-44F1-91A5-C456B78B0A50}" sibTransId="{90BBE9B8-E056-4681-A120-5018FA052E73}"/>
    <dgm:cxn modelId="{8882218B-E307-4030-BAF1-D7FD64FF9025}" type="presOf" srcId="{C3145F49-A24B-477A-96DB-7765642C7523}" destId="{0EB915D1-D181-4D8C-80E9-A13C9F17A52C}" srcOrd="0" destOrd="0" presId="urn:microsoft.com/office/officeart/2005/8/layout/gear1"/>
    <dgm:cxn modelId="{EC159F3E-15C9-4F3F-9467-14B935B46FA3}" type="presOf" srcId="{4EDD5160-4111-4665-8352-1B019BA0E7A5}" destId="{E2548A05-2D4A-4912-BD24-628C4B6105E1}" srcOrd="0" destOrd="0" presId="urn:microsoft.com/office/officeart/2005/8/layout/gear1"/>
    <dgm:cxn modelId="{FEB7AEA1-F168-4BFA-AB8D-97E45579B03C}" type="presOf" srcId="{C3145F49-A24B-477A-96DB-7765642C7523}" destId="{FA1F2984-A2E2-4483-BC7E-5D72D4F8E254}" srcOrd="1" destOrd="0" presId="urn:microsoft.com/office/officeart/2005/8/layout/gear1"/>
    <dgm:cxn modelId="{BEAB68AF-7B7D-40E4-BA05-B28351DBB6FE}" type="presOf" srcId="{C3145F49-A24B-477A-96DB-7765642C7523}" destId="{C2FEAC5F-B568-4D77-BEA8-1D46DA3A0589}" srcOrd="2" destOrd="0" presId="urn:microsoft.com/office/officeart/2005/8/layout/gear1"/>
    <dgm:cxn modelId="{8E51DA46-CFB7-4815-858D-24CE7F725F94}" srcId="{A7E4BDAA-41F5-4484-95DC-7E98A0F9937F}" destId="{D4E716FE-EA96-4844-91B8-255DF553C8F2}" srcOrd="1" destOrd="0" parTransId="{F8949CF5-3B48-4AA2-87AF-DC8D2A5277BE}" sibTransId="{3E03CE07-132C-4614-96EB-4FF83CD5FAA5}"/>
    <dgm:cxn modelId="{91427EE6-E6FD-47C6-ACAC-EAE5E70819DE}" type="presOf" srcId="{4EDD5160-4111-4665-8352-1B019BA0E7A5}" destId="{2100E204-06D0-46D1-BB50-BF2EE9BC27B2}" srcOrd="1" destOrd="0" presId="urn:microsoft.com/office/officeart/2005/8/layout/gear1"/>
    <dgm:cxn modelId="{CD164561-19BD-4419-85E3-041B5422A5A9}" type="presParOf" srcId="{A85D5284-7F7E-4222-A05C-DBCC9490C9FB}" destId="{E2548A05-2D4A-4912-BD24-628C4B6105E1}" srcOrd="0" destOrd="0" presId="urn:microsoft.com/office/officeart/2005/8/layout/gear1"/>
    <dgm:cxn modelId="{653AC188-3191-4788-A356-30AC1A54B3F4}" type="presParOf" srcId="{A85D5284-7F7E-4222-A05C-DBCC9490C9FB}" destId="{2100E204-06D0-46D1-BB50-BF2EE9BC27B2}" srcOrd="1" destOrd="0" presId="urn:microsoft.com/office/officeart/2005/8/layout/gear1"/>
    <dgm:cxn modelId="{78F5CCB4-096D-4400-AAF1-0326AA86725B}" type="presParOf" srcId="{A85D5284-7F7E-4222-A05C-DBCC9490C9FB}" destId="{63CF0100-058E-4B10-A5E0-44571407C72F}" srcOrd="2" destOrd="0" presId="urn:microsoft.com/office/officeart/2005/8/layout/gear1"/>
    <dgm:cxn modelId="{48E19F41-3E8B-4CEB-B6D8-0CF97ED232BB}" type="presParOf" srcId="{A85D5284-7F7E-4222-A05C-DBCC9490C9FB}" destId="{E0B74706-133D-47FF-9133-F5EAA3DD9097}" srcOrd="3" destOrd="0" presId="urn:microsoft.com/office/officeart/2005/8/layout/gear1"/>
    <dgm:cxn modelId="{48F348CD-7B70-49CC-AEDE-C53D925B8548}" type="presParOf" srcId="{A85D5284-7F7E-4222-A05C-DBCC9490C9FB}" destId="{672E9AEC-31B9-4FEE-84DA-DE54B9060ECB}" srcOrd="4" destOrd="0" presId="urn:microsoft.com/office/officeart/2005/8/layout/gear1"/>
    <dgm:cxn modelId="{D839BA11-2061-479D-9E73-EDE89A64884B}" type="presParOf" srcId="{A85D5284-7F7E-4222-A05C-DBCC9490C9FB}" destId="{B23C73A1-4E54-4E6F-B7D1-25349EEE4204}" srcOrd="5" destOrd="0" presId="urn:microsoft.com/office/officeart/2005/8/layout/gear1"/>
    <dgm:cxn modelId="{843DDA83-39AE-4AC7-9A45-3AFB348958C6}" type="presParOf" srcId="{A85D5284-7F7E-4222-A05C-DBCC9490C9FB}" destId="{0EB915D1-D181-4D8C-80E9-A13C9F17A52C}" srcOrd="6" destOrd="0" presId="urn:microsoft.com/office/officeart/2005/8/layout/gear1"/>
    <dgm:cxn modelId="{A78E9291-93C7-4D79-A2E4-5D9F8B6E3788}" type="presParOf" srcId="{A85D5284-7F7E-4222-A05C-DBCC9490C9FB}" destId="{FA1F2984-A2E2-4483-BC7E-5D72D4F8E254}" srcOrd="7" destOrd="0" presId="urn:microsoft.com/office/officeart/2005/8/layout/gear1"/>
    <dgm:cxn modelId="{2F281F39-37DE-43FB-A0CB-22D8C657374D}" type="presParOf" srcId="{A85D5284-7F7E-4222-A05C-DBCC9490C9FB}" destId="{C2FEAC5F-B568-4D77-BEA8-1D46DA3A0589}" srcOrd="8" destOrd="0" presId="urn:microsoft.com/office/officeart/2005/8/layout/gear1"/>
    <dgm:cxn modelId="{1AFF40FA-5CC0-4D2E-B80B-093ED70FEEDD}" type="presParOf" srcId="{A85D5284-7F7E-4222-A05C-DBCC9490C9FB}" destId="{ECFA7BC3-E1C9-463A-BD3A-2B31E67AB729}" srcOrd="9" destOrd="0" presId="urn:microsoft.com/office/officeart/2005/8/layout/gear1"/>
    <dgm:cxn modelId="{9EE509B0-2A75-4293-856B-8BF0090E432F}" type="presParOf" srcId="{A85D5284-7F7E-4222-A05C-DBCC9490C9FB}" destId="{8812E527-7987-4FBE-B983-AC2DCDFF471A}" srcOrd="10" destOrd="0" presId="urn:microsoft.com/office/officeart/2005/8/layout/gear1"/>
    <dgm:cxn modelId="{618DCC16-54E2-4E02-9DA7-2E3BDB6A62B1}" type="presParOf" srcId="{A85D5284-7F7E-4222-A05C-DBCC9490C9FB}" destId="{7473A80C-C7CE-46FA-860F-F6DE8CC5FB66}" srcOrd="11" destOrd="0" presId="urn:microsoft.com/office/officeart/2005/8/layout/gear1"/>
    <dgm:cxn modelId="{E3A9BF46-11BC-461C-84F3-35830AC7F32F}" type="presParOf" srcId="{A85D5284-7F7E-4222-A05C-DBCC9490C9FB}" destId="{5A9F3A0C-26DB-411E-9E6C-EF542ACD597F}" srcOrd="12" destOrd="0" presId="urn:microsoft.com/office/officeart/2005/8/layout/gear1"/>
  </dgm:cxnLst>
  <dgm:bg>
    <a:gradFill>
      <a:gsLst>
        <a:gs pos="0">
          <a:srgbClr val="00B0F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9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707" y="1296537"/>
            <a:ext cx="8202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                            И ОРГАНИЗАЦИЙ ДЛЯ ОБУЧАЮЩИХСЯ                       С ОВЗ В УСЛОВИЯХ МУНИЦИПАЛЬНОГО ОБРАЗОВАНИЯ</a:t>
            </a:r>
            <a:endParaRPr lang="ru-RU" sz="2800" b="1" i="1" dirty="0">
              <a:ln>
                <a:solidFill>
                  <a:srgbClr val="003E00"/>
                </a:solidFill>
              </a:ln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067033" y="5845095"/>
            <a:ext cx="4612944" cy="707886"/>
          </a:xfrm>
          <a:prstGeom prst="rect">
            <a:avLst/>
          </a:prstGeom>
          <a:solidFill>
            <a:srgbClr val="CEE6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Буланова </a:t>
            </a:r>
            <a:r>
              <a:rPr lang="ru-RU" sz="2000" dirty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Николаевна – директор</a:t>
            </a:r>
          </a:p>
          <a:p>
            <a:pPr algn="l">
              <a:defRPr/>
            </a:pPr>
            <a:r>
              <a:rPr lang="ru-RU" sz="20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</a:t>
            </a:r>
            <a:r>
              <a:rPr lang="ru-RU" sz="2000" dirty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 ОВЗ № 1 г. Нолинска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2955" y="182880"/>
            <a:ext cx="88710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1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ВЗАИМОДЕЙСТВИЯ  ШКОЛЫ-ИНТЕРНАТА С ОБРАЗОВАТЕЛЬНЫМИ УЧРЕЖДЕНИЯМИ РАЙОНА  </a:t>
            </a:r>
            <a:endParaRPr kumimoji="0" lang="ru-RU" sz="2800" i="1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9682" y="1497894"/>
            <a:ext cx="84343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уровне муниципалитета: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единое коррекционно-развивающее пространство;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сетевое педагогическое сообщество;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новый  уровень работы с семьями;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профессиональная компетентность</a:t>
            </a:r>
            <a:r>
              <a:rPr kumimoji="0" lang="ru-RU" sz="2400" b="0" i="0" u="none" strike="noStrike" cap="none" normalizeH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участников образовательного процесса;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участие детей с ОВЗ в ежегодных                                            городских и региональных конкурсах,                                  проектах, различных акциях;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повышение рейтинга  школы в социуме.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G:\картинки к презент\норма= ов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11305" y="3521123"/>
            <a:ext cx="2177852" cy="192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5093" y="573206"/>
            <a:ext cx="79702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 детей с ограниченными возможностями здоровья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новые знания о школе и людях, живущих рядом;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 опыт  самореализации в мире людей.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tdata.ru/u28/photoDE3C/20182111529-0/original.jpg"/>
          <p:cNvPicPr/>
          <p:nvPr/>
        </p:nvPicPr>
        <p:blipFill>
          <a:blip r:embed="rId2"/>
          <a:srcRect t="11733" b="27724"/>
          <a:stretch>
            <a:fillRect/>
          </a:stretch>
        </p:blipFill>
        <p:spPr bwMode="auto">
          <a:xfrm>
            <a:off x="1064525" y="1999054"/>
            <a:ext cx="7001301" cy="33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96035" y="409434"/>
            <a:ext cx="81477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семьи, воспитывающей ребенка с ОВЗ: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социальная и педагогическая компетентность родителей;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передача социального опыта;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социализация ребёнка.</a:t>
            </a:r>
            <a:endParaRPr kumimoji="0" lang="ru-RU" sz="2400" b="0" i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G:\картинки к презент\инв = нор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347" y="2183639"/>
            <a:ext cx="5076966" cy="361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015" y="553199"/>
            <a:ext cx="6591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педагогов общеобразовательных школ:</a:t>
            </a:r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профессиональная компетентность;</a:t>
            </a:r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опыт   работы с детьми с ОВЗ;</a:t>
            </a:r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профилактика профессионального выгорания.</a:t>
            </a:r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картинки к презент\учитель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277" y="2309883"/>
            <a:ext cx="5431809" cy="347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17720" y="1254640"/>
            <a:ext cx="4224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мы будем учить сегодня так, </a:t>
            </a:r>
            <a:br>
              <a:rPr kumimoji="0" lang="ru-RU" sz="2800" b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мы учили вчера, мы украдем у детей </a:t>
            </a:r>
          </a:p>
          <a:p>
            <a:pPr marL="265113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1700213" lvl="0" indent="-1700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Джон </a:t>
            </a:r>
            <a:r>
              <a:rPr lang="ru-RU" sz="2800" dirty="0" err="1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Дьюи</a:t>
            </a:r>
            <a:r>
              <a:rPr lang="ru-RU" sz="28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u="none" strike="noStrike" cap="none" normalizeH="0" baseline="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3.amazonaws.com/s3.timetoast.com/public/uploads/photos/10004635/dewey.jpg?1493675624"/>
          <p:cNvPicPr/>
          <p:nvPr/>
        </p:nvPicPr>
        <p:blipFill>
          <a:blip r:embed="rId2"/>
          <a:srcRect l="5797" r="6418"/>
          <a:stretch>
            <a:fillRect/>
          </a:stretch>
        </p:blipFill>
        <p:spPr bwMode="auto">
          <a:xfrm>
            <a:off x="374904" y="502919"/>
            <a:ext cx="3739896" cy="435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736979"/>
            <a:ext cx="8557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ГОТОВЫ </a:t>
            </a:r>
          </a:p>
          <a:p>
            <a:pPr algn="ctr"/>
            <a:r>
              <a:rPr lang="ru-RU" sz="6000" b="1" i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СОТРУДНИЧЕСТВУ!</a:t>
            </a:r>
            <a:endParaRPr lang="ru-RU" sz="6000" b="1" i="1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G:\картинки к презент\Alsu_OSN.jpg"/>
          <p:cNvPicPr>
            <a:picLocks noChangeAspect="1" noChangeArrowheads="1"/>
          </p:cNvPicPr>
          <p:nvPr/>
        </p:nvPicPr>
        <p:blipFill>
          <a:blip r:embed="rId2"/>
          <a:srcRect l="20883" r="20463"/>
          <a:stretch>
            <a:fillRect/>
          </a:stretch>
        </p:blipFill>
        <p:spPr bwMode="auto">
          <a:xfrm>
            <a:off x="2388358" y="2687899"/>
            <a:ext cx="4380932" cy="363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3.infourok.ru/uploads/ex/0c54/00053c73-c9602f16/img7.jpg"/>
          <p:cNvPicPr/>
          <p:nvPr/>
        </p:nvPicPr>
        <p:blipFill>
          <a:blip r:embed="rId2"/>
          <a:srcRect l="4281" t="25724" r="5200" b="7497"/>
          <a:stretch>
            <a:fillRect/>
          </a:stretch>
        </p:blipFill>
        <p:spPr bwMode="auto">
          <a:xfrm>
            <a:off x="723331" y="423081"/>
            <a:ext cx="7861111" cy="47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atalog.prosv.ru/images/big/781c0c1c-499a-11e6-bdf0-0050569c7d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3750">
            <a:off x="246896" y="416629"/>
            <a:ext cx="963554" cy="13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карта.png"/>
          <p:cNvPicPr/>
          <p:nvPr/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27" t="3703" r="7462" b="6924"/>
          <a:stretch>
            <a:fillRect/>
          </a:stretch>
        </p:blipFill>
        <p:spPr bwMode="auto">
          <a:xfrm>
            <a:off x="750627" y="914399"/>
            <a:ext cx="3875964" cy="4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3"/>
          <p:cNvSpPr txBox="1">
            <a:spLocks/>
          </p:cNvSpPr>
          <p:nvPr/>
        </p:nvSpPr>
        <p:spPr>
          <a:xfrm>
            <a:off x="848502" y="260648"/>
            <a:ext cx="8286808" cy="857256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i="1" kern="0" dirty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 ОБУЧАЮЩИХСЯ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000" b="1" kern="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4012" y="1060792"/>
            <a:ext cx="403973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2017-2018 учебный год:</a:t>
            </a:r>
          </a:p>
          <a:p>
            <a:pPr algn="ctr">
              <a:defRPr/>
            </a:pPr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 – 14</a:t>
            </a:r>
          </a:p>
          <a:p>
            <a:pPr algn="ctr">
              <a:defRPr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- 138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3553" name="Picture 1" descr="G:\картинки к презент\я люблю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6201" y="3220943"/>
            <a:ext cx="3299372" cy="200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uz2evpatoria.ru/wp-content/uploads/2017/04/11.png"/>
          <p:cNvPicPr/>
          <p:nvPr/>
        </p:nvPicPr>
        <p:blipFill>
          <a:blip r:embed="rId2"/>
          <a:srcRect l="5099" t="10572" r="6523" b="11684"/>
          <a:stretch>
            <a:fillRect/>
          </a:stretch>
        </p:blipFill>
        <p:spPr bwMode="auto">
          <a:xfrm>
            <a:off x="696038" y="696035"/>
            <a:ext cx="7765576" cy="43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94327" y="887103"/>
            <a:ext cx="4176215" cy="3998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целях реализации права каждого человека на образование… создаются необходимые условия для получения без дискриминации качественного образования лицами с ограниченными возможностями здоровья… в том числе посредством организации инклюзивного образования»  </a:t>
            </a:r>
          </a:p>
          <a:p>
            <a:r>
              <a:rPr lang="ru-RU" sz="8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5, статья 5 ФЗ «Об </a:t>
            </a:r>
            <a:r>
              <a:rPr lang="ru-RU" sz="160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образовании                      в </a:t>
            </a:r>
            <a:r>
              <a:rPr lang="ru-RU" sz="16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Федерации»)</a:t>
            </a:r>
            <a:endParaRPr lang="ru-RU" sz="160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3899" y="204716"/>
            <a:ext cx="8475260" cy="60050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https://ds04.infourok.ru/uploads/ex/00c7/000557f6-ee9c526f/img7.jpg"/>
          <p:cNvPicPr/>
          <p:nvPr/>
        </p:nvPicPr>
        <p:blipFill>
          <a:blip r:embed="rId2"/>
          <a:srcRect l="962" t="57143" r="74987" b="1754"/>
          <a:stretch>
            <a:fillRect/>
          </a:stretch>
        </p:blipFill>
        <p:spPr bwMode="auto">
          <a:xfrm>
            <a:off x="168814" y="815926"/>
            <a:ext cx="3390312" cy="414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87261" y="519243"/>
            <a:ext cx="5213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обучающихся                             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</a:t>
            </a:r>
          </a:p>
          <a:p>
            <a:pPr algn="ctr"/>
            <a:endParaRPr lang="ru-RU" sz="2400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(ФЗ № 273 от 29.12.2012 «Об образовании         в Российской Федерации» ст. 79, п. 4)</a:t>
            </a:r>
            <a:endParaRPr lang="ru-RU" sz="200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1068" y="191068"/>
            <a:ext cx="8789159" cy="60050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ВАРИАНТЫ  АООП НОО ОБУЧАЮЩИХСЯ С ОВЗ</a:t>
            </a:r>
            <a:endParaRPr kumimoji="0" lang="ru-RU" sz="2800" b="0" i="1" u="none" strike="noStrike" kern="0" cap="none" spc="0" normalizeH="0" baseline="0" noProof="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5" y="846162"/>
            <a:ext cx="8215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 1</a:t>
            </a:r>
          </a:p>
          <a:p>
            <a:pPr algn="ctr"/>
            <a:r>
              <a:rPr lang="ru-RU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обучающихся с ОВЗ = образованию обучающихся, не имеющих ограничений по возможностям здоровья, в те же сроки обучения;</a:t>
            </a:r>
          </a:p>
          <a:p>
            <a:pPr algn="ctr"/>
            <a:r>
              <a:rPr lang="ru-RU" b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 2</a:t>
            </a:r>
          </a:p>
          <a:p>
            <a:pPr algn="ctr"/>
            <a:r>
              <a:rPr lang="ru-RU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обучающихся с ОВЗ = образованию обучающихся, не имеющих ограничений по возможностям здоровья, в пролонгированные сроки обучения;</a:t>
            </a:r>
          </a:p>
          <a:p>
            <a:pPr algn="ctr"/>
            <a:r>
              <a:rPr lang="ru-RU" b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 3</a:t>
            </a:r>
          </a:p>
          <a:p>
            <a:pPr algn="ctr"/>
            <a:r>
              <a:rPr lang="ru-RU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обучающихся с ОВЗ ≠образованию здоровых сверстников на всех этапах обучения и к моменту завершения школьного  образования. Данный вариант предполагает пролонгированные сроки обучения;</a:t>
            </a:r>
          </a:p>
          <a:p>
            <a:pPr algn="ctr"/>
            <a:r>
              <a:rPr lang="ru-RU" b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4</a:t>
            </a:r>
          </a:p>
          <a:p>
            <a:pPr algn="ctr"/>
            <a:r>
              <a:rPr lang="ru-RU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с  ТМНР в соответствии с уровнем развития интеллекта, получает образование по АООП, которое по содержанию и итоговым достижениям не соотносится к моменту завершения школьного  образования с содержанием итоговыми  достижениями сверстников с ОВЗ, не имеющих дополнительные ограничения.</a:t>
            </a:r>
          </a:p>
          <a:p>
            <a:pPr algn="ctr"/>
            <a:endParaRPr lang="ru-RU" dirty="0" smtClean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3899" y="204716"/>
            <a:ext cx="8475260" cy="600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СОЛНЦЕ СВЕТИТ ВСЕМ ОДИНАКОВО!</a:t>
            </a:r>
            <a:endParaRPr kumimoji="0" lang="ru-RU" sz="3200" b="0" i="1" u="none" strike="noStrike" kern="0" cap="none" spc="0" normalizeH="0" baseline="0" noProof="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02568" y="906071"/>
          <a:ext cx="8501122" cy="458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3482722">
            <a:off x="5543752" y="1437291"/>
            <a:ext cx="2051496" cy="133378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8271261">
            <a:off x="2201989" y="3689463"/>
            <a:ext cx="1247219" cy="1927051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105" y="1160061"/>
            <a:ext cx="357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Логопеды– 15  </a:t>
            </a:r>
          </a:p>
          <a:p>
            <a:r>
              <a:rPr lang="ru-RU" sz="2400" dirty="0" err="1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Олигофренопедагоги</a:t>
            </a: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</a:t>
            </a:r>
          </a:p>
          <a:p>
            <a:r>
              <a:rPr lang="ru-RU" sz="2400" dirty="0" err="1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Тьюторы</a:t>
            </a: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-2</a:t>
            </a:r>
          </a:p>
        </p:txBody>
      </p:sp>
      <p:pic>
        <p:nvPicPr>
          <p:cNvPr id="4" name="Picture 12" descr="Изображение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069" y="908860"/>
            <a:ext cx="3637582" cy="235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G:\картинки к презент\олигофренопедаг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39" y="3435137"/>
            <a:ext cx="3480178" cy="222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899" y="204716"/>
            <a:ext cx="8475260" cy="60050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КАДРОВОЕ ОБЕСПЕЧЕНИЕ</a:t>
            </a:r>
            <a:endParaRPr kumimoji="0" lang="ru-RU" sz="3200" b="0" i="1" u="none" strike="noStrike" kern="0" cap="none" spc="0" normalizeH="0" baseline="0" noProof="0" dirty="0">
              <a:ln>
                <a:solidFill>
                  <a:srgbClr val="003E00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Documents and Settings\RozMarin\Мои документы\Мои рисунки\Кассихина Г В\внимание 8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987" y="3406902"/>
            <a:ext cx="345638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177420"/>
            <a:ext cx="8447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ОБРАЗОВАТЕЛЬНЫМИ ОРГАНИЗАЦИЯМИ</a:t>
            </a:r>
          </a:p>
          <a:p>
            <a:pPr algn="ctr"/>
            <a:endParaRPr lang="ru-RU" sz="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698544" y="1189800"/>
            <a:ext cx="50906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семинары;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индивидуальные консультации педагогов и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методическая помощь в разработке индивидуальных планов;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rgbClr val="003E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посещение открытых уроков.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4" name="Рисунок 13" descr="D:\РОЗА\ФОТО\Кассихина Г.В\DSCN1507.jpg"/>
          <p:cNvPicPr/>
          <p:nvPr/>
        </p:nvPicPr>
        <p:blipFill>
          <a:blip r:embed="rId2" cstate="print"/>
          <a:srcRect l="12984"/>
          <a:stretch>
            <a:fillRect/>
          </a:stretch>
        </p:blipFill>
        <p:spPr bwMode="auto">
          <a:xfrm>
            <a:off x="510481" y="1893194"/>
            <a:ext cx="3065232" cy="282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3" name="Picture 1" descr="G:\картинки к презент\собрание педагог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062" y="3481843"/>
            <a:ext cx="3738140" cy="225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394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библиотека</cp:lastModifiedBy>
  <cp:revision>77</cp:revision>
  <dcterms:created xsi:type="dcterms:W3CDTF">2016-11-18T14:12:19Z</dcterms:created>
  <dcterms:modified xsi:type="dcterms:W3CDTF">2017-10-30T10:26:32Z</dcterms:modified>
</cp:coreProperties>
</file>