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84" r:id="rId7"/>
    <p:sldId id="264" r:id="rId8"/>
    <p:sldId id="285" r:id="rId9"/>
    <p:sldId id="266" r:id="rId10"/>
    <p:sldId id="265" r:id="rId11"/>
    <p:sldId id="286" r:id="rId12"/>
    <p:sldId id="267" r:id="rId13"/>
    <p:sldId id="268" r:id="rId14"/>
    <p:sldId id="287" r:id="rId15"/>
    <p:sldId id="282" r:id="rId16"/>
    <p:sldId id="271" r:id="rId17"/>
    <p:sldId id="288" r:id="rId18"/>
    <p:sldId id="295" r:id="rId19"/>
    <p:sldId id="292" r:id="rId20"/>
    <p:sldId id="293" r:id="rId21"/>
    <p:sldId id="294" r:id="rId22"/>
    <p:sldId id="283" r:id="rId23"/>
    <p:sldId id="272" r:id="rId24"/>
    <p:sldId id="273" r:id="rId25"/>
    <p:sldId id="274" r:id="rId26"/>
    <p:sldId id="289" r:id="rId27"/>
    <p:sldId id="275" r:id="rId28"/>
    <p:sldId id="276" r:id="rId29"/>
    <p:sldId id="277" r:id="rId30"/>
    <p:sldId id="280" r:id="rId31"/>
    <p:sldId id="279" r:id="rId32"/>
    <p:sldId id="290" r:id="rId33"/>
    <p:sldId id="278" r:id="rId34"/>
    <p:sldId id="291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F45"/>
    <a:srgbClr val="EF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4B99-BAD9-4E24-BE0A-FF384703E2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0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7673" y="425925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«Безопасная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0766" y="4673644"/>
            <a:ext cx="35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 для педагогов и родителей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9" y="1219576"/>
            <a:ext cx="3039683" cy="30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тахограф междугородний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98" y="2874224"/>
            <a:ext cx="2787722" cy="18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672" y="3894759"/>
            <a:ext cx="529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ru-RU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Тахо́граф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контрольное устройство, устанавливаемое на борту автотранспортных средств. Предназначено для регистрации скорости, режима труда, отдыха водителей и членов экипажа.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94" y="1297708"/>
            <a:ext cx="6480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в транспорте?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Регистрационные номера должны быть на желтом фоне;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Указаны номера мест в автобусе;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Указатели аварийных выходов;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ремней безопасности и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тахографа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и системы GLONAS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скорости не более 60 км/ч.</a:t>
            </a:r>
          </a:p>
        </p:txBody>
      </p:sp>
    </p:spTree>
    <p:extLst>
      <p:ext uri="{BB962C8B-B14F-4D97-AF65-F5344CB8AC3E}">
        <p14:creationId xmlns:p14="http://schemas.microsoft.com/office/powerpoint/2010/main" val="18379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1" y="1226632"/>
            <a:ext cx="7042718" cy="396983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186196"/>
            <a:ext cx="62902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Подразумевает наличие следующих документов (п. 4 Пост. № 1177):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 фрахтования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сопровождающих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 одному сопровождающему на каждую дверь автобуса)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писок детей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ФИО и возрастом каждого ребенка)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сведения о водителе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(его могут проверить на маршруте инспекторы ГИБДД)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порядок посадки детей в автобус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 организованной перевозке групп детей заключается договор фрахтования на перевозку определенного круга лиц (по списку пассажиров))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медработнике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(если маршрут более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часов)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Заявка на сопровождение Госавтоинспекцией МВД.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ÐÐ°ÑÑÐ¸Ð½ÐºÐ¸ Ð¿Ð¾ Ð·Ð°Ð¿ÑÐ¾ÑÑ Ð¾ÑÐ¾ÑÐ¼Ð»ÐµÐ½Ð¸Ðµ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93" y="1950488"/>
            <a:ext cx="2551641" cy="25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8"/>
          <a:stretch/>
        </p:blipFill>
        <p:spPr bwMode="auto">
          <a:xfrm>
            <a:off x="5796488" y="1940826"/>
            <a:ext cx="3347512" cy="2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794" y="1175043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рассмотрения заявки на сопровождение Госавтоинспекцией МВД: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передвижения транспортных средств без осуществления дополнительных мероприятий по обеспечению безопасности дорожного движения;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Оптимальность предлагаемого маршрута и графика следования исходя из интенсивности движения и соответствия дорожных условий требованиям безопасности;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использования альтернативных видов транспорта для перевозки;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Необходимость временного ограничения или прекращения движения транспортных средств на участках дорог общего пользования.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"/>
          <a:stretch/>
        </p:blipFill>
        <p:spPr>
          <a:xfrm>
            <a:off x="1374902" y="1207042"/>
            <a:ext cx="6394195" cy="40897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515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в течение поездки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253102"/>
            <a:ext cx="796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при проведении инструктажа обязаны выполнять следующие требования: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2018659"/>
            <a:ext cx="7806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Вести себя спокойно, сдержанно, внимательно осматривать, слушать, не перебегать беспорядочно от одного экспоната к другому;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разрешения ничего не трогать;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Громко не разговаривать;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забыть поблагодарить экскурсовода;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Одежда и обувь не стесняет движения и соответствующую сезону и погоде;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движении обучающиеся не должны нарушать построения группы: не перебегать, не обгонять товарищей, не кричать, не толкаться;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Своевременно информировать педагога об ухудшении состояния здоровья или травмах;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34028"/>
            <a:ext cx="56359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обязаны знать и соблюдать расписание движения автобуса, находиться на установленной остановке школьного автобуса в указанное в графике время;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Донести до каждого, что безопасность — это коллективная задача, достижимая вкладом каждого;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Неукоснительное следование требованиям сопровождающих лиц;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Поставьте детям задачу присматривать за тем, кто сидит рядом, парная ответственность;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Уходить по окончании экскурсии, дождавшись разрешения педагога.</a:t>
            </a:r>
          </a:p>
        </p:txBody>
      </p:sp>
      <p:pic>
        <p:nvPicPr>
          <p:cNvPr id="3074" name="Picture 2" descr="ÐÐ°ÑÑÐ¸Ð½ÐºÐ¸ Ð¿Ð¾ Ð·Ð°Ð¿ÑÐ¾ÑÑ Ð¸Ð½ÑÑÑÑÐºÑÐ°Ð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 bwMode="auto">
          <a:xfrm>
            <a:off x="6111579" y="1803626"/>
            <a:ext cx="3032421" cy="27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1486" r="22871" b="4930"/>
          <a:stretch/>
        </p:blipFill>
        <p:spPr bwMode="auto">
          <a:xfrm>
            <a:off x="6027147" y="1962615"/>
            <a:ext cx="2883915" cy="245998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633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отличительным знакам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794" y="1282382"/>
            <a:ext cx="5494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Яркая одежда со световозвращающими элементами поможет сопровождающим наблюдать за группой, а водителям вовремя распознать колонну;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Придумайте тематические знаки отличия для детей сопряженные с общей тематикой (экскурсии, школы, увлечений) – мы получим отличительные знаки, которые будут хорошо видны;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Подготовьте визитки для детей с личным номером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3498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6" y="1171806"/>
            <a:ext cx="6403588" cy="426905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594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3794" y="2469438"/>
            <a:ext cx="4880733" cy="95956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434028"/>
            <a:ext cx="563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7-8 лет у детей еще сохраняется «туннельное зрение».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85" y="2484695"/>
            <a:ext cx="5635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«Туннельное зрение»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- это особое состояние, при котором весь мир для человека находится будто в туннеле.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94" y="3883517"/>
            <a:ext cx="5806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Внимание ребенка сконцентрировано на объектах, расположенных непосредственно перед ним, но он не видит, что происходит сбоку.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3" y="572588"/>
            <a:ext cx="2644941" cy="18911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2" y="3152433"/>
            <a:ext cx="2644941" cy="18911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86020" y="2493819"/>
            <a:ext cx="1731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Обычное зрение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7351" y="5043566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Туннельное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зрение</a:t>
            </a:r>
          </a:p>
        </p:txBody>
      </p:sp>
    </p:spTree>
    <p:extLst>
      <p:ext uri="{BB962C8B-B14F-4D97-AF65-F5344CB8AC3E}">
        <p14:creationId xmlns:p14="http://schemas.microsoft.com/office/powerpoint/2010/main" val="42387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81321" y="2353395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581319" y="2712440"/>
            <a:ext cx="64327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Привлечь внимание к задачам по обеспечению групповой безопасности, используя возможности интерактивного занятия.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Сформировать мнение о необходимости непрерывного контроля рисков, возвести эту установку в тренд.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правильную манеру поведения при передвижении с организованной группой детей на экскурсионном автобусе.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20" y="136617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20" y="1690508"/>
            <a:ext cx="595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риски при перемещении на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3406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97620"/>
            <a:ext cx="87502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выявить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«туннельное зрение» у ребенка? 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Попросите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ребенка закрыть глаза и развести руки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каждую руку положите ему игрушки ярких цветов, после чего попросите его открыть глаза и уточнить, видит ли он игрушки по бокам?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нет, то нужно уточнить, при каком положении рук их становится видно.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угол, под которым ребенку видно игрушки слишком маленький, то у него «туннельное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зрение»!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Тогда необходимо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обратиться к окулисту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неврологу.</a:t>
            </a:r>
          </a:p>
        </p:txBody>
      </p:sp>
    </p:spTree>
    <p:extLst>
      <p:ext uri="{BB962C8B-B14F-4D97-AF65-F5344CB8AC3E}">
        <p14:creationId xmlns:p14="http://schemas.microsoft.com/office/powerpoint/2010/main" val="343518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82231"/>
            <a:ext cx="82149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Упражнение на развитие бокового зрения: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Нарисуйте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двух листах бумаги большие буквы или цифры яркого цвета и предложите ребенку игру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листы перед ребенком и попросите наблюдать за этими рисунками и концентрировать внимание на цифрах и буквах разных цветов, при этом постоянно увеличивайте угол обзора, отводя рисунки все больше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попробовать посчитать количество объектов на рисунке определенного цвета. Таким образом вы специально фокусируете внимание ребенка на боковые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 развития бокового зрения в играх такого рода можно использовать картинки и более мелких размеров.</a:t>
            </a:r>
          </a:p>
        </p:txBody>
      </p:sp>
    </p:spTree>
    <p:extLst>
      <p:ext uri="{BB962C8B-B14F-4D97-AF65-F5344CB8AC3E}">
        <p14:creationId xmlns:p14="http://schemas.microsoft.com/office/powerpoint/2010/main" val="74803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3" y="1265551"/>
            <a:ext cx="5876693" cy="412184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24404"/>
            <a:ext cx="5595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располагаются группой в одном месте и соблюдают указания сопровождающего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выбрать место ожидания как можно дальше от проезжей части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Договоритесь с группой до начала поездки о правилах и строгом соблюдение их во время всей поездки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Расскажите группе о маршруте и договоритесь о местах сборах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Назначьте ответственных в группе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всегда следить за возможными опасностями и не терять бдительность.</a:t>
            </a:r>
          </a:p>
        </p:txBody>
      </p:sp>
      <p:pic>
        <p:nvPicPr>
          <p:cNvPr id="6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65" y="1659868"/>
            <a:ext cx="2492671" cy="26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19649"/>
            <a:ext cx="6410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Создавать помехи и неудобства другим людям, находящимся на месте посадки (остановке);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Бегать, толкать друг друга, устраивать подвижные игры, в том числе с мячами и другими предметами;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Отлучаться от группы без разрешения сопровождающего;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Подходить к краю остановки, тротуара, обочины у проезжей части до полной остановки подъезжающего транспортного средства;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Переносить (держать) в руках надувные и другие легкие игрушки, мячи и другие предметы, пересчитывать бумажные деньги, доставать и рассматривать документы и прочие легкие предметы, которые под воздействием ветра могут вылететь на проезжую часть дороги и привести к внезапному выходу обучающихся на проезжую часть дороги.</a:t>
            </a:r>
          </a:p>
        </p:txBody>
      </p:sp>
      <p:pic>
        <p:nvPicPr>
          <p:cNvPr id="8194" name="Picture 2" descr="ÐÐ°ÑÑÐ¸Ð½ÐºÐ¸ Ð¿Ð¾ Ð·Ð°Ð¿ÑÐ¾ÑÑ Ð·Ð°Ð¿ÑÐµÑÐµÐ½Ð¾ ÑÐ¸Ð¼Ð²Ð¾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43" y="2078147"/>
            <a:ext cx="2036652" cy="20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87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Инструктаж: что запрещено?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7" y="1199086"/>
            <a:ext cx="6166625" cy="408538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3" y="1149335"/>
            <a:ext cx="5705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Запрещено движение пеших групп: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темное время суток по дорогам без искусственного освещения;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период с 22.00 до 07.00 часов независимо от продолжительности светового дня и наличия искусственного освещения на дороге;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условиях недостаточной видимости;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гололедицу и других сложных дорожных условиях, влияющих на безопасность движения группы детей;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официальном объявлении уполномоченными органами штормового предупреждения, за исключением случаев, связанных с понижением температуры окружающего воздуха.</a:t>
            </a: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6" y="1807185"/>
            <a:ext cx="2763117" cy="27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08497"/>
            <a:ext cx="788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безопасного перехода пешей группы детей через проезжую часть следует придерживаться следующего порядка: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1905506"/>
            <a:ext cx="5362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сопровождающий, убедившись в безопасности своих действий, с поднятым флажком доходит до середины дороги и, предупреждая водителей о переходе колонны, размахивает флажком над головой;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сопровождающий, убедившись, что все транспортные средства остановились, осуществляет перевод группы. Когда проходит последняя пара детей, первый сопровождающий уходит вместе с ней.</a:t>
            </a: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333" r="6352" b="6909"/>
          <a:stretch/>
        </p:blipFill>
        <p:spPr bwMode="auto">
          <a:xfrm>
            <a:off x="5953959" y="2129883"/>
            <a:ext cx="2744852" cy="282261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переходу через проезжую часть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44268"/>
            <a:ext cx="86284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Сопровождающий группу действует по такому плану: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Входит в автобус после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 места у каждого выхода;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расположением личных вещей;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перекличку;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использованием ремней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инструктаж по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Выходит из автобуса первым;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сверку присутствующих детей по имеющимся спискам и отмечает в списке фактически присутствующих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Проверяет, чтобы размеры, упаковка и содержимое ручной клади и багажа детей соответствовали требованиям Правил пользования автобусами и Правил перевозки пассажиров и багажа автобусами;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Организует погрузку багажа в багажный отсек автобуса или в специально предназначенное для перевозки багажа детей транспортное средство.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63" y="1561068"/>
            <a:ext cx="2029522" cy="169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584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для сопровождающего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8"/>
            <a:ext cx="62803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безопасного перехода: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перехода используйте только пешеходные переходы;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на переход выходит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переходе займите такую позицию, из которой открывается максимальный обзор;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о выходе группы на переход принимает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группы осуществляется в границах пешеходного перехода, перпендикулярного краю проезжей части;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участник группы следит за обстановкой на дороге;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контролировать оба направления движения;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 не только за автомобилем, но и за водителем.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44" y="2007219"/>
            <a:ext cx="1351280" cy="2181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59"/>
          <a:stretch/>
        </p:blipFill>
        <p:spPr>
          <a:xfrm>
            <a:off x="7686866" y="2487074"/>
            <a:ext cx="1177305" cy="216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393794" y="1551813"/>
            <a:ext cx="4178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 ДТП за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год: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93795" y="2013404"/>
            <a:ext cx="472394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13 030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детьми до 16 лет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811301" y="2428483"/>
            <a:ext cx="388892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14 293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ранено</a:t>
            </a:r>
            <a:endParaRPr lang="ru-RU" sz="19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374622" y="2843562"/>
            <a:ext cx="2293694" cy="39241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432</a:t>
            </a:r>
            <a:r>
              <a:rPr lang="ru-RU" sz="195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погибло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794" y="3410901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вине водителей автобусов: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794" y="592697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это важно?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592697"/>
            <a:ext cx="3918240" cy="228604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8" name="TextBox 17"/>
          <p:cNvSpPr txBox="1"/>
          <p:nvPr/>
        </p:nvSpPr>
        <p:spPr>
          <a:xfrm>
            <a:off x="554102" y="3908820"/>
            <a:ext cx="441659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числа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на </a:t>
            </a: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</a:t>
            </a:r>
            <a:r>
              <a:rPr lang="ru-RU" sz="19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794" y="4429823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ДТП с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детьми: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102" y="4916275"/>
            <a:ext cx="464903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13%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числа всех ДТП в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России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3007063"/>
            <a:ext cx="3918240" cy="236715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5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7"/>
            <a:ext cx="5442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подсказки: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Соблюдай ПДД, будьте понятны;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Безопаснее на регулируемом переходе, кроме ситуации смены сигнала;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Осматривай дорогу в целом и каждый ряд в частности;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Смотри сначала налево, затем направо и вновь налево;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группе должны быть просты и понятны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световозвращающие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элементы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(вне города обязательно)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34" y="1811759"/>
            <a:ext cx="2207912" cy="23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7" y="1203957"/>
            <a:ext cx="5610132" cy="4207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64" y="1170527"/>
            <a:ext cx="600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к детям обращается незнакомец: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139" y="4911509"/>
            <a:ext cx="625431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637139" y="4911509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Опасные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иметь приятную внешность!!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464" y="168680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 в коем случае не останавливайся (спрячься в группе);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 общения не ближе вытянутой руки (минимум метр);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Переадресуй любой вопрос сопровождающему («Сейчас у учителя спрошу»);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давай прикасаться к себе (сразу обратись к учителю).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Любая настойчивость незнакомцев – это угроза жизни!(Кричи, поднимай шум).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12" y="1776343"/>
            <a:ext cx="3128121" cy="261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9165" y="4483475"/>
            <a:ext cx="6676036" cy="1081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54" y="1119797"/>
            <a:ext cx="7969404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Самое главное: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ребёнок должен помнить наизусть, как его зовут, мамин (а желательно ещё папин или чей-нибудь) телефон, телефон преподавателя, номер школы и свой адрес.</a:t>
            </a:r>
          </a:p>
          <a:p>
            <a:endParaRPr lang="ru-RU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Обсудите с детьми следующее: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оставаться на месте, когда ты понял, что потерялся (в магазине, библиотеке, на улице), не ходить и не искать самому группу.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сообщить сопровождающему, где ты находишься (номер дома, приметные сооружения).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разговаривать с прохожими, осмотреться, не привлекать лишнего внимания. 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знать, к кому можно обращаться за помощью, если дозвониться не удалось? </a:t>
            </a:r>
          </a:p>
          <a:p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164" y="4483474"/>
            <a:ext cx="7265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работнику этого места, человеку в форменной одежде – продавцу в магазине, охраннику, дежурному по станции,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полицейскому,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человеку с ребёнком, желательно женщине.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554" y="1427170"/>
            <a:ext cx="4572000" cy="1013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Верь в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Оберегай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 твоих силах! </a:t>
            </a:r>
          </a:p>
        </p:txBody>
      </p:sp>
    </p:spTree>
    <p:extLst>
      <p:ext uri="{BB962C8B-B14F-4D97-AF65-F5344CB8AC3E}">
        <p14:creationId xmlns:p14="http://schemas.microsoft.com/office/powerpoint/2010/main" val="231092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3895" y="4361842"/>
            <a:ext cx="6162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* Законодательство не разграничивает поездки по городу и за его пределами. Требование распространяется на организованные поездки детей, численностью более 7 человек. При передвижении на транспорте не относящемся к маршрутному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" y="1496279"/>
            <a:ext cx="745258" cy="2362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3895" y="992807"/>
            <a:ext cx="6162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"Организованная перевозка группы детей" - перевозка в автобусе, не относящемся к маршрутному транспортному средству, группы детей численностью 8 и более человек, осуществляемая без их законных представителей, за исключением случая, когда законный представитель является назначенным сопровождающим или назначенным медицинским работником."*</a:t>
            </a:r>
          </a:p>
          <a:p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Правительства № 652 от 30 июня 2017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94" y="592697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законе сказано: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6" y="1460668"/>
            <a:ext cx="5302734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инструктажа: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встречи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Сопровождение колонны детей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в автобусе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на пешеходном переходе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проводов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350" dirty="0"/>
          </a:p>
          <a:p>
            <a:endParaRPr lang="ru-RU" sz="1350" dirty="0"/>
          </a:p>
        </p:txBody>
      </p:sp>
      <p:pic>
        <p:nvPicPr>
          <p:cNvPr id="2050" name="Picture 2" descr="ÐÐ°ÑÑÐ¸Ð½ÐºÐ¸ Ð¿Ð¾ Ð·Ð°Ð¿ÑÐ¾ÑÑ Ð³Ð°Ð»Ð¾ÑÐºÐ¸ ÑÐ¿Ð¸Ñ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9" y="1460668"/>
            <a:ext cx="3326273" cy="249470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78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Обратите особое внимание на: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°ÑÑÑÑ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 bwMode="auto">
          <a:xfrm>
            <a:off x="1459715" y="1193180"/>
            <a:ext cx="6224569" cy="398899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80035"/>
            <a:ext cx="624017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и проводы группы;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Сопровождающие лица;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возврата желательно не позднее 20.00;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 движении не более трех часов;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остановок, предусматривающие выход детей, выбирайте в менее людных местах и с запасом по площади;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и время сбора группы.</a:t>
            </a:r>
          </a:p>
          <a:p>
            <a:r>
              <a:rPr lang="ru-RU" sz="1350" dirty="0"/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 rot="19633104">
            <a:off x="6344248" y="3335605"/>
            <a:ext cx="1362968" cy="794016"/>
          </a:xfrm>
          <a:custGeom>
            <a:avLst/>
            <a:gdLst>
              <a:gd name="connsiteX0" fmla="*/ 0 w 2399070"/>
              <a:gd name="connsiteY0" fmla="*/ 630876 h 660492"/>
              <a:gd name="connsiteX1" fmla="*/ 452283 w 2399070"/>
              <a:gd name="connsiteY1" fmla="*/ 660373 h 660492"/>
              <a:gd name="connsiteX2" fmla="*/ 737419 w 2399070"/>
              <a:gd name="connsiteY2" fmla="*/ 621044 h 660492"/>
              <a:gd name="connsiteX3" fmla="*/ 1022554 w 2399070"/>
              <a:gd name="connsiteY3" fmla="*/ 483392 h 660492"/>
              <a:gd name="connsiteX4" fmla="*/ 1189703 w 2399070"/>
              <a:gd name="connsiteY4" fmla="*/ 326076 h 660492"/>
              <a:gd name="connsiteX5" fmla="*/ 1337187 w 2399070"/>
              <a:gd name="connsiteY5" fmla="*/ 139263 h 660492"/>
              <a:gd name="connsiteX6" fmla="*/ 1622322 w 2399070"/>
              <a:gd name="connsiteY6" fmla="*/ 40940 h 660492"/>
              <a:gd name="connsiteX7" fmla="*/ 1956619 w 2399070"/>
              <a:gd name="connsiteY7" fmla="*/ 1611 h 660492"/>
              <a:gd name="connsiteX8" fmla="*/ 2399070 w 2399070"/>
              <a:gd name="connsiteY8" fmla="*/ 90102 h 660492"/>
              <a:gd name="connsiteX9" fmla="*/ 2399070 w 2399070"/>
              <a:gd name="connsiteY9" fmla="*/ 90102 h 6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070" h="660492">
                <a:moveTo>
                  <a:pt x="0" y="630876"/>
                </a:moveTo>
                <a:cubicBezTo>
                  <a:pt x="164690" y="646444"/>
                  <a:pt x="329380" y="662012"/>
                  <a:pt x="452283" y="660373"/>
                </a:cubicBezTo>
                <a:cubicBezTo>
                  <a:pt x="575186" y="658734"/>
                  <a:pt x="642374" y="650541"/>
                  <a:pt x="737419" y="621044"/>
                </a:cubicBezTo>
                <a:cubicBezTo>
                  <a:pt x="832464" y="591547"/>
                  <a:pt x="947173" y="532553"/>
                  <a:pt x="1022554" y="483392"/>
                </a:cubicBezTo>
                <a:cubicBezTo>
                  <a:pt x="1097935" y="434231"/>
                  <a:pt x="1137264" y="383431"/>
                  <a:pt x="1189703" y="326076"/>
                </a:cubicBezTo>
                <a:cubicBezTo>
                  <a:pt x="1242142" y="268721"/>
                  <a:pt x="1265084" y="186786"/>
                  <a:pt x="1337187" y="139263"/>
                </a:cubicBezTo>
                <a:cubicBezTo>
                  <a:pt x="1409290" y="91740"/>
                  <a:pt x="1519083" y="63882"/>
                  <a:pt x="1622322" y="40940"/>
                </a:cubicBezTo>
                <a:cubicBezTo>
                  <a:pt x="1725561" y="17998"/>
                  <a:pt x="1827161" y="-6583"/>
                  <a:pt x="1956619" y="1611"/>
                </a:cubicBezTo>
                <a:cubicBezTo>
                  <a:pt x="2086077" y="9805"/>
                  <a:pt x="2399070" y="90102"/>
                  <a:pt x="2399070" y="90102"/>
                </a:cubicBezTo>
                <a:lnTo>
                  <a:pt x="2399070" y="90102"/>
                </a:ln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33" y="3729160"/>
            <a:ext cx="1690331" cy="16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¼ÑÐ·ÐµÐ¹ Ð¸ÐºÐ¾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63" y="1237785"/>
            <a:ext cx="1792067" cy="17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7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39" y="1207721"/>
            <a:ext cx="6144322" cy="40757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97708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при выборе?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перевозчик имеет официальную государственную лицензию на право перевозок.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автобусы должны быть: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общим числом пассажиров более 22 оборудованы двумя дверями;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старше 10 лет;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оборудованы устройством ограничения максимальной скорости;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обозначены знаком «перевозка детей»;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прошедший технический контроль не более 10000 км назад.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47" y="1884556"/>
            <a:ext cx="2368246" cy="2254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49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1914</Words>
  <Application>Microsoft Office PowerPoint</Application>
  <PresentationFormat>Экран (4:3)</PresentationFormat>
  <Paragraphs>221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Pertseva</dc:creator>
  <cp:lastModifiedBy>Maria Pertseva</cp:lastModifiedBy>
  <cp:revision>68</cp:revision>
  <dcterms:created xsi:type="dcterms:W3CDTF">2018-09-18T08:27:09Z</dcterms:created>
  <dcterms:modified xsi:type="dcterms:W3CDTF">2018-09-27T08:56:50Z</dcterms:modified>
</cp:coreProperties>
</file>