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6" r:id="rId3"/>
    <p:sldId id="259" r:id="rId4"/>
    <p:sldId id="258" r:id="rId5"/>
    <p:sldId id="273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86" r:id="rId19"/>
    <p:sldId id="274" r:id="rId20"/>
    <p:sldId id="275" r:id="rId21"/>
    <p:sldId id="283" r:id="rId22"/>
    <p:sldId id="280" r:id="rId23"/>
    <p:sldId id="281" r:id="rId24"/>
    <p:sldId id="282" r:id="rId25"/>
    <p:sldId id="284" r:id="rId26"/>
    <p:sldId id="277" r:id="rId27"/>
    <p:sldId id="276" r:id="rId28"/>
    <p:sldId id="26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2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Дети-инвалиды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Дети-инвалиды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Дети-инвалиды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hape val="cylinder"/>
        <c:axId val="87423232"/>
        <c:axId val="52375552"/>
        <c:axId val="0"/>
      </c:bar3DChart>
      <c:catAx>
        <c:axId val="8742323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52375552"/>
        <c:crosses val="autoZero"/>
        <c:auto val="1"/>
        <c:lblAlgn val="ctr"/>
        <c:lblOffset val="100"/>
      </c:catAx>
      <c:valAx>
        <c:axId val="523755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7423232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учащихся 9 класса, сдавших экзамен на повышенные оценки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УЧЕБНЫЙ ГОД</c:v>
                </c:pt>
                <c:pt idx="1">
                  <c:v>2015-2016 УЧЕБНЫЙ ГОД</c:v>
                </c:pt>
                <c:pt idx="2">
                  <c:v>2016-2017 УЧЕБНЫЙ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0.71000000000000063</c:v>
                </c:pt>
                <c:pt idx="1">
                  <c:v>0.78</c:v>
                </c:pt>
                <c:pt idx="2">
                  <c:v>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учащихся 11 класса, сдавших экзамен на повышенные оценки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УЧЕБНЫЙ ГОД</c:v>
                </c:pt>
                <c:pt idx="1">
                  <c:v>2015-2016 УЧЕБНЫЙ ГОД</c:v>
                </c:pt>
                <c:pt idx="2">
                  <c:v>2016-2017 УЧЕБНЫЙ ГОД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0.70000000000000062</c:v>
                </c:pt>
                <c:pt idx="1">
                  <c:v>0.9</c:v>
                </c:pt>
                <c:pt idx="2">
                  <c:v>1</c:v>
                </c:pt>
              </c:numCache>
            </c:numRef>
          </c:val>
        </c:ser>
        <c:axId val="258831872"/>
        <c:axId val="260321280"/>
      </c:barChart>
      <c:catAx>
        <c:axId val="258831872"/>
        <c:scaling>
          <c:orientation val="minMax"/>
        </c:scaling>
        <c:axPos val="b"/>
        <c:tickLblPos val="nextTo"/>
        <c:crossAx val="260321280"/>
        <c:crosses val="autoZero"/>
        <c:auto val="1"/>
        <c:lblAlgn val="ctr"/>
        <c:lblOffset val="100"/>
      </c:catAx>
      <c:valAx>
        <c:axId val="260321280"/>
        <c:scaling>
          <c:orientation val="minMax"/>
        </c:scaling>
        <c:axPos val="l"/>
        <c:majorGridlines/>
        <c:numFmt formatCode="0%" sourceLinked="1"/>
        <c:tickLblPos val="nextTo"/>
        <c:crossAx val="25883187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учащихся 9 класса, сдавших экзамен на повышенные оценки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УЧЕБНЫЙ ГОД</c:v>
                </c:pt>
                <c:pt idx="1">
                  <c:v>2015-2016 УЧЕБНЫЙ ГОД</c:v>
                </c:pt>
                <c:pt idx="2">
                  <c:v>2016-2017 УЧЕБНЫЙ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0.71000000000000063</c:v>
                </c:pt>
                <c:pt idx="1">
                  <c:v>0.78</c:v>
                </c:pt>
                <c:pt idx="2">
                  <c:v>0.9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учащихся 11 класса, сдавших экзамен на повышенные оценки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2014-2015 УЧЕБНЫЙ ГОД</c:v>
                </c:pt>
                <c:pt idx="1">
                  <c:v>2015-2016 УЧЕБНЫЙ ГОД</c:v>
                </c:pt>
                <c:pt idx="2">
                  <c:v>2016-2017 УЧЕБНЫЙ ГОД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0.70000000000000062</c:v>
                </c:pt>
                <c:pt idx="1">
                  <c:v>0.9</c:v>
                </c:pt>
                <c:pt idx="2">
                  <c:v>1</c:v>
                </c:pt>
              </c:numCache>
            </c:numRef>
          </c:val>
        </c:ser>
        <c:axId val="126565376"/>
        <c:axId val="126567936"/>
      </c:barChart>
      <c:catAx>
        <c:axId val="126565376"/>
        <c:scaling>
          <c:orientation val="minMax"/>
        </c:scaling>
        <c:axPos val="b"/>
        <c:tickLblPos val="nextTo"/>
        <c:crossAx val="126567936"/>
        <c:crosses val="autoZero"/>
        <c:auto val="1"/>
        <c:lblAlgn val="ctr"/>
        <c:lblOffset val="100"/>
      </c:catAx>
      <c:valAx>
        <c:axId val="126567936"/>
        <c:scaling>
          <c:orientation val="minMax"/>
        </c:scaling>
        <c:axPos val="l"/>
        <c:majorGridlines/>
        <c:numFmt formatCode="0%" sourceLinked="1"/>
        <c:tickLblPos val="nextTo"/>
        <c:crossAx val="12656537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Низкая степнь</c:v>
                </c:pt>
                <c:pt idx="1">
                  <c:v>Средняя степень</c:v>
                </c:pt>
                <c:pt idx="2">
                  <c:v>Высокая степень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80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Низкая степнь</c:v>
                </c:pt>
                <c:pt idx="1">
                  <c:v>Средняя степень</c:v>
                </c:pt>
                <c:pt idx="2">
                  <c:v>Высокая степень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</c:v>
                </c:pt>
                <c:pt idx="1">
                  <c:v>70</c:v>
                </c:pt>
                <c:pt idx="2">
                  <c:v>20</c:v>
                </c:pt>
              </c:numCache>
            </c:numRef>
          </c:val>
        </c:ser>
        <c:shape val="cylinder"/>
        <c:axId val="235321600"/>
        <c:axId val="235327488"/>
        <c:axId val="0"/>
      </c:bar3DChart>
      <c:catAx>
        <c:axId val="235321600"/>
        <c:scaling>
          <c:orientation val="minMax"/>
        </c:scaling>
        <c:axPos val="b"/>
        <c:numFmt formatCode="General" sourceLinked="0"/>
        <c:tickLblPos val="nextTo"/>
        <c:crossAx val="235327488"/>
        <c:crosses val="autoZero"/>
        <c:auto val="1"/>
        <c:lblAlgn val="ctr"/>
        <c:lblOffset val="100"/>
      </c:catAx>
      <c:valAx>
        <c:axId val="235327488"/>
        <c:scaling>
          <c:orientation val="minMax"/>
        </c:scaling>
        <c:axPos val="l"/>
        <c:majorGridlines/>
        <c:numFmt formatCode="General" sourceLinked="1"/>
        <c:tickLblPos val="nextTo"/>
        <c:crossAx val="235321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774593672598467"/>
          <c:y val="0.43866787237315613"/>
          <c:w val="0.10980446617042548"/>
          <c:h val="0.2142406185637494"/>
        </c:manualLayout>
      </c:layout>
    </c:legend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CD948-D313-4ACC-8BD6-7E54C4E0DF7D}" type="datetimeFigureOut">
              <a:rPr lang="ru-RU" smtClean="0"/>
              <a:t>ср 17.10.18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9C666-39CA-4ADB-A444-3D09B70FC11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B90C5-9A75-4CDC-A694-881C0ED65612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90962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79E6-4144-448A-8893-C811B9734172}" type="datetimeFigureOut">
              <a:rPr lang="ru-RU" smtClean="0"/>
              <a:pPr/>
              <a:t>ср 17.10.18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71220-6C12-4058-8246-6A888C8D1A5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mailto:Ver-internat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40466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СИСТЕМА ОБУЧЕНИЯ, ВОСПИТАНИЯ И КОРРЕКЦИОННОГО РАЗВИТИЯ ДЕТЕЙ С НАРУШЕНИЯМИ ИНТЕЛЛЕКТА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 ОБРАЗОВАТЕЛЬНОЙ ОРГАНИЗАЦИИ ДЛЯ ОБУЧАЮЩИХСЯ </a:t>
            </a:r>
          </a:p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 ОГРАНИЧЕННЫМИ ВОЗМОЖНОСТЯМИ ЗДОРОВ</a:t>
            </a:r>
            <a:r>
              <a:rPr lang="ru-RU" dirty="0" smtClean="0">
                <a:latin typeface="Cambria" pitchFamily="18" charset="0"/>
              </a:rPr>
              <a:t>ЬЯ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7" name="Рисунок 6" descr="встреча 012.jpg"/>
          <p:cNvPicPr>
            <a:picLocks noChangeAspect="1"/>
          </p:cNvPicPr>
          <p:nvPr/>
        </p:nvPicPr>
        <p:blipFill rotWithShape="1">
          <a:blip r:embed="rId2" cstate="print"/>
          <a:srcRect l="7031" t="21875" r="14062" b="33806"/>
          <a:stretch/>
        </p:blipFill>
        <p:spPr>
          <a:xfrm>
            <a:off x="2051720" y="1844824"/>
            <a:ext cx="5616624" cy="2365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331640" y="4581128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Кировское областное государственное общеобразовательное бюджетное учреждение для детей-сирот и детей, оставшихся без попечения родителей, «Школа-интернат для обучающихся с ограниченными возможностями здоровья имени Г.С.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Плюснина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с.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Верховонданка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Даровского района»</a:t>
            </a:r>
            <a:endParaRPr lang="ru-RU" sz="16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99592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СОЦИАЛЬНО-ЗНАЧИМЫЕ ПРОЕКТЫ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764704"/>
            <a:ext cx="756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2018г.</a:t>
            </a:r>
            <a:endParaRPr lang="ru-RU" sz="1600" b="1" dirty="0">
              <a:latin typeface="Cambri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779912" y="1412776"/>
          <a:ext cx="4824536" cy="442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100811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Название проекта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Количество участников</a:t>
                      </a:r>
                      <a:endParaRPr lang="ru-RU" sz="1200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Областная акция «Белый цветок»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43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Марафон добрых территорий «Добрая Вятка»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Областная природоохранная акция «Наш дом – Земля»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94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Социальный проект «Чтобы помнили» (сбор материала о земляках – участниках ВОВ, подготовка и проведение митинга ко Дню Победы,  участие в районной акции «Открытка ветерану»)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82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Социальный проект для выпускников «Дорога в будущее»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17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Участие в мероприятиях областной детской организации «Юность Вятского края» 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Социокультурный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проект «Люблю свой край» для учащихся 5-8классов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0" name="Picture 2" descr="C:\Documents and Settings\ВЛ.Г\Мои документы\День победы\IMG_0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97152"/>
            <a:ext cx="2448272" cy="183626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0483" name="Picture 3" descr="D:\Documents\рабочий стол лето 2018\20180509_104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9" y="2780928"/>
            <a:ext cx="2448272" cy="1836204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grpSp>
        <p:nvGrpSpPr>
          <p:cNvPr id="13" name="Группа 12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0484" name="Picture 4" descr="D:\Documents\рабочий стол лето 2018\Выпускники\DSCN9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836712"/>
            <a:ext cx="2448272" cy="1836204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26064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УЧАСТИЕ В ПРОЕКТЕ «Я-ПОВАР»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pic>
        <p:nvPicPr>
          <p:cNvPr id="11" name="Picture 2" descr="C:\Users\matrix\Desktop\GDyr6LO2Xh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3456383" cy="20882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971600" y="3068960"/>
            <a:ext cx="34563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81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Воспитанники школы приняли активное участие в проекте «Я - повар», который стал продолжением проекта «Право на творчество», реализуемого с 2013 года в Кировской области при участии уполномоченного по правам ребенка в Кировской области В.В. </a:t>
            </a:r>
            <a:r>
              <a:rPr kumimoji="0" lang="ru-RU" sz="1200" b="0" i="1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Шабардина</a:t>
            </a: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. Проект включал 2 этапа.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81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На 1 этапе 8 воспитанников школы побывали на мастер-классах в ведущих кафе области экскурсиях на предприятиях. 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81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На 2 этапе, в финале боролись за возможность поехать в Москву в кулинарную студию Юлии Высоцкой.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3810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Воспитанник школы Староверов М. вошел в число лучших и имел возможность участвовать в финальном конкурсе в студии Ю.Высоцкой.</a:t>
            </a:r>
            <a:endParaRPr kumimoji="0" lang="ru-RU" sz="1200" b="0" i="1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148064" y="908720"/>
            <a:ext cx="3456384" cy="569923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14" name="Группа 13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Овал 15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116632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РЕАЛИЗАЦИЯ ПРОЕКТА «КАК ХОРОШО УМЕТЬ…»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3284984"/>
            <a:ext cx="28803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7325" lvl="0" indent="-160338" algn="just">
              <a:buFont typeface="Symbol" panose="05050102010706020507" pitchFamily="18" charset="2"/>
              <a:buChar char="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«Поваренок»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- для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обучающихся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младшего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возраста (автор -  Плюснина Е.А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.)</a:t>
            </a:r>
          </a:p>
          <a:p>
            <a:pPr marL="187325" lvl="0" indent="-160338" algn="just">
              <a:buFont typeface="Symbol" panose="05050102010706020507" pitchFamily="18" charset="2"/>
              <a:buChar char=""/>
            </a:pP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  <a:p>
            <a:pPr marL="187325" lvl="0" indent="-160338" algn="just">
              <a:buFont typeface="Symbol" panose="05050102010706020507" pitchFamily="18" charset="2"/>
              <a:buChar char="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«Я - повар»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- для обучающихся старшего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возраста (автор - Авдеева В.И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.)</a:t>
            </a:r>
          </a:p>
          <a:p>
            <a:pPr marL="187325" lvl="0" indent="-160338" algn="just">
              <a:buFont typeface="Symbol" panose="05050102010706020507" pitchFamily="18" charset="2"/>
              <a:buChar char=""/>
            </a:pPr>
            <a:endParaRPr lang="ru-RU" sz="1400" dirty="0">
              <a:solidFill>
                <a:schemeClr val="tx2">
                  <a:lumMod val="50000"/>
                </a:schemeClr>
              </a:solidFill>
            </a:endParaRPr>
          </a:p>
          <a:p>
            <a:pPr marL="187325" lvl="0" indent="-160338" algn="just">
              <a:buFont typeface="Symbol" panose="05050102010706020507" pitchFamily="18" charset="2"/>
              <a:buChar char=""/>
            </a:pP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«Сладкоежка»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- для желающих научиться делать сладкую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выпечку (автор -  Белозерова Н.А.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)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140968"/>
            <a:ext cx="2376264" cy="31683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764704"/>
            <a:ext cx="2664296" cy="19982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764704"/>
            <a:ext cx="2688298" cy="201622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764704"/>
            <a:ext cx="2688299" cy="201622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l="32091" r="19507"/>
          <a:stretch>
            <a:fillRect/>
          </a:stretch>
        </p:blipFill>
        <p:spPr bwMode="auto">
          <a:xfrm>
            <a:off x="6516216" y="3068960"/>
            <a:ext cx="2208246" cy="331236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  <p:grpSp>
        <p:nvGrpSpPr>
          <p:cNvPr id="15" name="Группа 14"/>
          <p:cNvGrpSpPr/>
          <p:nvPr/>
        </p:nvGrpSpPr>
        <p:grpSpPr>
          <a:xfrm>
            <a:off x="323528" y="332656"/>
            <a:ext cx="7632848" cy="432048"/>
            <a:chOff x="323528" y="404664"/>
            <a:chExt cx="7632848" cy="432048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ОРГАНИЗАЦИЯ КРУЖКОВОЙ РАБОТЫ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Овал 10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8" name="Рисунок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36" b="4440"/>
          <a:stretch/>
        </p:blipFill>
        <p:spPr>
          <a:xfrm>
            <a:off x="755576" y="1124744"/>
            <a:ext cx="8072494" cy="5000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ПРОГРАММА «РАДУЖНЫЕ ПЕТЕЛЬКИ»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483768" y="1700808"/>
            <a:ext cx="6120680" cy="4495330"/>
            <a:chOff x="428596" y="428604"/>
            <a:chExt cx="8358246" cy="600079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417482" y="428604"/>
              <a:ext cx="4349223" cy="57150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i="1" dirty="0" smtClean="0">
                  <a:solidFill>
                    <a:schemeClr val="tx2">
                      <a:lumMod val="75000"/>
                    </a:schemeClr>
                  </a:solidFill>
                </a:rPr>
                <a:t>Кружок «Радужные петельки»</a:t>
              </a:r>
              <a:endParaRPr lang="ru-RU" sz="16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428596" y="3143248"/>
              <a:ext cx="2428892" cy="328614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 smtClean="0"/>
            </a:p>
            <a:p>
              <a:pPr algn="ctr"/>
              <a:endParaRPr lang="ru-RU" dirty="0" smtClean="0"/>
            </a:p>
            <a:p>
              <a:pPr algn="ctr"/>
              <a:r>
                <a:rPr lang="ru-RU" sz="1600" b="1" i="1" dirty="0" err="1" smtClean="0">
                  <a:solidFill>
                    <a:schemeClr val="tx2">
                      <a:lumMod val="75000"/>
                    </a:schemeClr>
                  </a:solidFill>
                </a:rPr>
                <a:t>Цветотерапия</a:t>
              </a:r>
              <a:endParaRPr lang="ru-RU" sz="1600" b="1" i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endParaRPr lang="ru-RU" sz="1200" dirty="0"/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Выполнение эскизов будущих работ</a:t>
              </a:r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Рисование по замыслу</a:t>
              </a:r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Передача собственных  эмоций в рисунке</a:t>
              </a:r>
            </a:p>
            <a:p>
              <a:pPr marL="176213" indent="-176213">
                <a:buFont typeface="Arial" pitchFamily="34" charset="0"/>
                <a:buChar char="•"/>
              </a:pPr>
              <a:endParaRPr lang="ru-RU" dirty="0" smtClean="0"/>
            </a:p>
            <a:p>
              <a:pPr algn="ctr"/>
              <a:endParaRPr lang="ru-RU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286116" y="3143248"/>
              <a:ext cx="2571768" cy="328614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 smtClean="0"/>
            </a:p>
            <a:p>
              <a:pPr algn="ctr"/>
              <a:endParaRPr lang="ru-RU" dirty="0"/>
            </a:p>
            <a:p>
              <a:pPr algn="ctr"/>
              <a:r>
                <a:rPr lang="ru-RU" sz="1600" b="1" i="1" dirty="0" smtClean="0">
                  <a:solidFill>
                    <a:schemeClr val="tx2">
                      <a:lumMod val="75000"/>
                    </a:schemeClr>
                  </a:solidFill>
                </a:rPr>
                <a:t>Музыкотерапия</a:t>
              </a:r>
            </a:p>
            <a:p>
              <a:pPr algn="ctr"/>
              <a:endParaRPr lang="ru-RU" sz="1200" dirty="0"/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Прослушивание музыки</a:t>
              </a:r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Узнавание в музыке собственного настроения</a:t>
              </a:r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Определение настроения автора произведения </a:t>
              </a:r>
            </a:p>
            <a:p>
              <a:pPr marL="176213" indent="-176213">
                <a:buFont typeface="Arial" pitchFamily="34" charset="0"/>
                <a:buChar char="•"/>
              </a:pPr>
              <a:endParaRPr lang="ru-RU" sz="1200" dirty="0"/>
            </a:p>
            <a:p>
              <a:pPr marL="176213" indent="-176213">
                <a:buFont typeface="Arial" pitchFamily="34" charset="0"/>
                <a:buChar char="•"/>
              </a:pPr>
              <a:endParaRPr lang="ru-RU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6357950" y="3143248"/>
              <a:ext cx="2428892" cy="3286148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dirty="0" smtClean="0"/>
            </a:p>
            <a:p>
              <a:pPr algn="ctr"/>
              <a:endParaRPr lang="ru-RU" dirty="0"/>
            </a:p>
            <a:p>
              <a:pPr algn="ctr"/>
              <a:endParaRPr lang="ru-RU" dirty="0" smtClean="0"/>
            </a:p>
            <a:p>
              <a:pPr algn="ctr"/>
              <a:endParaRPr lang="ru-RU" dirty="0"/>
            </a:p>
            <a:p>
              <a:pPr algn="ctr"/>
              <a:r>
                <a:rPr lang="ru-RU" sz="1200" dirty="0" smtClean="0"/>
                <a:t> </a:t>
              </a:r>
              <a:r>
                <a:rPr lang="ru-RU" sz="1600" b="1" i="1" dirty="0" err="1" smtClean="0">
                  <a:solidFill>
                    <a:schemeClr val="tx2">
                      <a:lumMod val="75000"/>
                    </a:schemeClr>
                  </a:solidFill>
                </a:rPr>
                <a:t>Изотерапия</a:t>
              </a:r>
              <a:endParaRPr lang="ru-RU" sz="1600" b="1" i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endParaRPr lang="ru-RU" sz="1200" dirty="0"/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Работа с цветовой гаммой</a:t>
              </a:r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Цветовое оформление изделий</a:t>
              </a:r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Выполнение эскизов</a:t>
              </a:r>
            </a:p>
            <a:p>
              <a:pPr marL="176213" indent="-176213">
                <a:buFont typeface="Arial" pitchFamily="34" charset="0"/>
                <a:buChar char="•"/>
              </a:pPr>
              <a:r>
                <a:rPr lang="ru-RU" sz="1200" i="1" dirty="0" smtClean="0"/>
                <a:t>Рисование по замыслу</a:t>
              </a:r>
            </a:p>
            <a:p>
              <a:pPr algn="ctr"/>
              <a:endParaRPr lang="ru-RU" dirty="0" smtClean="0"/>
            </a:p>
            <a:p>
              <a:pPr algn="ctr"/>
              <a:r>
                <a:rPr lang="ru-RU" dirty="0" smtClean="0"/>
                <a:t> </a:t>
              </a:r>
            </a:p>
            <a:p>
              <a:pPr algn="ctr"/>
              <a:endParaRPr lang="ru-RU" dirty="0"/>
            </a:p>
            <a:p>
              <a:pPr algn="ctr"/>
              <a:endParaRPr lang="ru-RU" dirty="0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2643174" y="1285860"/>
              <a:ext cx="3929090" cy="57150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i="1" dirty="0" smtClean="0">
                  <a:solidFill>
                    <a:schemeClr val="tx2">
                      <a:lumMod val="75000"/>
                    </a:schemeClr>
                  </a:solidFill>
                </a:rPr>
                <a:t>Вязание         крючком </a:t>
              </a:r>
              <a:endParaRPr lang="ru-RU" sz="16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" name="Стрелка вниз 14"/>
            <p:cNvSpPr/>
            <p:nvPr/>
          </p:nvSpPr>
          <p:spPr>
            <a:xfrm rot="2745218">
              <a:off x="2914789" y="2431408"/>
              <a:ext cx="257636" cy="1066489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6" name="Стрелка вниз 15"/>
            <p:cNvSpPr/>
            <p:nvPr/>
          </p:nvSpPr>
          <p:spPr>
            <a:xfrm rot="18737527">
              <a:off x="6029683" y="2514282"/>
              <a:ext cx="274517" cy="972176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7" name="Стрелка вниз 16"/>
            <p:cNvSpPr/>
            <p:nvPr/>
          </p:nvSpPr>
          <p:spPr>
            <a:xfrm>
              <a:off x="4429124" y="2643182"/>
              <a:ext cx="285752" cy="642942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643174" y="2143116"/>
              <a:ext cx="3929090" cy="57150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i="1" dirty="0" err="1" smtClean="0">
                  <a:solidFill>
                    <a:schemeClr val="tx2">
                      <a:lumMod val="75000"/>
                    </a:schemeClr>
                  </a:solidFill>
                </a:rPr>
                <a:t>Артпедагогика</a:t>
              </a:r>
              <a:r>
                <a:rPr lang="ru-RU" sz="1600" b="1" i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endParaRPr lang="ru-RU" sz="1600" b="1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9" name="Стрелка вниз 18"/>
            <p:cNvSpPr/>
            <p:nvPr/>
          </p:nvSpPr>
          <p:spPr>
            <a:xfrm>
              <a:off x="4429124" y="1000108"/>
              <a:ext cx="285752" cy="1214446"/>
            </a:xfrm>
            <a:prstGeom prst="down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463" t="6162" r="6732" b="8875"/>
          <a:stretch/>
        </p:blipFill>
        <p:spPr bwMode="auto">
          <a:xfrm>
            <a:off x="827584" y="1124744"/>
            <a:ext cx="2776392" cy="2082294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</p:pic>
      <p:grpSp>
        <p:nvGrpSpPr>
          <p:cNvPr id="21" name="Группа 20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22" name="Прямая соединительная линия 21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Овал 22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ПРОГРАММА «СКАЗКА СВОИМИ РУКАМИ»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3491880" y="1196752"/>
            <a:ext cx="5263376" cy="4928255"/>
            <a:chOff x="1159" y="1320"/>
            <a:chExt cx="8900" cy="8578"/>
          </a:xfrm>
        </p:grpSpPr>
        <p:sp>
          <p:nvSpPr>
            <p:cNvPr id="12" name="AutoShape 12"/>
            <p:cNvSpPr>
              <a:spLocks noChangeArrowheads="1"/>
            </p:cNvSpPr>
            <p:nvPr/>
          </p:nvSpPr>
          <p:spPr bwMode="auto">
            <a:xfrm>
              <a:off x="3240" y="1320"/>
              <a:ext cx="4417" cy="117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31750">
              <a:solidFill>
                <a:srgbClr val="4F81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Times New Roman" pitchFamily="18" charset="0"/>
                </a:rPr>
                <a:t>Программа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Times New Roman" pitchFamily="18" charset="0"/>
                </a:rPr>
                <a:t>«Сказка своими руками»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159" y="3180"/>
              <a:ext cx="2501" cy="64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4F81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Сказкотерапия</a:t>
              </a: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7657" y="3180"/>
              <a:ext cx="2402" cy="64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1750">
              <a:solidFill>
                <a:srgbClr val="4F81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Куклотерапия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4158" y="3045"/>
              <a:ext cx="2970" cy="1170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31750">
              <a:solidFill>
                <a:srgbClr val="4F81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Times New Roman" pitchFamily="18" charset="0"/>
                </a:rPr>
                <a:t>Изготовление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мягкой игрушки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1975" y="4965"/>
              <a:ext cx="7249" cy="4933"/>
            </a:xfrm>
            <a:prstGeom prst="roundRect">
              <a:avLst>
                <a:gd name="adj" fmla="val 16667"/>
              </a:avLst>
            </a:prstGeom>
            <a:solidFill>
              <a:srgbClr val="FFFFFF">
                <a:alpha val="39999"/>
              </a:srgbClr>
            </a:solidFill>
            <a:ln w="31750">
              <a:solidFill>
                <a:srgbClr val="4F81BD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269875" marR="0" lvl="0" indent="-269875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0" algn="l"/>
                </a:tabLst>
              </a:pP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Активное сенсорное познание окружающей действительности;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269875" marR="0" lvl="0" indent="-269875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0" algn="l"/>
                </a:tabLst>
              </a:pP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Коррекция недостатков познавательной деятельности;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269875" marR="0" lvl="0" indent="-269875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0" algn="l"/>
                </a:tabLst>
              </a:pP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Развитие мелкой моторики рук;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269875" marR="0" lvl="0" indent="-269875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0" algn="l"/>
                </a:tabLst>
              </a:pP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Создание положительного эмоционального настроя;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269875" marR="0" lvl="0" indent="-269875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0" algn="l"/>
                </a:tabLst>
              </a:pP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Снижение нервно-психического напряжения;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269875" marR="0" lvl="0" indent="-269875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0" algn="l"/>
                </a:tabLst>
              </a:pP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Сглаживание</a:t>
              </a:r>
              <a:r>
                <a:rPr kumimoji="0" lang="ru-RU" sz="1400" b="0" i="1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негативного  влияния  заболевания на психическое и физическое состояние детей;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269875" marR="0" lvl="0" indent="-269875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>
                  <a:tab pos="0" algn="l"/>
                </a:tabLst>
              </a:pPr>
              <a:r>
                <a:rPr kumimoji="0" lang="ru-RU" sz="1400" b="0" i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Вдохновение  на творчество.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AutoShape 7"/>
            <p:cNvSpPr>
              <a:spLocks noChangeShapeType="1"/>
            </p:cNvSpPr>
            <p:nvPr/>
          </p:nvSpPr>
          <p:spPr bwMode="auto">
            <a:xfrm>
              <a:off x="5582" y="2490"/>
              <a:ext cx="0" cy="52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8" name="AutoShape 6"/>
            <p:cNvSpPr>
              <a:spLocks noChangeShapeType="1"/>
            </p:cNvSpPr>
            <p:nvPr/>
          </p:nvSpPr>
          <p:spPr bwMode="auto">
            <a:xfrm>
              <a:off x="5573" y="4215"/>
              <a:ext cx="0" cy="69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AutoShape 5"/>
            <p:cNvSpPr>
              <a:spLocks noChangeShapeType="1"/>
            </p:cNvSpPr>
            <p:nvPr/>
          </p:nvSpPr>
          <p:spPr bwMode="auto">
            <a:xfrm flipH="1" flipV="1">
              <a:off x="7173" y="3508"/>
              <a:ext cx="417" cy="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AutoShape 4"/>
            <p:cNvSpPr>
              <a:spLocks noChangeShapeType="1"/>
            </p:cNvSpPr>
            <p:nvPr/>
          </p:nvSpPr>
          <p:spPr bwMode="auto">
            <a:xfrm>
              <a:off x="3727" y="3508"/>
              <a:ext cx="375" cy="1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Line 3"/>
            <p:cNvSpPr>
              <a:spLocks noChangeShapeType="1"/>
            </p:cNvSpPr>
            <p:nvPr/>
          </p:nvSpPr>
          <p:spPr bwMode="auto">
            <a:xfrm>
              <a:off x="2109" y="3885"/>
              <a:ext cx="2109" cy="10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Line 2"/>
            <p:cNvSpPr>
              <a:spLocks noChangeShapeType="1"/>
            </p:cNvSpPr>
            <p:nvPr/>
          </p:nvSpPr>
          <p:spPr bwMode="auto">
            <a:xfrm flipH="1">
              <a:off x="6994" y="3885"/>
              <a:ext cx="2076" cy="10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3" name="Рисунок 22" descr="DSCN1335.JPG"/>
          <p:cNvPicPr>
            <a:picLocks noChangeAspect="1"/>
          </p:cNvPicPr>
          <p:nvPr/>
        </p:nvPicPr>
        <p:blipFill>
          <a:blip r:embed="rId2" cstate="print"/>
          <a:srcRect l="11111" t="9700" r="19048" b="14109"/>
          <a:stretch>
            <a:fillRect/>
          </a:stretch>
        </p:blipFill>
        <p:spPr>
          <a:xfrm rot="5400000">
            <a:off x="188684" y="2213932"/>
            <a:ext cx="3786214" cy="2323359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ПРОГРАММА «ЦВЕТНАЯ НИТОЧКА»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644008" y="1052736"/>
            <a:ext cx="3929090" cy="4857784"/>
            <a:chOff x="4857752" y="1500174"/>
            <a:chExt cx="3929090" cy="485778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4857752" y="1500174"/>
              <a:ext cx="3929090" cy="4857784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ru-RU" sz="1600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lvl="0"/>
              <a:endParaRPr lang="ru-RU" sz="1400" b="1" dirty="0" smtClean="0">
                <a:solidFill>
                  <a:schemeClr val="tx2">
                    <a:lumMod val="75000"/>
                  </a:schemeClr>
                </a:solidFill>
              </a:endParaRPr>
            </a:p>
            <a:p>
              <a:pPr algn="ctr"/>
              <a:endParaRPr lang="ru-RU" dirty="0"/>
            </a:p>
          </p:txBody>
        </p:sp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5072066" y="1785926"/>
              <a:ext cx="3643338" cy="4185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Формирование сенсорных эталонов цвета, формы, величины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Развитие двигательной и эмоционально-волевой сферы.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  <a:p>
              <a:pPr marL="179388" marR="0" lvl="0" indent="-1793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Развитие  мелкой моторики 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  <a:p>
              <a:pPr marL="179388" marR="0" lvl="0" indent="-1793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Развитие и коррекция восприятия пространства и времени.</a:t>
              </a:r>
            </a:p>
            <a:p>
              <a:pPr marL="179388" marR="0" lvl="0" indent="-1793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400" b="1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Развитие и коррекция наглядно-действенного мышления.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  <a:p>
              <a:pPr marL="179388" marR="0" lvl="0" indent="-1793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Формирование умения устанавливать причинно-следственные связи 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  <a:p>
              <a:pPr marL="179388" marR="0" lvl="0" indent="-1793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Обучение систематизации 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  <a:p>
              <a:pPr marL="179388" marR="0" lvl="0" indent="-1793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Развитие операций анализа, синтеза 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  <a:p>
              <a:pPr marL="179388" marR="0" lvl="0" indent="-1793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Развитие операций сравнения, сопоставления 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  <a:p>
              <a:pPr marL="179388" marR="0" lvl="0" indent="-179388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itchFamily="2" charset="2"/>
                <a:buChar char="ü"/>
                <a:tabLst/>
              </a:pPr>
              <a:r>
                <a:rPr kumimoji="0" lang="ru-RU" sz="1400" b="0" i="0" u="none" strike="noStrike" cap="none" normalizeH="0" baseline="0" dirty="0" smtClean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ea typeface="Calibri" pitchFamily="34" charset="0"/>
                  <a:cs typeface="Times New Roman" pitchFamily="18" charset="0"/>
                </a:rPr>
                <a:t>Развитие  операций  обобщения,  классификации</a:t>
              </a:r>
              <a:endPara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</a:endParaRP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929232" y="1695678"/>
            <a:ext cx="2928958" cy="9286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Обучение основам вышивания крестом</a:t>
            </a:r>
          </a:p>
          <a:p>
            <a:pPr algn="ctr"/>
            <a:endParaRPr lang="ru-RU" dirty="0"/>
          </a:p>
        </p:txBody>
      </p:sp>
      <p:sp>
        <p:nvSpPr>
          <p:cNvPr id="15" name="Крест 14"/>
          <p:cNvSpPr/>
          <p:nvPr/>
        </p:nvSpPr>
        <p:spPr>
          <a:xfrm>
            <a:off x="4001066" y="1838554"/>
            <a:ext cx="500066" cy="500066"/>
          </a:xfrm>
          <a:prstGeom prst="plus">
            <a:avLst>
              <a:gd name="adj" fmla="val 401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102_0994.jpg"/>
          <p:cNvPicPr>
            <a:picLocks noChangeAspect="1"/>
          </p:cNvPicPr>
          <p:nvPr/>
        </p:nvPicPr>
        <p:blipFill>
          <a:blip r:embed="rId2" cstate="print"/>
          <a:srcRect t="6221" b="10252"/>
          <a:stretch>
            <a:fillRect/>
          </a:stretch>
        </p:blipFill>
        <p:spPr>
          <a:xfrm>
            <a:off x="857794" y="3267314"/>
            <a:ext cx="3535091" cy="2214578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188640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ПРОГРАММА «ДЕРЕВЯННЫХ ДЕЛ МАСТЕРА»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ПРОГРАММА «САМ СЕБЕ МАСТЕР»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ПРОГРАММА «МОЙ СТИЛЬ»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467544" y="980728"/>
            <a:ext cx="7632848" cy="432048"/>
            <a:chOff x="323528" y="404664"/>
            <a:chExt cx="7632848" cy="432048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285852" y="1357298"/>
            <a:ext cx="685804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Times New Roman" pitchFamily="18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Times New Roman" pitchFamily="18" charset="0"/>
            </a:endParaRP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cs typeface="Times New Roman" pitchFamily="18" charset="0"/>
              </a:rPr>
              <a:t> </a:t>
            </a:r>
          </a:p>
          <a:p>
            <a:pPr marL="0" marR="0" lvl="0" indent="5397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47664" y="1772816"/>
            <a:ext cx="6572296" cy="571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Профессиональное самоопределение 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воспитанников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547664" y="2780928"/>
            <a:ext cx="6572296" cy="5715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 </a:t>
            </a:r>
          </a:p>
          <a:p>
            <a:pPr lvl="0"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Подготовка   к осознанному профессиональному труду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28" name="Стрелка вниз 27"/>
          <p:cNvSpPr/>
          <p:nvPr/>
        </p:nvSpPr>
        <p:spPr>
          <a:xfrm>
            <a:off x="4427984" y="1340768"/>
            <a:ext cx="360040" cy="28803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4427984" y="2420888"/>
            <a:ext cx="360040" cy="28803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4" descr="встреча с ветераном 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10000" b="99818" l="484" r="99758">
                        <a14:foregroundMark x1="15012" y1="72909" x2="15012" y2="72909"/>
                        <a14:foregroundMark x1="17433" y1="65636" x2="17433" y2="65636"/>
                        <a14:foregroundMark x1="4600" y1="70727" x2="4600" y2="70727"/>
                        <a14:foregroundMark x1="6780" y1="70182" x2="3148" y2="72909"/>
                        <a14:foregroundMark x1="6538" y1="96364" x2="33414" y2="97273"/>
                        <a14:foregroundMark x1="23971" y1="78000" x2="8717" y2="88364"/>
                        <a14:foregroundMark x1="27119" y1="74364" x2="28814" y2="77455"/>
                        <a14:foregroundMark x1="25908" y1="71455" x2="23729" y2="74364"/>
                        <a14:foregroundMark x1="93220" y1="68545" x2="96126" y2="73091"/>
                        <a14:foregroundMark x1="57627" y1="25818" x2="57627" y2="25818"/>
                        <a14:foregroundMark x1="58111" y1="24364" x2="58111" y2="24364"/>
                        <a14:foregroundMark x1="43584" y1="20909" x2="43341" y2="22545"/>
                        <a14:foregroundMark x1="42857" y1="22909" x2="42857" y2="22909"/>
                        <a14:foregroundMark x1="72155" y1="72182" x2="75545" y2="72727"/>
                        <a14:foregroundMark x1="72881" y1="71273" x2="77724" y2="70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131840" y="3861048"/>
            <a:ext cx="2041090" cy="271815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1" name="Рисунок 30" descr="IMG_1041.JPG"/>
          <p:cNvPicPr>
            <a:picLocks noChangeAspect="1"/>
          </p:cNvPicPr>
          <p:nvPr/>
        </p:nvPicPr>
        <p:blipFill>
          <a:blip r:embed="rId5" cstate="print"/>
          <a:srcRect t="14894" r="17730"/>
          <a:stretch>
            <a:fillRect/>
          </a:stretch>
        </p:blipFill>
        <p:spPr>
          <a:xfrm>
            <a:off x="899592" y="3861048"/>
            <a:ext cx="2005027" cy="260732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2" name="Рисунок 31" descr="SAM_3768.JPG"/>
          <p:cNvPicPr>
            <a:picLocks noChangeAspect="1"/>
          </p:cNvPicPr>
          <p:nvPr/>
        </p:nvPicPr>
        <p:blipFill>
          <a:blip r:embed="rId6" cstate="print"/>
          <a:srcRect l="4433" r="4684"/>
          <a:stretch>
            <a:fillRect/>
          </a:stretch>
        </p:blipFill>
        <p:spPr>
          <a:xfrm>
            <a:off x="5436096" y="3861048"/>
            <a:ext cx="3399402" cy="265775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4032448" cy="226850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501008"/>
            <a:ext cx="3960440" cy="2970330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971600" y="3140968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Производственный холдинг «Здрава»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1680" y="6519446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Кафе «Шоколадница»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7087" r="7866"/>
          <a:stretch>
            <a:fillRect/>
          </a:stretch>
        </p:blipFill>
        <p:spPr bwMode="auto">
          <a:xfrm>
            <a:off x="5292080" y="836712"/>
            <a:ext cx="3483508" cy="230425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364088" y="314096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Фабрика «Весна»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07" r="20928"/>
          <a:stretch/>
        </p:blipFill>
        <p:spPr>
          <a:xfrm>
            <a:off x="5220072" y="3573016"/>
            <a:ext cx="3592883" cy="2808312"/>
          </a:xfrm>
          <a:prstGeom prst="rect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43608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ЭКСКУРСИИ НА ПРЕДПРИЯТИЯ</a:t>
            </a:r>
            <a:endParaRPr lang="ru-RU" sz="2000" b="1" dirty="0">
              <a:latin typeface="Cambria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95536" y="332656"/>
            <a:ext cx="7632848" cy="432048"/>
            <a:chOff x="323528" y="404664"/>
            <a:chExt cx="7632848" cy="432048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Овал 20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24128" y="6519446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chemeClr val="tx2">
                    <a:lumMod val="50000"/>
                  </a:schemeClr>
                </a:solidFill>
              </a:rPr>
              <a:t>«Самое популярное кафе»</a:t>
            </a:r>
            <a:endParaRPr lang="ru-RU" sz="1600" i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26064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АТТЕСТАЦИЯ ОБУЧАЮЩИХСЯ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23528" y="476672"/>
            <a:ext cx="7632848" cy="432048"/>
            <a:chOff x="323528" y="404664"/>
            <a:chExt cx="7632848" cy="432048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123728" y="90872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05275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Сравнительная диаграмма итоговой  аттестации 9 и 11 классов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052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2699792" y="4077072"/>
          <a:ext cx="42291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331640" y="3501008"/>
            <a:ext cx="6984776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05275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105275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Сравнительная диаграмма качества </a:t>
            </a: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обученности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выпускников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" name="Диаграмма 11"/>
          <p:cNvGraphicFramePr/>
          <p:nvPr/>
        </p:nvGraphicFramePr>
        <p:xfrm>
          <a:off x="2627784" y="1268760"/>
          <a:ext cx="42291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26064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КОНТИНГЕНТ ОБУЧАЮЩИХСЯ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Всего обучающихся – 92</a:t>
            </a:r>
          </a:p>
          <a:p>
            <a:endParaRPr lang="ru-RU" sz="16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Обучающихся по АООП  (1 вариант) - 82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Обучающихся по АООП (2 вариант) – 10</a:t>
            </a:r>
          </a:p>
          <a:p>
            <a:endParaRPr lang="ru-RU" sz="1600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Дети-сироты – </a:t>
            </a: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Дети, оставшиеся без попечения родителей –</a:t>
            </a:r>
          </a:p>
          <a:p>
            <a:endParaRPr lang="ru-RU" sz="1600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Дети-инвалиды - 18</a:t>
            </a:r>
            <a:endParaRPr lang="ru-RU" sz="1600" dirty="0">
              <a:latin typeface="Cambria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427984" y="3573016"/>
          <a:ext cx="396044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Рисунок 10" descr="в швейной мастерско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196752"/>
            <a:ext cx="3323284" cy="18722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Рисунок 11" descr="фестиваль.jpg"/>
          <p:cNvPicPr>
            <a:picLocks noChangeAspect="1"/>
          </p:cNvPicPr>
          <p:nvPr/>
        </p:nvPicPr>
        <p:blipFill>
          <a:blip r:embed="rId4" cstate="print"/>
          <a:srcRect l="14138" r="3816"/>
          <a:stretch>
            <a:fillRect/>
          </a:stretch>
        </p:blipFill>
        <p:spPr>
          <a:xfrm>
            <a:off x="827584" y="3789040"/>
            <a:ext cx="3312368" cy="22709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5" name="Группа 14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26064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УРОВЕНЬ СОЦИАЛИЗИРОВАННОСТИ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2" name="Группа 7"/>
          <p:cNvGrpSpPr/>
          <p:nvPr/>
        </p:nvGrpSpPr>
        <p:grpSpPr>
          <a:xfrm>
            <a:off x="323528" y="476672"/>
            <a:ext cx="7632848" cy="432048"/>
            <a:chOff x="323528" y="404664"/>
            <a:chExt cx="7632848" cy="432048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971600" y="6309320"/>
            <a:ext cx="77048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</a:rPr>
              <a:t>етодика выявления уровня </a:t>
            </a:r>
            <a:r>
              <a:rPr lang="ru-RU" sz="1200" i="1" dirty="0" err="1" smtClean="0">
                <a:solidFill>
                  <a:schemeClr val="tx2">
                    <a:lumMod val="75000"/>
                  </a:schemeClr>
                </a:solidFill>
              </a:rPr>
              <a:t>социализированности</a:t>
            </a:r>
            <a:r>
              <a:rPr lang="ru-RU" sz="1200" i="1" dirty="0" smtClean="0">
                <a:solidFill>
                  <a:schemeClr val="tx2">
                    <a:lumMod val="75000"/>
                  </a:schemeClr>
                </a:solidFill>
              </a:rPr>
              <a:t>  личности,  разработанная  </a:t>
            </a:r>
            <a:r>
              <a:rPr lang="ru-RU" sz="1200" i="1" dirty="0">
                <a:solidFill>
                  <a:schemeClr val="tx2">
                    <a:lumMod val="75000"/>
                  </a:schemeClr>
                </a:solidFill>
              </a:rPr>
              <a:t>профессором М.И. Рожковым</a:t>
            </a:r>
          </a:p>
        </p:txBody>
      </p:sp>
      <p:graphicFrame>
        <p:nvGraphicFramePr>
          <p:cNvPr id="15" name="Диаграмма 14"/>
          <p:cNvGraphicFramePr/>
          <p:nvPr>
            <p:extLst/>
          </p:nvPr>
        </p:nvGraphicFramePr>
        <p:xfrm>
          <a:off x="1547664" y="3284984"/>
          <a:ext cx="612068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08720"/>
            <a:ext cx="2592287" cy="194421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908720"/>
            <a:ext cx="2592288" cy="194421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908720"/>
            <a:ext cx="2592288" cy="1944216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92229" y="1938746"/>
            <a:ext cx="3976881" cy="266408"/>
          </a:xfrm>
          <a:prstGeom prst="rect">
            <a:avLst/>
          </a:prstGeom>
        </p:spPr>
        <p:txBody>
          <a:bodyPr wrap="square" lIns="80952" tIns="40476" rIns="80952" bIns="40476">
            <a:spAutoFit/>
          </a:bodyPr>
          <a:lstStyle/>
          <a:p>
            <a:r>
              <a:rPr lang="ru-RU" sz="1200" b="1" dirty="0">
                <a:solidFill>
                  <a:srgbClr val="003366"/>
                </a:solidFill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3360374" cy="25202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360373" cy="25202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717032"/>
            <a:ext cx="3384376" cy="25382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43608" y="26064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ВСЕРОССИЙСКИЙ ФЕСТИВАЛЬ ТВОРЧЕСТВА МОЛОДЫХ ЛЮДЕЙ С ИНВАЛИДНОСТЬЮ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«ЖИЗНЬ БЕЗГРАНИЧНЫХ ВОЗМОЖНОСТЕЙ»</a:t>
            </a:r>
            <a:endParaRPr lang="ru-RU" sz="2000" b="1" dirty="0">
              <a:latin typeface="Cambria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67544" y="1052736"/>
            <a:ext cx="7632848" cy="432048"/>
            <a:chOff x="323528" y="404664"/>
            <a:chExt cx="7632848" cy="432048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Овал 14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870709" y="2084685"/>
            <a:ext cx="3976881" cy="266408"/>
          </a:xfrm>
          <a:prstGeom prst="rect">
            <a:avLst/>
          </a:prstGeom>
        </p:spPr>
        <p:txBody>
          <a:bodyPr wrap="square" lIns="80952" tIns="40476" rIns="80952" bIns="40476">
            <a:spAutoFit/>
          </a:bodyPr>
          <a:lstStyle/>
          <a:p>
            <a:r>
              <a:rPr lang="ru-RU" sz="1200" b="1" dirty="0">
                <a:solidFill>
                  <a:srgbClr val="003366"/>
                </a:solidFill>
              </a:rPr>
              <a:t>  </a:t>
            </a:r>
          </a:p>
        </p:txBody>
      </p:sp>
      <p:pic>
        <p:nvPicPr>
          <p:cNvPr id="8194" name="Picture 2" descr="G:\москва фолто\москва фото\SAM_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5" y="1124744"/>
            <a:ext cx="4235527" cy="33123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8193" name="Picture 1" descr="G:\москва фолто\москва фото\SAM_0050.JPG"/>
          <p:cNvPicPr>
            <a:picLocks noChangeAspect="1" noChangeArrowheads="1"/>
          </p:cNvPicPr>
          <p:nvPr/>
        </p:nvPicPr>
        <p:blipFill>
          <a:blip r:embed="rId3" cstate="print"/>
          <a:srcRect t="3809" b="10481"/>
          <a:stretch>
            <a:fillRect/>
          </a:stretch>
        </p:blipFill>
        <p:spPr bwMode="auto">
          <a:xfrm>
            <a:off x="6012160" y="1052736"/>
            <a:ext cx="2066941" cy="24630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0242" name="Picture 2" descr="Всероссийский творческий конкурс &quot;Россия - мой дом!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56992"/>
            <a:ext cx="2160240" cy="320474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43608" y="26064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ВСЕРОССИЙСКИЙ КОНКУРС «РОССИЯ – МОЙ ДОМ»</a:t>
            </a:r>
            <a:endParaRPr lang="ru-RU" sz="2000" b="1" dirty="0">
              <a:latin typeface="Cambria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3528" y="476672"/>
            <a:ext cx="7632848" cy="432048"/>
            <a:chOff x="323528" y="404664"/>
            <a:chExt cx="7632848" cy="43204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Овал 15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92229" y="1938746"/>
            <a:ext cx="3976881" cy="266408"/>
          </a:xfrm>
          <a:prstGeom prst="rect">
            <a:avLst/>
          </a:prstGeom>
        </p:spPr>
        <p:txBody>
          <a:bodyPr wrap="square" lIns="80952" tIns="40476" rIns="80952" bIns="40476">
            <a:spAutoFit/>
          </a:bodyPr>
          <a:lstStyle/>
          <a:p>
            <a:r>
              <a:rPr lang="ru-RU" sz="1200" b="1" dirty="0">
                <a:solidFill>
                  <a:srgbClr val="003366"/>
                </a:solidFill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381" r="2381" b="3571"/>
          <a:stretch>
            <a:fillRect/>
          </a:stretch>
        </p:blipFill>
        <p:spPr bwMode="auto">
          <a:xfrm>
            <a:off x="1115616" y="1700808"/>
            <a:ext cx="2880320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060848"/>
            <a:ext cx="4187484" cy="31409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43608" y="26064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ВСЕРОССИЙСКИЙ КОНКУРС ТВОРЧЕСКИХ РАБОТ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«МОЯ МАЛАЯ РОДИНА»</a:t>
            </a:r>
            <a:endParaRPr lang="ru-RU" sz="2000" b="1" dirty="0">
              <a:latin typeface="Cambria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95536" y="836712"/>
            <a:ext cx="7632848" cy="432048"/>
            <a:chOff x="323528" y="404664"/>
            <a:chExt cx="7632848" cy="43204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Овал 15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92229" y="1938746"/>
            <a:ext cx="3976881" cy="266408"/>
          </a:xfrm>
          <a:prstGeom prst="rect">
            <a:avLst/>
          </a:prstGeom>
        </p:spPr>
        <p:txBody>
          <a:bodyPr wrap="square" lIns="80952" tIns="40476" rIns="80952" bIns="40476">
            <a:spAutoFit/>
          </a:bodyPr>
          <a:lstStyle/>
          <a:p>
            <a:r>
              <a:rPr lang="ru-RU" sz="1200" b="1" dirty="0">
                <a:solidFill>
                  <a:srgbClr val="003366"/>
                </a:solidFill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16910"/>
          <a:stretch>
            <a:fillRect/>
          </a:stretch>
        </p:blipFill>
        <p:spPr bwMode="auto">
          <a:xfrm>
            <a:off x="1187624" y="1484784"/>
            <a:ext cx="1728192" cy="255281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437112"/>
            <a:ext cx="2304256" cy="16154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437112"/>
            <a:ext cx="2373324" cy="16638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437112"/>
            <a:ext cx="2279005" cy="159775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t="7479" r="6928"/>
          <a:stretch>
            <a:fillRect/>
          </a:stretch>
        </p:blipFill>
        <p:spPr bwMode="auto">
          <a:xfrm>
            <a:off x="6084168" y="1412776"/>
            <a:ext cx="2016225" cy="26723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628800"/>
            <a:ext cx="2819209" cy="211440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43608" y="116632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ambria" pitchFamily="18" charset="0"/>
              </a:rPr>
              <a:t>ВСЕРОССИЙСКИЙ КОНКУРС ДЕКОРАТИВНО-ПРИКЛАДНОГО ТВОРЧЕСТВА И </a:t>
            </a:r>
            <a:r>
              <a:rPr lang="en-US" sz="2000" b="1" dirty="0" smtClean="0">
                <a:latin typeface="Cambria" pitchFamily="18" charset="0"/>
              </a:rPr>
              <a:t>IT-</a:t>
            </a:r>
            <a:r>
              <a:rPr lang="ru-RU" sz="2000" b="1" dirty="0" smtClean="0">
                <a:latin typeface="Cambria" pitchFamily="18" charset="0"/>
              </a:rPr>
              <a:t> ТЕХНОЛОГИЙ </a:t>
            </a:r>
          </a:p>
          <a:p>
            <a:pPr algn="ctr"/>
            <a:r>
              <a:rPr lang="ru-RU" sz="2000" b="1" dirty="0" smtClean="0">
                <a:latin typeface="Cambria" pitchFamily="18" charset="0"/>
              </a:rPr>
              <a:t>«МИР – РЕАЛЬНЫЙ, МИР - ВИРТУАЛЬНЫЙ»</a:t>
            </a:r>
            <a:endParaRPr lang="ru-RU" sz="2000" b="1" dirty="0">
              <a:latin typeface="Cambria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23528" y="1052736"/>
            <a:ext cx="7632848" cy="432048"/>
            <a:chOff x="323528" y="404664"/>
            <a:chExt cx="7632848" cy="432048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Овал 16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92229" y="1938746"/>
            <a:ext cx="3976881" cy="266408"/>
          </a:xfrm>
          <a:prstGeom prst="rect">
            <a:avLst/>
          </a:prstGeom>
        </p:spPr>
        <p:txBody>
          <a:bodyPr wrap="square" lIns="80952" tIns="40476" rIns="80952" bIns="40476">
            <a:spAutoFit/>
          </a:bodyPr>
          <a:lstStyle/>
          <a:p>
            <a:r>
              <a:rPr lang="ru-RU" sz="1200" b="1" dirty="0">
                <a:solidFill>
                  <a:srgbClr val="003366"/>
                </a:solidFill>
              </a:rPr>
              <a:t>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276872"/>
            <a:ext cx="2660836" cy="388843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6220" r="4482"/>
          <a:stretch>
            <a:fillRect/>
          </a:stretch>
        </p:blipFill>
        <p:spPr bwMode="auto">
          <a:xfrm>
            <a:off x="5260534" y="2276872"/>
            <a:ext cx="2744169" cy="38164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43608" y="260648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ВСЕРОССИЙСКИЙ КОНКУРС ТВОРЧЕСКИХ РАБОТ ШКОЛЬНИКОВ С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ОВЗ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«КРАСКИ ВСЕЙ РОССИИ»</a:t>
            </a:r>
            <a:endParaRPr lang="ru-RU" sz="2000" b="1" dirty="0">
              <a:latin typeface="Cambria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67544" y="836712"/>
            <a:ext cx="7632848" cy="432048"/>
            <a:chOff x="323528" y="404664"/>
            <a:chExt cx="7632848" cy="432048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Овал 13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Поездки в Киров\IMG_20171027_163026.jpg"/>
          <p:cNvPicPr>
            <a:picLocks noChangeAspect="1" noChangeArrowheads="1"/>
          </p:cNvPicPr>
          <p:nvPr/>
        </p:nvPicPr>
        <p:blipFill>
          <a:blip r:embed="rId2" cstate="print"/>
          <a:srcRect t="17857" b="12500"/>
          <a:stretch>
            <a:fillRect/>
          </a:stretch>
        </p:blipFill>
        <p:spPr bwMode="auto">
          <a:xfrm>
            <a:off x="949708" y="1340768"/>
            <a:ext cx="7468123" cy="292557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1265" name="Picture 1" descr="D:\DSCN3827.JPG"/>
          <p:cNvPicPr>
            <a:picLocks noChangeAspect="1" noChangeArrowheads="1"/>
          </p:cNvPicPr>
          <p:nvPr/>
        </p:nvPicPr>
        <p:blipFill>
          <a:blip r:embed="rId3" cstate="print"/>
          <a:srcRect r="9704"/>
          <a:stretch>
            <a:fillRect/>
          </a:stretch>
        </p:blipFill>
        <p:spPr bwMode="auto">
          <a:xfrm>
            <a:off x="2555776" y="3861048"/>
            <a:ext cx="4464122" cy="278092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43608" y="11663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РЕГИОНАЛЬНЫЙ ЭТАП НАЦИОНАЛЬНОГО ЧЕМПИОНАТА «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ABILVMPICS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»</a:t>
            </a:r>
            <a:endParaRPr lang="ru-RU" sz="2000" b="1" dirty="0">
              <a:latin typeface="Cambria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95536" y="620688"/>
            <a:ext cx="7632848" cy="432048"/>
            <a:chOff x="323528" y="404664"/>
            <a:chExt cx="7632848" cy="432048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3405665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092229" y="1999811"/>
            <a:ext cx="3976881" cy="279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18" b="1" dirty="0">
                <a:solidFill>
                  <a:srgbClr val="003366"/>
                </a:solidFill>
              </a:rPr>
              <a:t>  </a:t>
            </a:r>
          </a:p>
        </p:txBody>
      </p:sp>
      <p:pic>
        <p:nvPicPr>
          <p:cNvPr id="2051" name="Picture 3" descr="C:\Users\matrix\Desktop\dsc_1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0848"/>
            <a:ext cx="3957627" cy="3024336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89" name="Picture 1" descr="G:\ФОТО\DSCN9830.JPG"/>
          <p:cNvPicPr>
            <a:picLocks noChangeAspect="1" noChangeArrowheads="1"/>
          </p:cNvPicPr>
          <p:nvPr/>
        </p:nvPicPr>
        <p:blipFill>
          <a:blip r:embed="rId4" cstate="print"/>
          <a:srcRect t="24048"/>
          <a:stretch>
            <a:fillRect/>
          </a:stretch>
        </p:blipFill>
        <p:spPr bwMode="auto">
          <a:xfrm>
            <a:off x="971600" y="3789040"/>
            <a:ext cx="2701980" cy="273630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043608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ОКРУЖНАЯ ВЫСТАВКА ДЕТСКОГО ПРИКЛАДНОГО ТВОРЧЕСТВА «МАСТЕРОК»</a:t>
            </a:r>
            <a:endParaRPr lang="ru-RU" sz="2000" b="1" dirty="0">
              <a:latin typeface="Cambria" pitchFamily="18" charset="0"/>
            </a:endParaRPr>
          </a:p>
        </p:txBody>
      </p:sp>
      <p:pic>
        <p:nvPicPr>
          <p:cNvPr id="8" name="Picture 2" descr="C:\Users\matrix\Desktop\dsc_10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268760"/>
            <a:ext cx="3261581" cy="2374675"/>
          </a:xfrm>
          <a:prstGeom prst="rect">
            <a:avLst/>
          </a:prstGeom>
          <a:ln w="28575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395536" y="764704"/>
            <a:ext cx="7632848" cy="432048"/>
            <a:chOff x="323528" y="404664"/>
            <a:chExt cx="7632848" cy="432048"/>
          </a:xfrm>
        </p:grpSpPr>
        <p:cxnSp>
          <p:nvCxnSpPr>
            <p:cNvPr id="10" name="Прямая соединительная линия 9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Овал 12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="" xmlns:p14="http://schemas.microsoft.com/office/powerpoint/2010/main" val="8730202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ГОТОВЫ К СОТРУДНИЧЕСТВУ</a:t>
            </a:r>
            <a:endParaRPr lang="ru-RU" sz="2000" b="1" dirty="0">
              <a:latin typeface="Cambria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95536" y="476672"/>
            <a:ext cx="7632848" cy="432048"/>
            <a:chOff x="323528" y="404664"/>
            <a:chExt cx="7632848" cy="432048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27584" y="3501008"/>
            <a:ext cx="38884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Адрес: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 612162 , с. Верховонданка,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Дарвского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района, Кировской области, ул. Набережная, дом 7а.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</a:rPr>
              <a:t>E-mail: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u="sng" dirty="0" smtClean="0">
                <a:solidFill>
                  <a:schemeClr val="tx2">
                    <a:lumMod val="50000"/>
                  </a:schemeClr>
                </a:solidFill>
                <a:hlinkClick r:id="rId2"/>
              </a:rPr>
              <a:t>Ver-internat@yandex.ru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Сайт: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tx2">
                    <a:lumMod val="50000"/>
                  </a:schemeClr>
                </a:solidFill>
              </a:rPr>
              <a:t>Ver-interna</a:t>
            </a:r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t.ru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Телефон/факс: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 833365154</a:t>
            </a:r>
            <a:r>
              <a:rPr lang="ru-RU" sz="1400" dirty="0" smtClean="0">
                <a:solidFill>
                  <a:srgbClr val="003300"/>
                </a:solidFill>
              </a:rPr>
              <a:t>1</a:t>
            </a:r>
          </a:p>
          <a:p>
            <a:r>
              <a:rPr lang="en-US" sz="2800" dirty="0" smtClean="0">
                <a:solidFill>
                  <a:srgbClr val="003300"/>
                </a:solidFill>
              </a:rPr>
              <a:t> </a:t>
            </a:r>
            <a:endParaRPr lang="ru-RU" sz="2800" dirty="0" smtClean="0">
              <a:solidFill>
                <a:srgbClr val="003300"/>
              </a:solidFill>
            </a:endParaRPr>
          </a:p>
          <a:p>
            <a:endParaRPr lang="ru-RU" dirty="0">
              <a:solidFill>
                <a:srgbClr val="0033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71936" y="764704"/>
            <a:ext cx="2397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КОНТАКТЫ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ÐÐ°ÑÑÐ¸Ð½ÐºÐ¸ Ð¿Ð¾ Ð·Ð°Ð¿ÑÐ¾ÑÑ ÐºÐ°ÑÑÐ° ÐºÐ¸ÑÐ¾Ð²ÑÐºÐ¾Ð¹ Ð¾Ð±Ð»Ð°ÑÑ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4352641" cy="52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40968"/>
            <a:ext cx="377496" cy="3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907704" y="2420888"/>
            <a:ext cx="3096344" cy="52322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КОГОБУ для детей-сирот ШИ ОВЗ им. Г.С. Плюснина с. Верховонданка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>
            <a:stCxn id="14" idx="3"/>
          </p:cNvCxnSpPr>
          <p:nvPr/>
        </p:nvCxnSpPr>
        <p:spPr>
          <a:xfrm>
            <a:off x="5004048" y="2682498"/>
            <a:ext cx="504056" cy="818510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МАТЕРИАЛЬНО-ТЕХНИЧЕСКАЯ БАЗА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764704"/>
            <a:ext cx="2496277" cy="187220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5" descr="бисер 028"/>
          <p:cNvPicPr>
            <a:picLocks noChangeAspect="1" noChangeArrowheads="1"/>
          </p:cNvPicPr>
          <p:nvPr/>
        </p:nvPicPr>
        <p:blipFill>
          <a:blip r:embed="rId3" cstate="screen">
            <a:lum bright="12000" contrast="6000"/>
          </a:blip>
          <a:srcRect/>
          <a:stretch>
            <a:fillRect/>
          </a:stretch>
        </p:blipFill>
        <p:spPr bwMode="auto">
          <a:xfrm>
            <a:off x="755576" y="4797152"/>
            <a:ext cx="2486587" cy="19486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0928"/>
            <a:ext cx="2486587" cy="18649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764704"/>
            <a:ext cx="2486587" cy="18649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80928"/>
            <a:ext cx="2486587" cy="18649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30" y="4788158"/>
            <a:ext cx="2486587" cy="186494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446002" y="1142801"/>
            <a:ext cx="28083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Компьютерный класс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Спортивный зал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Сенсорная комната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Кабинет психолога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Кабинет логопеда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Швейная мастерская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Столярная мастерская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Кабинет ОСЖ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Кабинеты дополнительного образования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Учебные классы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23528" y="332656"/>
            <a:ext cx="7632848" cy="432048"/>
            <a:chOff x="323528" y="404664"/>
            <a:chExt cx="7632848" cy="432048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ПОВЫШЕНИЕ КВАЛИФИКАЦИИ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694" b="36453"/>
          <a:stretch/>
        </p:blipFill>
        <p:spPr>
          <a:xfrm>
            <a:off x="2195736" y="908720"/>
            <a:ext cx="5377149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115616" y="3212976"/>
          <a:ext cx="7344816" cy="250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8"/>
                <a:gridCol w="115212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«Интегрированное (инклюзивное) образование для детей с ОВЗ в условиях реализации ФГОС»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70 %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«Психолого-педагогические основы коррекционно-развивающего обучения в условиях реализации ФГОС»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100%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«Методология и технология реализации ФГОС в условиях общеобразовательной и специальной (коррекционной) школы»</a:t>
                      </a:r>
                    </a:p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40%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«Решение конфликтов социальной и образовательной среде»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12%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1F497D">
                              <a:lumMod val="50000"/>
                            </a:srgbClr>
                          </a:solidFill>
                        </a:rPr>
                        <a:t>«Использование ИКТ в специальной (коррекционной) школе»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95%</a:t>
                      </a:r>
                      <a:endParaRPr lang="ru-RU" sz="14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Овал 18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26064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ПСИХОЛОГО-МЕДИКО-ПЕДАГОГИЧЕСКИЙ КОНСИЛИУМ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Овал 9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203848" y="3861048"/>
            <a:ext cx="3168352" cy="18722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Ребенок с ОВЗ</a:t>
            </a:r>
            <a:endParaRPr lang="ru-RU" sz="2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626072" y="959242"/>
            <a:ext cx="4176464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ПМП</a:t>
            </a:r>
            <a:r>
              <a:rPr lang="ru-RU" dirty="0" err="1" smtClean="0"/>
              <a:t>к</a:t>
            </a:r>
            <a:r>
              <a:rPr lang="ru-RU" dirty="0" smtClean="0"/>
              <a:t> </a:t>
            </a:r>
            <a:r>
              <a:rPr lang="ru-RU" dirty="0" smtClean="0"/>
              <a:t>как координатор взаимодействия специалистов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83568" y="2924944"/>
            <a:ext cx="1944216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Педагог-психолог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699792" y="2276872"/>
            <a:ext cx="1944216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Учитель- </a:t>
            </a:r>
            <a:r>
              <a:rPr lang="ru-RU" dirty="0" smtClean="0"/>
              <a:t>логопед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2276872"/>
            <a:ext cx="1944216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Учитель- </a:t>
            </a:r>
            <a:r>
              <a:rPr lang="ru-RU" dirty="0" smtClean="0"/>
              <a:t>дефектолог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948264" y="2996952"/>
            <a:ext cx="1944216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Врач</a:t>
            </a:r>
            <a:endParaRPr lang="ru-RU" dirty="0"/>
          </a:p>
        </p:txBody>
      </p:sp>
      <p:cxnSp>
        <p:nvCxnSpPr>
          <p:cNvPr id="21" name="Прямая со стрелкой 20"/>
          <p:cNvCxnSpPr>
            <a:endCxn id="20" idx="0"/>
          </p:cNvCxnSpPr>
          <p:nvPr/>
        </p:nvCxnSpPr>
        <p:spPr>
          <a:xfrm>
            <a:off x="6802536" y="1700808"/>
            <a:ext cx="1117836" cy="12961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7" idx="0"/>
          </p:cNvCxnSpPr>
          <p:nvPr/>
        </p:nvCxnSpPr>
        <p:spPr>
          <a:xfrm flipH="1">
            <a:off x="1655676" y="1690065"/>
            <a:ext cx="970396" cy="1234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8" idx="0"/>
          </p:cNvCxnSpPr>
          <p:nvPr/>
        </p:nvCxnSpPr>
        <p:spPr>
          <a:xfrm flipH="1">
            <a:off x="3671900" y="1700808"/>
            <a:ext cx="36004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9" idx="0"/>
          </p:cNvCxnSpPr>
          <p:nvPr/>
        </p:nvCxnSpPr>
        <p:spPr>
          <a:xfrm>
            <a:off x="5868144" y="1700808"/>
            <a:ext cx="36004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7" idx="2"/>
          </p:cNvCxnSpPr>
          <p:nvPr/>
        </p:nvCxnSpPr>
        <p:spPr>
          <a:xfrm>
            <a:off x="1655676" y="3429000"/>
            <a:ext cx="1620180" cy="9361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8" idx="2"/>
          </p:cNvCxnSpPr>
          <p:nvPr/>
        </p:nvCxnSpPr>
        <p:spPr>
          <a:xfrm>
            <a:off x="3671900" y="2780928"/>
            <a:ext cx="360548" cy="1224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9" idx="2"/>
          </p:cNvCxnSpPr>
          <p:nvPr/>
        </p:nvCxnSpPr>
        <p:spPr>
          <a:xfrm flipH="1">
            <a:off x="5544894" y="2780928"/>
            <a:ext cx="359254" cy="1224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0" idx="2"/>
          </p:cNvCxnSpPr>
          <p:nvPr/>
        </p:nvCxnSpPr>
        <p:spPr>
          <a:xfrm flipH="1">
            <a:off x="6300192" y="3501008"/>
            <a:ext cx="1620180" cy="1008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899592" y="5517232"/>
            <a:ext cx="1944216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Учитель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923928" y="6093296"/>
            <a:ext cx="1944216" cy="5545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Классный руководитель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660232" y="5589240"/>
            <a:ext cx="1944216" cy="5040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Воспитатель </a:t>
            </a:r>
            <a:endParaRPr lang="ru-RU" dirty="0"/>
          </a:p>
        </p:txBody>
      </p:sp>
      <p:cxnSp>
        <p:nvCxnSpPr>
          <p:cNvPr id="32" name="Прямая со стрелкой 31"/>
          <p:cNvCxnSpPr>
            <a:stCxn id="29" idx="0"/>
          </p:cNvCxnSpPr>
          <p:nvPr/>
        </p:nvCxnSpPr>
        <p:spPr>
          <a:xfrm flipV="1">
            <a:off x="1871700" y="4941168"/>
            <a:ext cx="1339015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4860032" y="5733256"/>
            <a:ext cx="36004" cy="3095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31" idx="0"/>
          </p:cNvCxnSpPr>
          <p:nvPr/>
        </p:nvCxnSpPr>
        <p:spPr>
          <a:xfrm flipH="1" flipV="1">
            <a:off x="6282526" y="5013176"/>
            <a:ext cx="1349814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26064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СИСТЕМА ВОСПИТАТЕЛЬНОЙ РАБОТЫ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83568" y="908720"/>
            <a:ext cx="8208912" cy="5544616"/>
            <a:chOff x="683568" y="908720"/>
            <a:chExt cx="8208912" cy="554461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092229" y="1938746"/>
              <a:ext cx="3976881" cy="266408"/>
            </a:xfrm>
            <a:prstGeom prst="rect">
              <a:avLst/>
            </a:prstGeom>
          </p:spPr>
          <p:txBody>
            <a:bodyPr wrap="square" lIns="80952" tIns="40476" rIns="80952" bIns="40476">
              <a:spAutoFit/>
            </a:bodyPr>
            <a:lstStyle/>
            <a:p>
              <a:r>
                <a:rPr lang="ru-RU" sz="1200" b="1" dirty="0">
                  <a:solidFill>
                    <a:srgbClr val="003366"/>
                  </a:solidFill>
                </a:rPr>
                <a:t>  </a:t>
              </a:r>
            </a:p>
          </p:txBody>
        </p:sp>
        <p:sp>
          <p:nvSpPr>
            <p:cNvPr id="10" name="Овал 9"/>
            <p:cNvSpPr/>
            <p:nvPr/>
          </p:nvSpPr>
          <p:spPr>
            <a:xfrm>
              <a:off x="3347864" y="2564904"/>
              <a:ext cx="2808312" cy="17281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/>
                <a:t>Воспитательная работа</a:t>
              </a:r>
              <a:endParaRPr lang="ru-RU" sz="2000" b="1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683568" y="1988840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Гражданско-патриотическое воспитание</a:t>
              </a:r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907704" y="908720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Нравственно-правовое воспитание</a:t>
              </a:r>
              <a:endParaRPr lang="ru-RU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716016" y="908720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Эстетическое воспитание</a:t>
              </a:r>
              <a:endParaRPr lang="ru-RU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300192" y="1988840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Культурно-оздоровительное воспитание</a:t>
              </a:r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83568" y="4509120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Дополнительное образование</a:t>
              </a:r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835696" y="5589240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Профилактика безнадзорности и правонарушений</a:t>
              </a:r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5004048" y="5589240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Работа с попечительским советом </a:t>
              </a:r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6300192" y="4437112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Участие в социально- значимых проектах</a:t>
              </a:r>
              <a:endParaRPr lang="ru-RU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683568" y="3212976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Участие в конкурсах и соревнованиях</a:t>
              </a:r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6300192" y="3212976"/>
              <a:ext cx="2592288" cy="86409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Трудовое воспитание</a:t>
              </a:r>
              <a:endParaRPr lang="ru-RU" dirty="0"/>
            </a:p>
          </p:txBody>
        </p:sp>
        <p:sp>
          <p:nvSpPr>
            <p:cNvPr id="21" name="Стрелка вниз 20"/>
            <p:cNvSpPr/>
            <p:nvPr/>
          </p:nvSpPr>
          <p:spPr>
            <a:xfrm rot="19422256">
              <a:off x="3505833" y="2218817"/>
              <a:ext cx="432048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 вниз 21"/>
            <p:cNvSpPr/>
            <p:nvPr/>
          </p:nvSpPr>
          <p:spPr>
            <a:xfrm rot="1845751">
              <a:off x="5516192" y="2212953"/>
              <a:ext cx="432048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трелка вниз 22"/>
            <p:cNvSpPr/>
            <p:nvPr/>
          </p:nvSpPr>
          <p:spPr>
            <a:xfrm rot="20505672">
              <a:off x="4139952" y="1988840"/>
              <a:ext cx="432048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трелка вниз 23"/>
            <p:cNvSpPr/>
            <p:nvPr/>
          </p:nvSpPr>
          <p:spPr>
            <a:xfrm rot="698632">
              <a:off x="4860032" y="1988840"/>
              <a:ext cx="432048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трелка вниз 24"/>
            <p:cNvSpPr/>
            <p:nvPr/>
          </p:nvSpPr>
          <p:spPr>
            <a:xfrm rot="2177744" flipV="1">
              <a:off x="3649850" y="4307049"/>
              <a:ext cx="432048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трелка вниз 25"/>
            <p:cNvSpPr/>
            <p:nvPr/>
          </p:nvSpPr>
          <p:spPr>
            <a:xfrm rot="19754249" flipV="1">
              <a:off x="5516193" y="4373193"/>
              <a:ext cx="432048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трелка вниз 26"/>
            <p:cNvSpPr/>
            <p:nvPr/>
          </p:nvSpPr>
          <p:spPr>
            <a:xfrm rot="1094328" flipV="1">
              <a:off x="4268718" y="4637886"/>
              <a:ext cx="432048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трелка вниз 27"/>
            <p:cNvSpPr/>
            <p:nvPr/>
          </p:nvSpPr>
          <p:spPr>
            <a:xfrm rot="20901368" flipV="1">
              <a:off x="4899186" y="4620282"/>
              <a:ext cx="432048" cy="43204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323528" y="476672"/>
            <a:ext cx="7632848" cy="432048"/>
            <a:chOff x="323528" y="404664"/>
            <a:chExt cx="7632848" cy="432048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Овал 30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18864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РЕАЛИЗАЦИЯ ВНЕУРОЧНОЙ ДЕЯТЕЛЬНОСТИ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pic>
        <p:nvPicPr>
          <p:cNvPr id="8" name="Рисунок 7" descr="девоч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052736"/>
            <a:ext cx="3024336" cy="227503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Рисунок 8" descr="IMG_05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3789040"/>
            <a:ext cx="3096344" cy="232225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788024" y="1412776"/>
            <a:ext cx="410445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Организация общешкольных и классных воспитательных мероприятий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Кружковая деятельность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Система работы классного руководителя, воспитателя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Система работы иных специалистов (социального педагога, педагога-психолога, медицинских работников)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заимодействие  с социальным окружением (музеи, театры и т.д.).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427984" y="1556792"/>
            <a:ext cx="216024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499992" y="2348880"/>
            <a:ext cx="216024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499992" y="4581128"/>
            <a:ext cx="216024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499992" y="3501008"/>
            <a:ext cx="216024" cy="21602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323528" y="404664"/>
            <a:ext cx="7632848" cy="432048"/>
            <a:chOff x="323528" y="404664"/>
            <a:chExt cx="7632848" cy="432048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Овал 15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116632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 «ДОРОГА В БУДУЩЕЕ»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980728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76672"/>
            <a:ext cx="9144064" cy="517172"/>
          </a:xfrm>
          <a:prstGeom prst="rect">
            <a:avLst/>
          </a:prstGeom>
          <a:noFill/>
        </p:spPr>
        <p:txBody>
          <a:bodyPr wrap="square" lIns="115931" tIns="57965" rIns="115931" bIns="57965">
            <a:spAutoFit/>
          </a:bodyPr>
          <a:lstStyle/>
          <a:p>
            <a:pPr algn="ctr"/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9000">
                      <a:schemeClr val="tx2">
                        <a:lumMod val="60000"/>
                        <a:lumOff val="4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tx2">
                        <a:lumMod val="75000"/>
                      </a:schemeClr>
                    </a:gs>
                    <a:gs pos="9000">
                      <a:schemeClr val="tx2">
                        <a:lumMod val="60000"/>
                        <a:lumOff val="4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ПРОГРАММА СОЦИАЛЬНО-ТРУДОВОЙ ПОДГОТОВКИ</a:t>
            </a:r>
            <a:endParaRPr lang="ru-RU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tx2">
                      <a:lumMod val="75000"/>
                    </a:schemeClr>
                  </a:gs>
                  <a:gs pos="900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lumMod val="75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4" descr="школа 63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463" r="4199"/>
          <a:stretch/>
        </p:blipFill>
        <p:spPr bwMode="auto">
          <a:xfrm>
            <a:off x="899592" y="1124744"/>
            <a:ext cx="2016224" cy="1859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школа 43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95" t="13107" r="22159" b="3700"/>
          <a:stretch/>
        </p:blipFill>
        <p:spPr bwMode="auto">
          <a:xfrm>
            <a:off x="6588224" y="980728"/>
            <a:ext cx="2204977" cy="19971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059832" y="1988840"/>
            <a:ext cx="3456384" cy="109992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СОЗДАНИЕ УСЛОВИЙ, СПОСОБСТВУЮЩИХ </a:t>
            </a:r>
          </a:p>
          <a:p>
            <a:pPr algn="ctr" eaLnBrk="0" hangingPunct="0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СОЦИАЛЬНО-ТРУДОВОЙ АДАПТАЦИИ ВОСПИТАННИКОВ, </a:t>
            </a:r>
          </a:p>
          <a:p>
            <a:pPr algn="ctr" eaLnBrk="0" hangingPunct="0"/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ПОМОЩЬ В САМООПРЕДЕЛЕНИИ И </a:t>
            </a:r>
            <a:r>
              <a:rPr lang="ru-RU" sz="11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САМОРЕАЛИЗАЦИИ</a:t>
            </a:r>
            <a:endParaRPr lang="ru-RU" sz="1100" dirty="0"/>
          </a:p>
        </p:txBody>
      </p:sp>
      <p:sp>
        <p:nvSpPr>
          <p:cNvPr id="15" name="Стрелка вниз 14"/>
          <p:cNvSpPr/>
          <p:nvPr/>
        </p:nvSpPr>
        <p:spPr>
          <a:xfrm>
            <a:off x="4572000" y="1556792"/>
            <a:ext cx="360040" cy="288032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99592" y="112474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 ЦЕЛЬ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83768" y="4077072"/>
            <a:ext cx="60064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Повышение социальной компетентности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воспитанников </a:t>
            </a:r>
          </a:p>
          <a:p>
            <a:pPr eaLnBrk="0" hangingPunct="0"/>
            <a:endParaRPr lang="ru-RU" sz="1600" b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eaLnBrk="0" hangingPunct="0"/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0" hangingPunct="0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Овладение знаниями, способствующими  успешной адаптации в обществе</a:t>
            </a:r>
          </a:p>
          <a:p>
            <a:pPr eaLnBrk="0" hangingPunct="0"/>
            <a:endParaRPr lang="ru-RU" sz="1600" b="1" dirty="0" smtClean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eaLnBrk="0" hangingPunct="0"/>
            <a:endParaRPr lang="ru-RU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eaLnBrk="0" hangingPunct="0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Приобретение нового социального опыта с целью формирования жизненных навыков 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1600" y="3429000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 ЗАДАЧИ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1691680" y="4149080"/>
            <a:ext cx="432048" cy="2880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1691680" y="4869160"/>
            <a:ext cx="432048" cy="2880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1763688" y="5805264"/>
            <a:ext cx="432048" cy="2880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323528" y="332656"/>
            <a:ext cx="7632848" cy="432048"/>
            <a:chOff x="323528" y="404664"/>
            <a:chExt cx="7632848" cy="432048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Овал 23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cuments\рабочий стол лето 2018\20180509_104107.jpg"/>
          <p:cNvPicPr>
            <a:picLocks noChangeAspect="1" noChangeArrowheads="1"/>
          </p:cNvPicPr>
          <p:nvPr/>
        </p:nvPicPr>
        <p:blipFill>
          <a:blip r:embed="rId2" cstate="print"/>
          <a:srcRect l="45049" t="3659" r="14093" b="44657"/>
          <a:stretch>
            <a:fillRect/>
          </a:stretch>
        </p:blipFill>
        <p:spPr bwMode="auto">
          <a:xfrm>
            <a:off x="6876256" y="908720"/>
            <a:ext cx="1879993" cy="1783583"/>
          </a:xfrm>
          <a:prstGeom prst="ellipse">
            <a:avLst/>
          </a:prstGeom>
          <a:noFill/>
          <a:effectLst>
            <a:softEdge rad="1270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783" r="6262"/>
          <a:stretch>
            <a:fillRect/>
          </a:stretch>
        </p:blipFill>
        <p:spPr>
          <a:xfrm>
            <a:off x="3707904" y="836712"/>
            <a:ext cx="2016224" cy="1872208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16" name="Picture 2" descr="Рисунок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40" t="6663" r="6247" b="10049"/>
          <a:stretch>
            <a:fillRect/>
          </a:stretch>
        </p:blipFill>
        <p:spPr bwMode="auto">
          <a:xfrm>
            <a:off x="1043608" y="975394"/>
            <a:ext cx="1872208" cy="1733526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643"/>
          <a:stretch>
            <a:fillRect/>
          </a:stretch>
        </p:blipFill>
        <p:spPr>
          <a:xfrm flipH="1">
            <a:off x="6948264" y="3068960"/>
            <a:ext cx="1885924" cy="1800200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softEdge rad="127000"/>
          </a:effectLst>
        </p:spPr>
      </p:pic>
      <p:pic>
        <p:nvPicPr>
          <p:cNvPr id="14" name="Picture 3" descr="E:\Фотографии\лагерь июнь 2011\лагерь\S63012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94" r="14592"/>
          <a:stretch/>
        </p:blipFill>
        <p:spPr bwMode="auto">
          <a:xfrm>
            <a:off x="683568" y="2852936"/>
            <a:ext cx="1944216" cy="1821837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  <a:extLst/>
        </p:spPr>
      </p:pic>
      <p:pic>
        <p:nvPicPr>
          <p:cNvPr id="13" name="Picture 345" descr="школа 333"/>
          <p:cNvPicPr>
            <a:picLocks noChangeAspect="1" noChangeArrowheads="1"/>
          </p:cNvPicPr>
          <p:nvPr/>
        </p:nvPicPr>
        <p:blipFill>
          <a:blip r:embed="rId7" cstate="screen"/>
          <a:srcRect l="26630" t="15209" r="22012" b="21420"/>
          <a:stretch>
            <a:fillRect/>
          </a:stretch>
        </p:blipFill>
        <p:spPr bwMode="auto">
          <a:xfrm>
            <a:off x="1619672" y="4935834"/>
            <a:ext cx="1872208" cy="1733526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21505" name="Picture 1" descr="D:\Documents\рабочий стол лето 2018\Выпускники\DSCN9950.JPG"/>
          <p:cNvPicPr>
            <a:picLocks noChangeAspect="1" noChangeArrowheads="1"/>
          </p:cNvPicPr>
          <p:nvPr/>
        </p:nvPicPr>
        <p:blipFill>
          <a:blip r:embed="rId8" cstate="print"/>
          <a:srcRect r="11610"/>
          <a:stretch>
            <a:fillRect/>
          </a:stretch>
        </p:blipFill>
        <p:spPr bwMode="auto">
          <a:xfrm>
            <a:off x="6012160" y="5085184"/>
            <a:ext cx="1886808" cy="1656184"/>
          </a:xfrm>
          <a:prstGeom prst="ellipse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61156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64488" y="0"/>
            <a:ext cx="179512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43608" y="26064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СОДЕРЖАНИЕ ПРОГРАММЫ</a:t>
            </a:r>
            <a:endParaRPr lang="ru-RU" sz="2000" b="1" dirty="0">
              <a:latin typeface="Cambr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3968" y="1124744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ru-RU" sz="1600" dirty="0">
              <a:latin typeface="Cambria" pitchFamily="18" charset="0"/>
            </a:endParaRPr>
          </a:p>
        </p:txBody>
      </p:sp>
      <p:pic>
        <p:nvPicPr>
          <p:cNvPr id="8" name="Рисунок 7" descr="1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51720" y="2060848"/>
            <a:ext cx="5378568" cy="3653677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23528" y="476672"/>
            <a:ext cx="7632848" cy="432048"/>
            <a:chOff x="323528" y="404664"/>
            <a:chExt cx="7632848" cy="43204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539552" y="620688"/>
              <a:ext cx="741682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/>
            <p:cNvSpPr/>
            <p:nvPr/>
          </p:nvSpPr>
          <p:spPr>
            <a:xfrm>
              <a:off x="323528" y="404664"/>
              <a:ext cx="432048" cy="43204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983</Words>
  <Application>Microsoft Office PowerPoint</Application>
  <PresentationFormat>Экран (4:3)</PresentationFormat>
  <Paragraphs>241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Влада</dc:creator>
  <cp:lastModifiedBy>Влада</cp:lastModifiedBy>
  <cp:revision>49</cp:revision>
  <dcterms:created xsi:type="dcterms:W3CDTF">2018-10-13T05:39:53Z</dcterms:created>
  <dcterms:modified xsi:type="dcterms:W3CDTF">2018-10-17T13:08:32Z</dcterms:modified>
</cp:coreProperties>
</file>