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7" r:id="rId2"/>
    <p:sldId id="340" r:id="rId3"/>
    <p:sldId id="347" r:id="rId4"/>
    <p:sldId id="348" r:id="rId5"/>
    <p:sldId id="346" r:id="rId6"/>
    <p:sldId id="350" r:id="rId7"/>
    <p:sldId id="349" r:id="rId8"/>
    <p:sldId id="339" r:id="rId9"/>
    <p:sldId id="337" r:id="rId10"/>
    <p:sldId id="353" r:id="rId11"/>
    <p:sldId id="351" r:id="rId12"/>
    <p:sldId id="35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2910E0"/>
    <a:srgbClr val="0066FF"/>
    <a:srgbClr val="33CC33"/>
    <a:srgbClr val="FF9933"/>
    <a:srgbClr val="CC00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5994" autoAdjust="0"/>
  </p:normalViewPr>
  <p:slideViewPr>
    <p:cSldViewPr>
      <p:cViewPr varScale="1">
        <p:scale>
          <a:sx n="73" d="100"/>
          <a:sy n="73" d="100"/>
        </p:scale>
        <p:origin x="6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5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E539F-CA19-4DC6-A1F6-4E765788982B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26789-5281-47FB-BFEF-DDD6A05B2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468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5BFB7-C701-4D50-988C-A354C706BB67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D2BCF-D085-4398-AE9A-97A65198E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D2BCF-D085-4398-AE9A-97A65198E35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D2BCF-D085-4398-AE9A-97A65198E3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50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D2BCF-D085-4398-AE9A-97A65198E3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50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D2BCF-D085-4398-AE9A-97A65198E35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50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D2BCF-D085-4398-AE9A-97A65198E35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90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D2BCF-D085-4398-AE9A-97A65198E35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D2BCF-D085-4398-AE9A-97A65198E35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9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1907704" y="1628800"/>
            <a:ext cx="7236296" cy="2520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293096"/>
            <a:ext cx="6400800" cy="1008112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59C370-1622-453A-ACA1-97FA4569FFA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BDE33B-8D38-42A4-BC68-01782B8E9F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9911" y="458954"/>
            <a:ext cx="3614996" cy="4329529"/>
            <a:chOff x="19911" y="458954"/>
            <a:chExt cx="3614996" cy="4329529"/>
          </a:xfrm>
        </p:grpSpPr>
        <p:pic>
          <p:nvPicPr>
            <p:cNvPr id="9" name="Рисунок 8" descr="тема к Арттерапии круг.png"/>
            <p:cNvPicPr>
              <a:picLocks noChangeAspect="1"/>
            </p:cNvPicPr>
            <p:nvPr userDrawn="1"/>
          </p:nvPicPr>
          <p:blipFill>
            <a:blip r:embed="rId2" cstate="email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374408">
              <a:off x="20572" y="458293"/>
              <a:ext cx="2599987" cy="26013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Рисунок 9" descr="тема к Арттерапии круг.png"/>
            <p:cNvPicPr>
              <a:picLocks noChangeAspect="1"/>
            </p:cNvPicPr>
            <p:nvPr userDrawn="1"/>
          </p:nvPicPr>
          <p:blipFill>
            <a:blip r:embed="rId3" cstate="email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36172">
              <a:off x="94896" y="2492874"/>
              <a:ext cx="2294441" cy="22956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Рисунок 10" descr="тема к Арттерапии круг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1680" y="1413270"/>
              <a:ext cx="1943227" cy="19432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1628800"/>
            <a:ext cx="5688632" cy="2376264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7" name="Прямая соединительная линия 6"/>
          <p:cNvCxnSpPr>
            <a:stCxn id="10" idx="1"/>
          </p:cNvCxnSpPr>
          <p:nvPr userDrawn="1"/>
        </p:nvCxnSpPr>
        <p:spPr>
          <a:xfrm>
            <a:off x="641816" y="6153091"/>
            <a:ext cx="8502184" cy="1221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55576" y="6156593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Кировская областная </a:t>
            </a:r>
            <a:r>
              <a:rPr lang="ru-RU" sz="1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арт-терапевтическая</a:t>
            </a:r>
            <a:r>
              <a:rPr lang="ru-RU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конференция </a:t>
            </a:r>
          </a:p>
          <a:p>
            <a:r>
              <a:rPr lang="ru-RU" sz="1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«Арт-терапия: от свободы творчества к развитию личностного потенциала»</a:t>
            </a:r>
            <a:endParaRPr lang="ru-RU" sz="1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 rot="1262821">
            <a:off x="212176" y="6087645"/>
            <a:ext cx="576064" cy="689928"/>
            <a:chOff x="19911" y="458954"/>
            <a:chExt cx="3614996" cy="4329529"/>
          </a:xfrm>
        </p:grpSpPr>
        <p:pic>
          <p:nvPicPr>
            <p:cNvPr id="10" name="Рисунок 9" descr="тема к Арттерапии круг.png"/>
            <p:cNvPicPr>
              <a:picLocks noChangeAspect="1"/>
            </p:cNvPicPr>
            <p:nvPr userDrawn="1"/>
          </p:nvPicPr>
          <p:blipFill>
            <a:blip r:embed="rId2" cstate="email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374408">
              <a:off x="20572" y="458293"/>
              <a:ext cx="2599987" cy="26013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Рисунок 10" descr="тема к Арттерапии круг.png"/>
            <p:cNvPicPr>
              <a:picLocks noChangeAspect="1"/>
            </p:cNvPicPr>
            <p:nvPr userDrawn="1"/>
          </p:nvPicPr>
          <p:blipFill>
            <a:blip r:embed="rId3" cstate="email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36172">
              <a:off x="94896" y="2492874"/>
              <a:ext cx="2294441" cy="22956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Рисунок 11" descr="тема к Арттерапии круг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1680" y="1413270"/>
              <a:ext cx="1943227" cy="19432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7" name="Прямая соединительная линия 6"/>
          <p:cNvCxnSpPr>
            <a:stCxn id="10" idx="1"/>
          </p:cNvCxnSpPr>
          <p:nvPr userDrawn="1"/>
        </p:nvCxnSpPr>
        <p:spPr>
          <a:xfrm>
            <a:off x="641816" y="6153091"/>
            <a:ext cx="8502184" cy="1221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55576" y="6156593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Кировская областная </a:t>
            </a:r>
            <a:r>
              <a:rPr lang="ru-RU" sz="1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арт-терапевтическая</a:t>
            </a:r>
            <a:r>
              <a:rPr lang="ru-RU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конференция </a:t>
            </a:r>
          </a:p>
          <a:p>
            <a:r>
              <a:rPr lang="ru-RU" sz="1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«Арт-терапия: от свободы творчества к развитию личностного потенциала»</a:t>
            </a:r>
            <a:endParaRPr lang="ru-RU" sz="1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 rot="1262821">
            <a:off x="212176" y="6087645"/>
            <a:ext cx="576064" cy="689928"/>
            <a:chOff x="19911" y="458954"/>
            <a:chExt cx="3614996" cy="4329529"/>
          </a:xfrm>
        </p:grpSpPr>
        <p:pic>
          <p:nvPicPr>
            <p:cNvPr id="10" name="Рисунок 9" descr="тема к Арттерапии круг.png"/>
            <p:cNvPicPr>
              <a:picLocks noChangeAspect="1"/>
            </p:cNvPicPr>
            <p:nvPr userDrawn="1"/>
          </p:nvPicPr>
          <p:blipFill>
            <a:blip r:embed="rId2" cstate="email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374408">
              <a:off x="20572" y="458293"/>
              <a:ext cx="2599987" cy="26013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Рисунок 10" descr="тема к Арттерапии круг.png"/>
            <p:cNvPicPr>
              <a:picLocks noChangeAspect="1"/>
            </p:cNvPicPr>
            <p:nvPr userDrawn="1"/>
          </p:nvPicPr>
          <p:blipFill>
            <a:blip r:embed="rId3" cstate="email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36172">
              <a:off x="94896" y="2492874"/>
              <a:ext cx="2294441" cy="22956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Рисунок 11" descr="тема к Арттерапии круг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1680" y="1413270"/>
              <a:ext cx="1943227" cy="19432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>
            <a:stCxn id="9" idx="1"/>
          </p:cNvCxnSpPr>
          <p:nvPr userDrawn="1"/>
        </p:nvCxnSpPr>
        <p:spPr>
          <a:xfrm>
            <a:off x="641816" y="6153091"/>
            <a:ext cx="8502184" cy="12213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>
            <a:lvl1pPr algn="r"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55576" y="6156593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Кировская областная </a:t>
            </a:r>
            <a:r>
              <a:rPr lang="ru-RU" sz="1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арт-терапевтическая</a:t>
            </a:r>
            <a:r>
              <a:rPr lang="ru-RU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конференция </a:t>
            </a:r>
          </a:p>
          <a:p>
            <a:r>
              <a:rPr lang="ru-RU" sz="1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«Арт-терапия: от свободы творчества к развитию личностного потенциала»</a:t>
            </a:r>
            <a:endParaRPr lang="ru-RU" sz="1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 rot="1262821">
            <a:off x="212176" y="6087645"/>
            <a:ext cx="576064" cy="689928"/>
            <a:chOff x="19911" y="458954"/>
            <a:chExt cx="3614996" cy="4329529"/>
          </a:xfrm>
        </p:grpSpPr>
        <p:pic>
          <p:nvPicPr>
            <p:cNvPr id="9" name="Рисунок 8" descr="тема к Арттерапии круг.png"/>
            <p:cNvPicPr>
              <a:picLocks noChangeAspect="1"/>
            </p:cNvPicPr>
            <p:nvPr userDrawn="1"/>
          </p:nvPicPr>
          <p:blipFill>
            <a:blip r:embed="rId2" cstate="email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374408">
              <a:off x="20572" y="458293"/>
              <a:ext cx="2599987" cy="26013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Рисунок 9" descr="тема к Арттерапии круг.png"/>
            <p:cNvPicPr>
              <a:picLocks noChangeAspect="1"/>
            </p:cNvPicPr>
            <p:nvPr userDrawn="1"/>
          </p:nvPicPr>
          <p:blipFill>
            <a:blip r:embed="rId3" cstate="email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36172">
              <a:off x="94896" y="2492874"/>
              <a:ext cx="2294441" cy="22956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Рисунок 10" descr="тема к Арттерапии круг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1680" y="1413270"/>
              <a:ext cx="1943227" cy="19432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>
            <a:stCxn id="16" idx="1"/>
          </p:cNvCxnSpPr>
          <p:nvPr userDrawn="1"/>
        </p:nvCxnSpPr>
        <p:spPr>
          <a:xfrm>
            <a:off x="641816" y="6153091"/>
            <a:ext cx="8502184" cy="1221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755576" y="6156593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Кировская областная </a:t>
            </a:r>
            <a:r>
              <a:rPr lang="ru-RU" sz="1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арт-терапевтическая</a:t>
            </a:r>
            <a:r>
              <a:rPr lang="ru-RU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конференция </a:t>
            </a:r>
          </a:p>
          <a:p>
            <a:r>
              <a:rPr lang="ru-RU" sz="1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«Арт-терапия: от свободы творчества к развитию личностного потенциала»</a:t>
            </a:r>
            <a:endParaRPr lang="ru-RU" sz="1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5" name="Группа 14"/>
          <p:cNvGrpSpPr/>
          <p:nvPr userDrawn="1"/>
        </p:nvGrpSpPr>
        <p:grpSpPr>
          <a:xfrm rot="1262821">
            <a:off x="212176" y="6087645"/>
            <a:ext cx="576064" cy="689928"/>
            <a:chOff x="19911" y="458954"/>
            <a:chExt cx="3614996" cy="4329529"/>
          </a:xfrm>
        </p:grpSpPr>
        <p:pic>
          <p:nvPicPr>
            <p:cNvPr id="16" name="Рисунок 15" descr="тема к Арттерапии круг.png"/>
            <p:cNvPicPr>
              <a:picLocks noChangeAspect="1"/>
            </p:cNvPicPr>
            <p:nvPr userDrawn="1"/>
          </p:nvPicPr>
          <p:blipFill>
            <a:blip r:embed="rId2" cstate="email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374408">
              <a:off x="20572" y="458293"/>
              <a:ext cx="2599987" cy="26013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Рисунок 16" descr="тема к Арттерапии круг.png"/>
            <p:cNvPicPr>
              <a:picLocks noChangeAspect="1"/>
            </p:cNvPicPr>
            <p:nvPr userDrawn="1"/>
          </p:nvPicPr>
          <p:blipFill>
            <a:blip r:embed="rId3" cstate="email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36172">
              <a:off x="94896" y="2492874"/>
              <a:ext cx="2294441" cy="22956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Рисунок 17" descr="тема к Арттерапии круг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1680" y="1413270"/>
              <a:ext cx="1943227" cy="19432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8" name="Прямая соединительная линия 7"/>
          <p:cNvCxnSpPr>
            <a:stCxn id="11" idx="1"/>
          </p:cNvCxnSpPr>
          <p:nvPr userDrawn="1"/>
        </p:nvCxnSpPr>
        <p:spPr>
          <a:xfrm>
            <a:off x="641816" y="6153091"/>
            <a:ext cx="8502184" cy="1221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55576" y="6156593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Кировская областная </a:t>
            </a:r>
            <a:r>
              <a:rPr lang="ru-RU" sz="1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арт-терапевтическая</a:t>
            </a:r>
            <a:r>
              <a:rPr lang="ru-RU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конференция </a:t>
            </a:r>
          </a:p>
          <a:p>
            <a:r>
              <a:rPr lang="ru-RU" sz="1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«Арт-терапия: от свободы творчества к развитию личностного потенциала»</a:t>
            </a:r>
            <a:endParaRPr lang="ru-RU" sz="1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 rot="1262821">
            <a:off x="212176" y="6087645"/>
            <a:ext cx="576064" cy="689928"/>
            <a:chOff x="19911" y="458954"/>
            <a:chExt cx="3614996" cy="4329529"/>
          </a:xfrm>
        </p:grpSpPr>
        <p:pic>
          <p:nvPicPr>
            <p:cNvPr id="11" name="Рисунок 10" descr="тема к Арттерапии круг.png"/>
            <p:cNvPicPr>
              <a:picLocks noChangeAspect="1"/>
            </p:cNvPicPr>
            <p:nvPr userDrawn="1"/>
          </p:nvPicPr>
          <p:blipFill>
            <a:blip r:embed="rId2" cstate="email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374408">
              <a:off x="20572" y="458293"/>
              <a:ext cx="2599987" cy="26013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Рисунок 11" descr="тема к Арттерапии круг.png"/>
            <p:cNvPicPr>
              <a:picLocks noChangeAspect="1"/>
            </p:cNvPicPr>
            <p:nvPr userDrawn="1"/>
          </p:nvPicPr>
          <p:blipFill>
            <a:blip r:embed="rId3" cstate="email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36172">
              <a:off x="94896" y="2492874"/>
              <a:ext cx="2294441" cy="22956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Рисунок 12" descr="тема к Арттерапии круг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1680" y="1413270"/>
              <a:ext cx="1943227" cy="19432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10" name="Прямая соединительная линия 9"/>
          <p:cNvCxnSpPr>
            <a:stCxn id="13" idx="1"/>
          </p:cNvCxnSpPr>
          <p:nvPr userDrawn="1"/>
        </p:nvCxnSpPr>
        <p:spPr>
          <a:xfrm>
            <a:off x="641816" y="6153091"/>
            <a:ext cx="8502184" cy="1221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55576" y="6156593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Кировская областная </a:t>
            </a:r>
            <a:r>
              <a:rPr lang="ru-RU" sz="1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арт-терапевтическая</a:t>
            </a:r>
            <a:r>
              <a:rPr lang="ru-RU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конференция </a:t>
            </a:r>
          </a:p>
          <a:p>
            <a:r>
              <a:rPr lang="ru-RU" sz="1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«Арт-терапия: от свободы творчества к развитию личностного потенциала»</a:t>
            </a:r>
            <a:endParaRPr lang="ru-RU" sz="1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 rot="1262821">
            <a:off x="212176" y="6087645"/>
            <a:ext cx="576064" cy="689928"/>
            <a:chOff x="19911" y="458954"/>
            <a:chExt cx="3614996" cy="4329529"/>
          </a:xfrm>
        </p:grpSpPr>
        <p:pic>
          <p:nvPicPr>
            <p:cNvPr id="13" name="Рисунок 12" descr="тема к Арттерапии круг.png"/>
            <p:cNvPicPr>
              <a:picLocks noChangeAspect="1"/>
            </p:cNvPicPr>
            <p:nvPr userDrawn="1"/>
          </p:nvPicPr>
          <p:blipFill>
            <a:blip r:embed="rId2" cstate="email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374408">
              <a:off x="20572" y="458293"/>
              <a:ext cx="2599987" cy="26013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Рисунок 13" descr="тема к Арттерапии круг.png"/>
            <p:cNvPicPr>
              <a:picLocks noChangeAspect="1"/>
            </p:cNvPicPr>
            <p:nvPr userDrawn="1"/>
          </p:nvPicPr>
          <p:blipFill>
            <a:blip r:embed="rId3" cstate="email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36172">
              <a:off x="94896" y="2492874"/>
              <a:ext cx="2294441" cy="22956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Рисунок 14" descr="тема к Арттерапии круг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1680" y="1413270"/>
              <a:ext cx="1943227" cy="19432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6" name="Прямая соединительная линия 5"/>
          <p:cNvCxnSpPr>
            <a:stCxn id="9" idx="1"/>
          </p:cNvCxnSpPr>
          <p:nvPr userDrawn="1"/>
        </p:nvCxnSpPr>
        <p:spPr>
          <a:xfrm>
            <a:off x="641816" y="6153091"/>
            <a:ext cx="8502184" cy="1221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55576" y="6156593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Кировская областная </a:t>
            </a:r>
            <a:r>
              <a:rPr lang="ru-RU" sz="1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арт-терапевтическая</a:t>
            </a:r>
            <a:r>
              <a:rPr lang="ru-RU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конференция </a:t>
            </a:r>
          </a:p>
          <a:p>
            <a:r>
              <a:rPr lang="ru-RU" sz="1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«Арт-терапия: от свободы творчества к развитию личностного потенциала»</a:t>
            </a:r>
            <a:endParaRPr lang="ru-RU" sz="1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262821">
            <a:off x="212176" y="6087645"/>
            <a:ext cx="576064" cy="689928"/>
            <a:chOff x="19911" y="458954"/>
            <a:chExt cx="3614996" cy="4329529"/>
          </a:xfrm>
        </p:grpSpPr>
        <p:pic>
          <p:nvPicPr>
            <p:cNvPr id="9" name="Рисунок 8" descr="тема к Арттерапии круг.png"/>
            <p:cNvPicPr>
              <a:picLocks noChangeAspect="1"/>
            </p:cNvPicPr>
            <p:nvPr userDrawn="1"/>
          </p:nvPicPr>
          <p:blipFill>
            <a:blip r:embed="rId2" cstate="email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374408">
              <a:off x="20572" y="458293"/>
              <a:ext cx="2599987" cy="26013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Рисунок 9" descr="тема к Арттерапии круг.png"/>
            <p:cNvPicPr>
              <a:picLocks noChangeAspect="1"/>
            </p:cNvPicPr>
            <p:nvPr userDrawn="1"/>
          </p:nvPicPr>
          <p:blipFill>
            <a:blip r:embed="rId3" cstate="email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36172">
              <a:off x="94896" y="2492874"/>
              <a:ext cx="2294441" cy="22956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Рисунок 10" descr="тема к Арттерапии круг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1680" y="1413270"/>
              <a:ext cx="1943227" cy="19432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8" name="Прямая соединительная линия 7"/>
          <p:cNvCxnSpPr>
            <a:stCxn id="11" idx="1"/>
          </p:cNvCxnSpPr>
          <p:nvPr userDrawn="1"/>
        </p:nvCxnSpPr>
        <p:spPr>
          <a:xfrm>
            <a:off x="641816" y="6153091"/>
            <a:ext cx="8502184" cy="1221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55576" y="6156593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Кировская областная </a:t>
            </a:r>
            <a:r>
              <a:rPr lang="ru-RU" sz="1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арт-терапевтическая</a:t>
            </a:r>
            <a:r>
              <a:rPr lang="ru-RU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конференция </a:t>
            </a:r>
          </a:p>
          <a:p>
            <a:r>
              <a:rPr lang="ru-RU" sz="1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«Арт-терапия: от свободы творчества к развитию личностного потенциала»</a:t>
            </a:r>
            <a:endParaRPr lang="ru-RU" sz="1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 rot="1262821">
            <a:off x="212176" y="6087645"/>
            <a:ext cx="576064" cy="689928"/>
            <a:chOff x="19911" y="458954"/>
            <a:chExt cx="3614996" cy="4329529"/>
          </a:xfrm>
        </p:grpSpPr>
        <p:pic>
          <p:nvPicPr>
            <p:cNvPr id="11" name="Рисунок 10" descr="тема к Арттерапии круг.png"/>
            <p:cNvPicPr>
              <a:picLocks noChangeAspect="1"/>
            </p:cNvPicPr>
            <p:nvPr userDrawn="1"/>
          </p:nvPicPr>
          <p:blipFill>
            <a:blip r:embed="rId2" cstate="email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374408">
              <a:off x="20572" y="458293"/>
              <a:ext cx="2599987" cy="26013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Рисунок 11" descr="тема к Арттерапии круг.png"/>
            <p:cNvPicPr>
              <a:picLocks noChangeAspect="1"/>
            </p:cNvPicPr>
            <p:nvPr userDrawn="1"/>
          </p:nvPicPr>
          <p:blipFill>
            <a:blip r:embed="rId3" cstate="email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36172">
              <a:off x="94896" y="2492874"/>
              <a:ext cx="2294441" cy="22956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Рисунок 12" descr="тема к Арттерапии круг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1680" y="1413270"/>
              <a:ext cx="1943227" cy="19432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8" name="Прямая соединительная линия 7"/>
          <p:cNvCxnSpPr>
            <a:stCxn id="11" idx="1"/>
          </p:cNvCxnSpPr>
          <p:nvPr userDrawn="1"/>
        </p:nvCxnSpPr>
        <p:spPr>
          <a:xfrm>
            <a:off x="641816" y="6153091"/>
            <a:ext cx="8502184" cy="1221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55576" y="6156593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Кировская областная </a:t>
            </a:r>
            <a:r>
              <a:rPr lang="ru-RU" sz="1600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арт-терапевтическая</a:t>
            </a:r>
            <a:r>
              <a:rPr lang="ru-RU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конференция </a:t>
            </a:r>
          </a:p>
          <a:p>
            <a:r>
              <a:rPr lang="ru-RU" sz="1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«Арт-терапия: от свободы творчества к развитию личностного потенциала»</a:t>
            </a:r>
            <a:endParaRPr lang="ru-RU" sz="1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 rot="1262821">
            <a:off x="212176" y="6087645"/>
            <a:ext cx="576064" cy="689928"/>
            <a:chOff x="19911" y="458954"/>
            <a:chExt cx="3614996" cy="4329529"/>
          </a:xfrm>
        </p:grpSpPr>
        <p:pic>
          <p:nvPicPr>
            <p:cNvPr id="11" name="Рисунок 10" descr="тема к Арттерапии круг.png"/>
            <p:cNvPicPr>
              <a:picLocks noChangeAspect="1"/>
            </p:cNvPicPr>
            <p:nvPr userDrawn="1"/>
          </p:nvPicPr>
          <p:blipFill>
            <a:blip r:embed="rId2" cstate="email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374408">
              <a:off x="20572" y="458293"/>
              <a:ext cx="2599987" cy="26013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Рисунок 11" descr="тема к Арттерапии круг.png"/>
            <p:cNvPicPr>
              <a:picLocks noChangeAspect="1"/>
            </p:cNvPicPr>
            <p:nvPr userDrawn="1"/>
          </p:nvPicPr>
          <p:blipFill>
            <a:blip r:embed="rId3" cstate="email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36172">
              <a:off x="94896" y="2492874"/>
              <a:ext cx="2294441" cy="22956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Рисунок 12" descr="тема к Арттерапии круг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1680" y="1413270"/>
              <a:ext cx="1943227" cy="19432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rgbClr val="FF99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kobmer.ru/www/12/cveta_fioletovyy_goluboy_zelenyy_perlamutr_1920x1080.jpg"/>
          <p:cNvPicPr>
            <a:picLocks noChangeAspect="1" noChangeArrowheads="1"/>
          </p:cNvPicPr>
          <p:nvPr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180528" y="-1179512"/>
            <a:ext cx="9324528" cy="8037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500042"/>
            <a:ext cx="5510416" cy="4143404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  <a:t>Психологический аспект исследовательской деятельности школьников в условиях реализации ФГОС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472514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Банникова Наталья Владимировна,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МБОУ Гимназия№46 г.Кирова</a:t>
            </a:r>
          </a:p>
        </p:txBody>
      </p:sp>
      <p:pic>
        <p:nvPicPr>
          <p:cNvPr id="76802" name="Picture 2" descr="http://ic.pics.livejournal.com/pozitologizm/19942377/570945/570945_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02433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14282" y="928670"/>
            <a:ext cx="457200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1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сфере познавательных УУД </a:t>
            </a:r>
            <a:r>
              <a:rPr kumimoji="0" lang="ru-RU" sz="23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ученики научатся:</a:t>
            </a:r>
            <a:endParaRPr kumimoji="0" lang="ru-RU" sz="23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3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проводить сравнение и классификацию по заданным критериям;</a:t>
            </a:r>
            <a:endParaRPr kumimoji="0" lang="ru-RU" sz="23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3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устанавливать причинно-следственные связи в изучаемом круге явлений;</a:t>
            </a:r>
            <a:endParaRPr kumimoji="0" lang="ru-RU" sz="23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3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устанавливать аналогии;</a:t>
            </a:r>
            <a:endParaRPr kumimoji="0" lang="ru-RU" sz="23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3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учиться добывать новые знания: находить ответы на вопросы, используя информацию, полученную </a:t>
            </a:r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</a:t>
            </a:r>
            <a:r>
              <a:rPr kumimoji="0" lang="ru-RU" sz="23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педагога.</a:t>
            </a:r>
            <a:endParaRPr kumimoji="0" lang="ru-RU" sz="23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714876" y="1565118"/>
            <a:ext cx="392905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1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сфере  коммуникативных УУД </a:t>
            </a:r>
            <a:r>
              <a:rPr kumimoji="0" lang="ru-RU" sz="23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ученики научатся:</a:t>
            </a:r>
            <a:endParaRPr kumimoji="0" lang="ru-RU" sz="23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3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общаться и взаимодействовать в коллективе, работать в парах, группах, уважать мнение других, объективно оценивать свою работу и деятельность</a:t>
            </a:r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3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одноклассников;</a:t>
            </a:r>
            <a:endParaRPr kumimoji="0" lang="ru-RU" sz="23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3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учиться выражать свои мысли.</a:t>
            </a:r>
            <a:endParaRPr kumimoji="0" lang="ru-RU" sz="23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85720" y="1071546"/>
            <a:ext cx="4000528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1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сфере личностных УУД </a:t>
            </a:r>
            <a:r>
              <a:rPr kumimoji="0" lang="ru-RU" sz="23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формируются:</a:t>
            </a:r>
            <a:endParaRPr kumimoji="0" lang="ru-RU" sz="23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3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азвитие</a:t>
            </a:r>
            <a:r>
              <a:rPr kumimoji="0" lang="ru-RU" sz="2300" b="1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3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мотивации учебной деятельности;</a:t>
            </a:r>
            <a:endParaRPr kumimoji="0" lang="ru-RU" sz="23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3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азвитие познавательных интересов к новому учебному материалу и способам решения новой задачи;</a:t>
            </a:r>
            <a:endParaRPr kumimoji="0" lang="ru-RU" sz="23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ориентация на понимание причин успеха в учебной деятельности.</a:t>
            </a:r>
            <a:endParaRPr kumimoji="0" lang="ru-RU" sz="2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500562" y="1071546"/>
            <a:ext cx="4286248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1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сфере регулятивных УУД </a:t>
            </a:r>
            <a:r>
              <a:rPr kumimoji="0" lang="ru-RU" sz="23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ученики научатся:</a:t>
            </a:r>
            <a:endParaRPr kumimoji="0" lang="ru-RU" sz="23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3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мение определять и формулировать цель деятельности с помощью педагога;</a:t>
            </a:r>
            <a:endParaRPr kumimoji="0" lang="ru-RU" sz="23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3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мение планировать последовательность действий;</a:t>
            </a:r>
            <a:endParaRPr kumimoji="0" lang="ru-RU" sz="23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3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учиться совместно с педагогом и другими учениками давать оценку деятельности товарищей.</a:t>
            </a:r>
            <a:endParaRPr kumimoji="0" lang="ru-RU" sz="23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kobmer.ru/www/12/cveta_fioletovyy_goluboy_zelenyy_perlamutr_1920x1080.jpg"/>
          <p:cNvPicPr>
            <a:picLocks noChangeAspect="1" noChangeArrowheads="1"/>
          </p:cNvPicPr>
          <p:nvPr/>
        </p:nvPicPr>
        <p:blipFill>
          <a:blip r:embed="rId3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428652"/>
            <a:ext cx="9358282" cy="7286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-1071594"/>
            <a:ext cx="8643998" cy="7286676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4800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285861"/>
            <a:ext cx="4357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2910E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2910E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kobmer.ru/www/12/cveta_fioletovyy_goluboy_zelenyy_perlamutr_1920x1080.jpg"/>
          <p:cNvPicPr>
            <a:picLocks noChangeAspect="1" noChangeArrowheads="1"/>
          </p:cNvPicPr>
          <p:nvPr/>
        </p:nvPicPr>
        <p:blipFill>
          <a:blip r:embed="rId3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180528" y="-315416"/>
            <a:ext cx="9324528" cy="7344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980728"/>
            <a:ext cx="4862344" cy="504056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  <a:t>«Исследовать – значит видеть то, что видели все, и думать так, как не думал никто».</a:t>
            </a:r>
            <a:br>
              <a:rPr lang="ru-RU" sz="3600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3600" dirty="0" err="1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  <a:t>Сент-Дьердьи</a:t>
            </a:r>
            <a:br>
              <a:rPr lang="ru-RU" sz="3600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2910E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zmdoy4.caduk.ru/images/p42_img_43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352839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kobmer.ru/www/12/cveta_fioletovyy_goluboy_zelenyy_perlamutr_1920x1080.jpg"/>
          <p:cNvPicPr>
            <a:picLocks noChangeAspect="1" noChangeArrowheads="1"/>
          </p:cNvPicPr>
          <p:nvPr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180528" y="-315416"/>
            <a:ext cx="9324528" cy="7344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980728"/>
            <a:ext cx="4862344" cy="504056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Человек так создан, что он постоянно познаёт новое, думает, фантазирует, развивается, идёт вперёд.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2910E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80" name="Picture 4" descr="http://izmaylowo.mos.ru/inform/%D0%9D%D0%B0%20%D1%83%D1%80%D0%BE%D0%BA%D0%B5%20%D1%82%D0%BE%D0%BB%D0%B5%D1%80%D0%B0%D0%BD%D1%82%D0%BD%D0%BE%D1%81%D1%82%D0%B8%20%D0%B2%20%D1%88%D0%BA%D0%BE%D0%BB%D0%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744416" cy="4032448"/>
          </a:xfrm>
          <a:prstGeom prst="rect">
            <a:avLst/>
          </a:prstGeom>
          <a:noFill/>
        </p:spPr>
      </p:pic>
      <p:sp>
        <p:nvSpPr>
          <p:cNvPr id="108546" name="AutoShape 2" descr="https://arhivurokov.ru/multiurok/html/2017/06/21/s_594ad42191848/img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548" name="AutoShape 4" descr="https://arhivurokov.ru/multiurok/html/2017/06/21/s_594ad42191848/img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kobmer.ru/www/12/cveta_fioletovyy_goluboy_zelenyy_perlamutr_1920x1080.jpg"/>
          <p:cNvPicPr>
            <a:picLocks noChangeAspect="1" noChangeArrowheads="1"/>
          </p:cNvPicPr>
          <p:nvPr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180528" y="-315416"/>
            <a:ext cx="9324528" cy="7344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980728"/>
            <a:ext cx="4862344" cy="5040560"/>
          </a:xfrm>
        </p:spPr>
        <p:txBody>
          <a:bodyPr>
            <a:noAutofit/>
          </a:bodyPr>
          <a:lstStyle/>
          <a:p>
            <a:pPr algn="ctr"/>
            <a:endParaRPr lang="ru-RU" sz="4000" dirty="0">
              <a:solidFill>
                <a:srgbClr val="2910E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6" name="AutoShape 2" descr="https://arhivurokov.ru/multiurok/html/2017/06/21/s_594ad42191848/img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548" name="AutoShape 4" descr="https://arhivurokov.ru/multiurok/html/2017/06/21/s_594ad42191848/img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://bigslide.ru/images/19/18691/960/img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459432"/>
            <a:ext cx="9396536" cy="770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kobmer.ru/www/12/cveta_fioletovyy_goluboy_zelenyy_perlamutr_1920x1080.jpg"/>
          <p:cNvPicPr>
            <a:picLocks noChangeAspect="1" noChangeArrowheads="1"/>
          </p:cNvPicPr>
          <p:nvPr/>
        </p:nvPicPr>
        <p:blipFill>
          <a:blip r:embed="rId3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612576" y="-675456"/>
            <a:ext cx="10297144" cy="7776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1124744"/>
            <a:ext cx="6696744" cy="504056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  <a:t>- развитие познавательных умений и навыков учащихся;</a:t>
            </a:r>
            <a:br>
              <a:rPr lang="ru-RU" sz="2800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  <a:t>-умение ориентироваться в информационном пространстве;</a:t>
            </a:r>
            <a:br>
              <a:rPr lang="ru-RU" sz="2800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  <a:t>-умение самостоятельно конструировать свои знания;</a:t>
            </a:r>
            <a:br>
              <a:rPr lang="ru-RU" sz="2800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  <a:t>-умение интегрировать знания из различных областей наук;</a:t>
            </a:r>
            <a:br>
              <a:rPr lang="ru-RU" sz="2800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  <a:t>-умение критически мыслить.</a:t>
            </a:r>
            <a:br>
              <a:rPr lang="ru-RU" sz="2800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2910E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285861"/>
            <a:ext cx="4357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2910E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3200" b="1" dirty="0">
              <a:solidFill>
                <a:srgbClr val="2910E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6672"/>
            <a:ext cx="81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основе исследовательской деятельности лежат:</a:t>
            </a:r>
            <a:br>
              <a:rPr lang="ru-RU" sz="2800" u="sng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u="sng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http://mosaicawa.com/wp-content/uploads/2017/08/20638329_1990376604530720_8408791437452364970_n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9744" y="1196752"/>
            <a:ext cx="19807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moy-class.do.am/_pu/0/94371021.gif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4482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kobmer.ru/www/12/cveta_fioletovyy_goluboy_zelenyy_perlamutr_1920x1080.jpg"/>
          <p:cNvPicPr>
            <a:picLocks noChangeAspect="1" noChangeArrowheads="1"/>
          </p:cNvPicPr>
          <p:nvPr/>
        </p:nvPicPr>
        <p:blipFill>
          <a:blip r:embed="rId3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684584" y="-819472"/>
            <a:ext cx="10297144" cy="7776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488832" cy="5184576"/>
          </a:xfrm>
        </p:spPr>
        <p:txBody>
          <a:bodyPr>
            <a:noAutofit/>
          </a:bodyPr>
          <a:lstStyle/>
          <a:p>
            <a:pPr lvl="0" algn="ctr"/>
            <a:r>
              <a:rPr lang="ru-RU" sz="2400" u="sng" dirty="0">
                <a:solidFill>
                  <a:srgbClr val="9900CC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Образовательные</a:t>
            </a:r>
            <a:br>
              <a:rPr lang="ru-RU" sz="2000" dirty="0">
                <a:solidFill>
                  <a:srgbClr val="2910E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2910E0"/>
                </a:solidFill>
                <a:effectLst/>
                <a:latin typeface="Times New Roman" pitchFamily="18" charset="0"/>
                <a:cs typeface="Times New Roman" pitchFamily="18" charset="0"/>
              </a:rPr>
              <a:t>активизация и актуализация знаний, полученных обучающимися при изучении определённой темы; систематизация знаний; знакомство с комплексом материалов, заведомо выходящими за пределы школьной программы.</a:t>
            </a:r>
            <a:br>
              <a:rPr lang="ru-RU" sz="2000" dirty="0">
                <a:solidFill>
                  <a:srgbClr val="2910E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solidFill>
                  <a:srgbClr val="9900CC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Развивающие</a:t>
            </a:r>
            <a:br>
              <a:rPr lang="ru-RU" sz="2000" dirty="0">
                <a:solidFill>
                  <a:srgbClr val="2910E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2910E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умения размышлять в контексте изучаемой темы, анализировать, сравнивать, делать собственные выводы; отбирать и систематизировать материал; использовать ИКТ при оформлении проведённого исследования; публично представлять результаты исследования.</a:t>
            </a:r>
            <a:br>
              <a:rPr lang="ru-RU" sz="2000" dirty="0">
                <a:solidFill>
                  <a:srgbClr val="2910E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rgbClr val="2910E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solidFill>
                  <a:srgbClr val="9900CC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Воспитательные </a:t>
            </a:r>
            <a:br>
              <a:rPr lang="ru-RU" sz="2000" dirty="0">
                <a:solidFill>
                  <a:srgbClr val="2910E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2910E0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создать такой продукт, который будет интересен другим и востребован другими.</a:t>
            </a:r>
            <a:br>
              <a:rPr lang="ru-RU" sz="2000" dirty="0">
                <a:solidFill>
                  <a:srgbClr val="2910E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2910E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285861"/>
            <a:ext cx="4357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2910E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3200" b="1" dirty="0">
              <a:solidFill>
                <a:srgbClr val="2910E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8640"/>
            <a:ext cx="77048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исследовательской деятельности</a:t>
            </a:r>
          </a:p>
          <a:p>
            <a:pPr algn="ctr"/>
            <a:endParaRPr lang="ru-RU" sz="28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u="sng" dirty="0"/>
          </a:p>
          <a:p>
            <a:pPr algn="ctr"/>
            <a:endParaRPr lang="ru-RU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kobmer.ru/www/12/cveta_fioletovyy_goluboy_zelenyy_perlamutr_1920x1080.jpg"/>
          <p:cNvPicPr>
            <a:picLocks noChangeAspect="1" noChangeArrowheads="1"/>
          </p:cNvPicPr>
          <p:nvPr/>
        </p:nvPicPr>
        <p:blipFill>
          <a:blip r:embed="rId3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828600" y="-747464"/>
            <a:ext cx="10297144" cy="7776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4968552" cy="5544616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9900CC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u="sng" dirty="0">
                <a:solidFill>
                  <a:srgbClr val="9900CC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этапы:</a:t>
            </a:r>
            <a:br>
              <a:rPr lang="ru-RU" sz="2800" u="sng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>
                <a:solidFill>
                  <a:srgbClr val="2910E0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Определить тему исследования.</a:t>
            </a:r>
            <a:br>
              <a:rPr lang="ru-RU" sz="2800" dirty="0">
                <a:solidFill>
                  <a:srgbClr val="2910E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2910E0"/>
                </a:solidFill>
                <a:effectLst/>
                <a:latin typeface="Times New Roman" pitchFamily="18" charset="0"/>
                <a:cs typeface="Times New Roman" pitchFamily="18" charset="0"/>
              </a:rPr>
              <a:t> 2.Поставить цель, задачи.</a:t>
            </a:r>
            <a:br>
              <a:rPr lang="ru-RU" sz="2800" dirty="0">
                <a:solidFill>
                  <a:srgbClr val="2910E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2910E0"/>
                </a:solidFill>
                <a:effectLst/>
                <a:latin typeface="Times New Roman" pitchFamily="18" charset="0"/>
                <a:cs typeface="Times New Roman" pitchFamily="18" charset="0"/>
              </a:rPr>
              <a:t> 3.Выдвинуть гипотезу.</a:t>
            </a:r>
            <a:br>
              <a:rPr lang="ru-RU" sz="2800" dirty="0">
                <a:solidFill>
                  <a:srgbClr val="2910E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2910E0"/>
                </a:solidFill>
                <a:effectLst/>
                <a:latin typeface="Times New Roman" pitchFamily="18" charset="0"/>
                <a:cs typeface="Times New Roman" pitchFamily="18" charset="0"/>
              </a:rPr>
              <a:t> 4.Использование различных источников для нахождения информации.</a:t>
            </a:r>
            <a:br>
              <a:rPr lang="ru-RU" sz="2800" dirty="0">
                <a:solidFill>
                  <a:srgbClr val="2910E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2910E0"/>
                </a:solidFill>
                <a:effectLst/>
                <a:latin typeface="Times New Roman" pitchFamily="18" charset="0"/>
                <a:cs typeface="Times New Roman" pitchFamily="18" charset="0"/>
              </a:rPr>
              <a:t> 5.Наблюдение, анализ, сравнения.</a:t>
            </a:r>
            <a:br>
              <a:rPr lang="ru-RU" sz="2800" dirty="0">
                <a:solidFill>
                  <a:srgbClr val="2910E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2910E0"/>
                </a:solidFill>
                <a:effectLst/>
                <a:latin typeface="Times New Roman" pitchFamily="18" charset="0"/>
                <a:cs typeface="Times New Roman" pitchFamily="18" charset="0"/>
              </a:rPr>
              <a:t> 6.Выводы,  результаты работы.</a:t>
            </a:r>
            <a:br>
              <a:rPr lang="ru-RU" sz="2800" dirty="0">
                <a:solidFill>
                  <a:srgbClr val="2910E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2910E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285861"/>
            <a:ext cx="4357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2910E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3200" b="1" dirty="0">
              <a:solidFill>
                <a:srgbClr val="2910E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fs00.infourok.ru/images/doc/238/157997/5/310/img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0648"/>
            <a:ext cx="24482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900igr.net/datas/pedagogika/kak-oformljat-titulnyj-list/0007-007-Gipoteza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780928"/>
            <a:ext cx="25922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kobmer.ru/www/12/cveta_fioletovyy_goluboy_zelenyy_perlamutr_1920x1080.jpg"/>
          <p:cNvPicPr>
            <a:picLocks noChangeAspect="1" noChangeArrowheads="1"/>
          </p:cNvPicPr>
          <p:nvPr/>
        </p:nvPicPr>
        <p:blipFill>
          <a:blip r:embed="rId3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-1071594"/>
            <a:ext cx="8643998" cy="5143536"/>
          </a:xfrm>
        </p:spPr>
        <p:txBody>
          <a:bodyPr>
            <a:noAutofit/>
          </a:bodyPr>
          <a:lstStyle/>
          <a:p>
            <a:pPr algn="ctr"/>
            <a:r>
              <a:rPr lang="ru-RU" u="sng" dirty="0">
                <a:solidFill>
                  <a:srgbClr val="9900CC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Формы и методы исследования</a:t>
            </a:r>
            <a:br>
              <a:rPr lang="ru-RU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2910E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285861"/>
            <a:ext cx="435771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2910E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  <a:t>метод изучения литературы;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  <a:t>беседы;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  <a:t>индивидуальная и групповая работа;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  <a:t>наблюдения;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2910E0"/>
                </a:solidFill>
                <a:latin typeface="Times New Roman" pitchFamily="18" charset="0"/>
                <a:cs typeface="Times New Roman" pitchFamily="18" charset="0"/>
              </a:rPr>
              <a:t>эксперимент.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340768"/>
            <a:ext cx="3528391" cy="3960440"/>
          </a:xfrm>
          <a:prstGeom prst="rect">
            <a:avLst/>
          </a:prstGeom>
        </p:spPr>
      </p:pic>
      <p:pic>
        <p:nvPicPr>
          <p:cNvPr id="9" name="Рисунок 8" descr="F:\Вернадский 3кл.2016года\конкурс ВернадскогоМБОУГимназия№46Г.Кирова Кротова Елизавета\1 арт-терапия\P111034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kobmer.ru/www/12/cveta_fioletovyy_goluboy_zelenyy_perlamutr_1920x1080.jpg"/>
          <p:cNvPicPr>
            <a:picLocks noChangeAspect="1" noChangeArrowheads="1"/>
          </p:cNvPicPr>
          <p:nvPr/>
        </p:nvPicPr>
        <p:blipFill>
          <a:blip r:embed="rId3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87424"/>
            <a:ext cx="9144000" cy="74168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56386" y="260648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32656"/>
            <a:ext cx="597666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2910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291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«Задача школы и родителей – дать каждому ребёнку счастье. Оно многогранно. Оно и в том, чтобы человек раскрыл свои способности, полюбил труд и стал в нём творцом, и в том, чтобы наслаждался красотой окружающего мира и создавал красоту для других».</a:t>
            </a:r>
          </a:p>
          <a:p>
            <a:pPr algn="r"/>
            <a:endParaRPr lang="ru-RU" sz="2400" b="1" dirty="0">
              <a:solidFill>
                <a:srgbClr val="2910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rgbClr val="291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 А.Сухомлинский</a:t>
            </a:r>
          </a:p>
          <a:p>
            <a:pPr algn="r"/>
            <a:r>
              <a:rPr lang="ru-RU" sz="2400" b="1" dirty="0">
                <a:solidFill>
                  <a:srgbClr val="291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800" b="1" dirty="0">
              <a:solidFill>
                <a:srgbClr val="2910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Мои работы к конкурсу Вернадский\1 арт-терапия\P111037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692696"/>
            <a:ext cx="191452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Мои работы к конкурсу Вернадский\1 арт-терапия\P111032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581128"/>
            <a:ext cx="215265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edu4shebekino.ucoz.net/KARTINKI/img10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564904"/>
            <a:ext cx="223224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6884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309</Words>
  <Application>Microsoft Office PowerPoint</Application>
  <PresentationFormat>Экран (4:3)</PresentationFormat>
  <Paragraphs>49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</vt:lpstr>
      <vt:lpstr>Тема Office</vt:lpstr>
      <vt:lpstr>Психологический аспект исследовательской деятельности школьников в условиях реализации ФГОС</vt:lpstr>
      <vt:lpstr>«Исследовать – значит видеть то, что видели все, и думать так, как не думал никто».  А. Сент-Дьердьи </vt:lpstr>
      <vt:lpstr>Человек так создан, что он постоянно познаёт новое, думает, фантазирует, развивается, идёт вперёд.  </vt:lpstr>
      <vt:lpstr>Презентация PowerPoint</vt:lpstr>
      <vt:lpstr>- развитие познавательных умений и навыков учащихся; -умение ориентироваться в информационном пространстве; -умение самостоятельно конструировать свои знания; -умение интегрировать знания из различных областей наук; -умение критически мыслить. </vt:lpstr>
      <vt:lpstr>Образовательные активизация и актуализация знаний, полученных обучающимися при изучении определённой темы; систематизация знаний; знакомство с комплексом материалов, заведомо выходящими за пределы школьной программы. Развивающие развитие умения размышлять в контексте изучаемой темы, анализировать, сравнивать, делать собственные выводы; отбирать и систематизировать материал; использовать ИКТ при оформлении проведённого исследования; публично представлять результаты исследования.  Воспитательные  создать такой продукт, который будет интересен другим и востребован другими. </vt:lpstr>
      <vt:lpstr>         Основные этапы: 1.Определить тему исследования.  2.Поставить цель, задачи.  3.Выдвинуть гипотезу.  4.Использование различных источников для нахождения информации.  5.Наблюдение, анализ, сравнения.  6.Выводы,  результаты работы. </vt:lpstr>
      <vt:lpstr>Формы и методы исследования  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Когыльничан Виктор Леонидович (КОГОАУ ДПО ИРО Кировской области)</cp:lastModifiedBy>
  <cp:revision>189</cp:revision>
  <dcterms:created xsi:type="dcterms:W3CDTF">2015-10-27T09:34:03Z</dcterms:created>
  <dcterms:modified xsi:type="dcterms:W3CDTF">2018-02-07T13:56:33Z</dcterms:modified>
</cp:coreProperties>
</file>