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0" r:id="rId4"/>
    <p:sldId id="275" r:id="rId5"/>
    <p:sldId id="278" r:id="rId6"/>
    <p:sldId id="274" r:id="rId7"/>
    <p:sldId id="276" r:id="rId8"/>
    <p:sldId id="277" r:id="rId9"/>
    <p:sldId id="279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2714-55A8-40EB-989B-7E6DDBEC09B3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E76C-8BF4-4B23-91E8-2245BA258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2714-55A8-40EB-989B-7E6DDBEC09B3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E76C-8BF4-4B23-91E8-2245BA258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2714-55A8-40EB-989B-7E6DDBEC09B3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E76C-8BF4-4B23-91E8-2245BA258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2714-55A8-40EB-989B-7E6DDBEC09B3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E76C-8BF4-4B23-91E8-2245BA258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2714-55A8-40EB-989B-7E6DDBEC09B3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E76C-8BF4-4B23-91E8-2245BA258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2714-55A8-40EB-989B-7E6DDBEC09B3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E76C-8BF4-4B23-91E8-2245BA258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2714-55A8-40EB-989B-7E6DDBEC09B3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E76C-8BF4-4B23-91E8-2245BA258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2714-55A8-40EB-989B-7E6DDBEC09B3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E76C-8BF4-4B23-91E8-2245BA258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2714-55A8-40EB-989B-7E6DDBEC09B3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E76C-8BF4-4B23-91E8-2245BA258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2714-55A8-40EB-989B-7E6DDBEC09B3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E76C-8BF4-4B23-91E8-2245BA258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2714-55A8-40EB-989B-7E6DDBEC09B3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E76C-8BF4-4B23-91E8-2245BA258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A2714-55A8-40EB-989B-7E6DDBEC09B3}" type="datetimeFigureOut">
              <a:rPr lang="ru-RU" smtClean="0"/>
              <a:pPr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5E76C-8BF4-4B23-91E8-2245BA258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kirovipk.ru/" TargetMode="External"/><Relationship Id="rId2" Type="http://schemas.openxmlformats.org/officeDocument/2006/relationships/hyperlink" Target="mailto:dinoo@kirovipk.ru&#1057;&#1072;&#1081;&#1090;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208093" cy="2714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7772400" cy="26717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Анализ результатов ВПР </a:t>
            </a:r>
            <a:r>
              <a:rPr lang="ru-RU" b="1" dirty="0" smtClean="0"/>
              <a:t>по математике обучающихся </a:t>
            </a:r>
            <a:r>
              <a:rPr lang="ru-RU" b="1" dirty="0" smtClean="0"/>
              <a:t>начальных классов ОО Кировской области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4714884"/>
            <a:ext cx="5700730" cy="1543064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800" dirty="0" err="1" smtClean="0">
                <a:solidFill>
                  <a:schemeClr val="tx1"/>
                </a:solidFill>
              </a:rPr>
              <a:t>Багина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Ольга Александровна,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ст. преподаватель кафедры дошкольного и начального общего образования ИРО Кировской области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Выводы: </a:t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  <a:endParaRPr lang="ru-RU" dirty="0" smtClean="0"/>
          </a:p>
          <a:p>
            <a:pPr algn="just"/>
            <a:r>
              <a:rPr lang="ru-RU" dirty="0" smtClean="0"/>
              <a:t>В целях повышения качества математической подготовки учащихся начальной школы в 2017-2018 учебном году важно: </a:t>
            </a:r>
          </a:p>
          <a:p>
            <a:pPr algn="just"/>
            <a:r>
              <a:rPr lang="ru-RU" dirty="0" smtClean="0"/>
              <a:t>- продолжать работу по формированию предметных умений в стандартных и нестандартных учебных ситуациях;</a:t>
            </a:r>
          </a:p>
          <a:p>
            <a:pPr algn="just"/>
            <a:r>
              <a:rPr lang="ru-RU" dirty="0" smtClean="0"/>
              <a:t>- включать задания, для выполнения которых требуется применение 2-3 умений из разных содержательных разделов;</a:t>
            </a:r>
          </a:p>
          <a:p>
            <a:pPr algn="just"/>
            <a:r>
              <a:rPr lang="ru-RU" dirty="0" smtClean="0"/>
              <a:t>- способствовать формированию умений блока «</a:t>
            </a:r>
            <a:r>
              <a:rPr lang="ru-RU" i="1" dirty="0" smtClean="0"/>
              <a:t>Выпускник получит возможность научиться»;</a:t>
            </a:r>
            <a:endParaRPr lang="ru-RU" dirty="0" smtClean="0"/>
          </a:p>
          <a:p>
            <a:pPr algn="just"/>
            <a:r>
              <a:rPr lang="ru-RU" i="1" dirty="0" smtClean="0"/>
              <a:t>- </a:t>
            </a:r>
            <a:r>
              <a:rPr lang="ru-RU" dirty="0" smtClean="0"/>
              <a:t>формировать УУД, которые совершенствуют процесс усвоения предметных умений по математике из двух блоков ПООП НОО.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Благодарим за внимание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214686"/>
            <a:ext cx="9001156" cy="32861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Электронная почта кафедры </a:t>
            </a:r>
            <a:r>
              <a:rPr lang="ru-RU" dirty="0" err="1" smtClean="0"/>
              <a:t>ДиНОО</a:t>
            </a:r>
            <a:r>
              <a:rPr lang="ru-RU" dirty="0" smtClean="0"/>
              <a:t>:</a:t>
            </a:r>
          </a:p>
          <a:p>
            <a:pPr algn="ctr">
              <a:buNone/>
            </a:pPr>
            <a:r>
              <a:rPr lang="en-US" b="1" dirty="0" smtClean="0">
                <a:hlinkClick r:id="rId2"/>
              </a:rPr>
              <a:t>dinoo@kirovipk.ru</a:t>
            </a:r>
            <a:endParaRPr lang="ru-RU" b="1" dirty="0" smtClean="0">
              <a:hlinkClick r:id="rId2"/>
            </a:endParaRPr>
          </a:p>
          <a:p>
            <a:pPr algn="ctr">
              <a:buNone/>
            </a:pPr>
            <a:r>
              <a:rPr lang="ru-RU" dirty="0" smtClean="0"/>
              <a:t>Сайт ИРО Кировской области:</a:t>
            </a:r>
            <a:endParaRPr lang="ru-RU" dirty="0"/>
          </a:p>
          <a:p>
            <a:pPr algn="ctr">
              <a:buNone/>
            </a:pPr>
            <a:r>
              <a:rPr lang="en-US" b="1" dirty="0" smtClean="0">
                <a:hlinkClick r:id="rId3"/>
              </a:rPr>
              <a:t>http://kirovipk.ru/</a:t>
            </a:r>
            <a:endParaRPr lang="ru-RU" b="1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429684" cy="1082660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Распределение заданий по содержательным разделам предмета «Математика»</a:t>
            </a:r>
            <a:endParaRPr lang="ru-RU" sz="36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9459166"/>
              </p:ext>
            </p:extLst>
          </p:nvPr>
        </p:nvGraphicFramePr>
        <p:xfrm>
          <a:off x="357158" y="1714489"/>
          <a:ext cx="8535322" cy="4450814"/>
        </p:xfrm>
        <a:graphic>
          <a:graphicData uri="http://schemas.openxmlformats.org/drawingml/2006/table">
            <a:tbl>
              <a:tblPr/>
              <a:tblGrid>
                <a:gridCol w="3854802"/>
                <a:gridCol w="2448272"/>
                <a:gridCol w="2232248"/>
              </a:tblGrid>
              <a:tr h="701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Содержательный раздел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Количество </a:t>
                      </a:r>
                      <a:endParaRPr lang="ru-RU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заданий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Номер задания</a:t>
                      </a:r>
                      <a:endParaRPr lang="ru-RU" sz="2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Числа и величины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4, 8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4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Арифметические действия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1, 2, 4, 7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3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 с текстовыми задачами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3, 4, 8, 11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8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Пространственные отношения. Геометрические фигуры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5(1), 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8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Геометрические величины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5(2)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8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Работа с информацией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6(1), 6(2), 9(1), 9(2)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Распределение </a:t>
            </a:r>
            <a:r>
              <a:rPr lang="ru-RU" sz="4000" b="1" i="1" dirty="0"/>
              <a:t>заданий по блокам ПООП  НОО по предмету «Математика»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928802"/>
          <a:ext cx="8429685" cy="2214579"/>
        </p:xfrm>
        <a:graphic>
          <a:graphicData uri="http://schemas.openxmlformats.org/drawingml/2006/table">
            <a:tbl>
              <a:tblPr/>
              <a:tblGrid>
                <a:gridCol w="2369289"/>
                <a:gridCol w="2777236"/>
                <a:gridCol w="3283160"/>
              </a:tblGrid>
              <a:tr h="1660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Выпускник научится 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Выпускник получит возможность научиться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Выпускник научится  /</a:t>
                      </a: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 получит возможность научиться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«Арифметические действия», «Работа с информацией», «Работа с текстовыми задачами» </a:t>
            </a:r>
            <a:endParaRPr lang="ru-RU" sz="4400" dirty="0" smtClean="0"/>
          </a:p>
          <a:p>
            <a:pPr algn="ctr"/>
            <a:r>
              <a:rPr lang="ru-RU" sz="4400" dirty="0" smtClean="0"/>
              <a:t>(</a:t>
            </a:r>
            <a:r>
              <a:rPr lang="ru-RU" sz="4400" dirty="0"/>
              <a:t>выше 90 %). </a:t>
            </a:r>
          </a:p>
        </p:txBody>
      </p:sp>
    </p:spTree>
    <p:extLst>
      <p:ext uri="{BB962C8B-B14F-4D97-AF65-F5344CB8AC3E}">
        <p14:creationId xmlns:p14="http://schemas.microsoft.com/office/powerpoint/2010/main" xmlns="" val="4186497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Полученные данные свидетельствуют о качественной работе учителей начальных классов области по формированию предметных умений и навыков по курсу математики. Обучающиеся  Кировской области овладели умениями по математике по многим показателям (12 из 14) успешнее в сравнении с данными по Российской Федерации (в среднем на 4%).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сравнении с данными по </a:t>
            </a:r>
            <a:r>
              <a:rPr lang="ru-RU" dirty="0" smtClean="0"/>
              <a:t>РФ обучающиеся </a:t>
            </a:r>
            <a:r>
              <a:rPr lang="ru-RU" dirty="0"/>
              <a:t>Кировской области получили </a:t>
            </a:r>
          </a:p>
          <a:p>
            <a:r>
              <a:rPr lang="ru-RU" dirty="0"/>
              <a:t>меньше отметок «2» (на 0,9%), </a:t>
            </a:r>
          </a:p>
          <a:p>
            <a:r>
              <a:rPr lang="ru-RU" dirty="0"/>
              <a:t>меньше «3» (на 6,3%), </a:t>
            </a:r>
          </a:p>
          <a:p>
            <a:r>
              <a:rPr lang="ru-RU" dirty="0"/>
              <a:t>больше отметок «4» (на 1,4%), </a:t>
            </a:r>
          </a:p>
          <a:p>
            <a:r>
              <a:rPr lang="ru-RU" dirty="0"/>
              <a:t>больше отметок «5» (на 5,7</a:t>
            </a:r>
            <a:r>
              <a:rPr lang="ru-RU" dirty="0" smtClean="0"/>
              <a:t>%)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4113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Показатель </a:t>
            </a:r>
            <a:r>
              <a:rPr lang="ru-RU" dirty="0"/>
              <a:t>качества </a:t>
            </a:r>
            <a:r>
              <a:rPr lang="ru-RU" dirty="0" smtClean="0"/>
              <a:t>освоения предмета «Математика</a:t>
            </a:r>
            <a:r>
              <a:rPr lang="ru-RU" dirty="0"/>
              <a:t>» </a:t>
            </a:r>
          </a:p>
          <a:p>
            <a:r>
              <a:rPr lang="ru-RU" dirty="0" smtClean="0"/>
              <a:t>                                в </a:t>
            </a:r>
            <a:r>
              <a:rPr lang="ru-RU" b="1" dirty="0"/>
              <a:t>2017 г.</a:t>
            </a:r>
            <a:r>
              <a:rPr lang="ru-RU" dirty="0"/>
              <a:t> </a:t>
            </a:r>
          </a:p>
          <a:p>
            <a:r>
              <a:rPr lang="ru-RU" dirty="0"/>
              <a:t>в Российской Федерации составляет 78,6%, </a:t>
            </a:r>
          </a:p>
          <a:p>
            <a:r>
              <a:rPr lang="ru-RU" dirty="0"/>
              <a:t>в Кировской области – 85,7% (выше на 3,1%).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400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b="1" dirty="0" smtClean="0"/>
              <a:t>                        2016 </a:t>
            </a:r>
            <a:r>
              <a:rPr lang="ru-RU" b="1" dirty="0"/>
              <a:t>г.</a:t>
            </a:r>
            <a:endParaRPr lang="ru-RU" dirty="0"/>
          </a:p>
          <a:p>
            <a:r>
              <a:rPr lang="ru-RU" dirty="0"/>
              <a:t>в Российской Федерации составлял 81,7%, </a:t>
            </a:r>
          </a:p>
          <a:p>
            <a:r>
              <a:rPr lang="ru-RU" dirty="0"/>
              <a:t>в Кировской области – 88,1 % (выше на 6,4</a:t>
            </a:r>
            <a:r>
              <a:rPr lang="ru-RU" dirty="0" smtClean="0"/>
              <a:t>%).</a:t>
            </a:r>
          </a:p>
          <a:p>
            <a:endParaRPr lang="ru-RU" smtClean="0"/>
          </a:p>
          <a:p>
            <a:r>
              <a:rPr lang="ru-RU" smtClean="0"/>
              <a:t>Данный </a:t>
            </a:r>
            <a:r>
              <a:rPr lang="ru-RU" dirty="0"/>
              <a:t>показатель с</a:t>
            </a:r>
            <a:r>
              <a:rPr lang="ru-RU" dirty="0" smtClean="0"/>
              <a:t>низился по </a:t>
            </a:r>
            <a:r>
              <a:rPr lang="ru-RU" dirty="0"/>
              <a:t>сравнению с 2016 г. –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РФ – на 3, 1%,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Кировской области – на 2,4%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424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трудности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Задания, направленные на проверку умений блока </a:t>
            </a:r>
            <a:r>
              <a:rPr lang="ru-RU" sz="4800" b="1" i="1" dirty="0" smtClean="0"/>
              <a:t>«Выпускник получит возможность научиться»</a:t>
            </a:r>
            <a:endParaRPr lang="ru-RU" sz="48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347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Анализ результатов ВПР по математике обучающихся начальных классов ОО Кировской области</vt:lpstr>
      <vt:lpstr>Распределение заданий по содержательным разделам предмета «Математика»</vt:lpstr>
      <vt:lpstr>Распределение заданий по блокам ПООП  НОО по предмету «Математика» </vt:lpstr>
      <vt:lpstr>Слайд 4</vt:lpstr>
      <vt:lpstr>Слайд 5</vt:lpstr>
      <vt:lpstr>Слайд 6</vt:lpstr>
      <vt:lpstr>Слайд 7</vt:lpstr>
      <vt:lpstr>Слайд 8</vt:lpstr>
      <vt:lpstr>Основные трудности</vt:lpstr>
      <vt:lpstr>Выводы:  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подход в работе предметных комиссий образовательных организаций  к критериям оценивания</dc:title>
  <dc:creator>User307</dc:creator>
  <cp:lastModifiedBy>User307</cp:lastModifiedBy>
  <cp:revision>71</cp:revision>
  <dcterms:created xsi:type="dcterms:W3CDTF">2016-04-18T10:40:43Z</dcterms:created>
  <dcterms:modified xsi:type="dcterms:W3CDTF">2017-10-31T05:32:51Z</dcterms:modified>
</cp:coreProperties>
</file>