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4" r:id="rId5"/>
    <p:sldId id="265" r:id="rId6"/>
    <p:sldId id="266" r:id="rId7"/>
    <p:sldId id="267" r:id="rId8"/>
    <p:sldId id="261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D5E420B-C8D0-44D6-A5B9-2201F875087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1E7A28A-6E1F-4A84-BCCE-8B31CCE0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8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420B-C8D0-44D6-A5B9-2201F875087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A28A-6E1F-4A84-BCCE-8B31CCE0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50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420B-C8D0-44D6-A5B9-2201F875087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A28A-6E1F-4A84-BCCE-8B31CCE0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74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420B-C8D0-44D6-A5B9-2201F875087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A28A-6E1F-4A84-BCCE-8B31CCE0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81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420B-C8D0-44D6-A5B9-2201F875087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A28A-6E1F-4A84-BCCE-8B31CCE0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0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420B-C8D0-44D6-A5B9-2201F875087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A28A-6E1F-4A84-BCCE-8B31CCE0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59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420B-C8D0-44D6-A5B9-2201F875087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A28A-6E1F-4A84-BCCE-8B31CCE0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77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D5E420B-C8D0-44D6-A5B9-2201F875087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A28A-6E1F-4A84-BCCE-8B31CCE0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491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D5E420B-C8D0-44D6-A5B9-2201F875087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A28A-6E1F-4A84-BCCE-8B31CCE0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89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420B-C8D0-44D6-A5B9-2201F875087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A28A-6E1F-4A84-BCCE-8B31CCE0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0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420B-C8D0-44D6-A5B9-2201F875087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A28A-6E1F-4A84-BCCE-8B31CCE0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9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420B-C8D0-44D6-A5B9-2201F875087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A28A-6E1F-4A84-BCCE-8B31CCE0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03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420B-C8D0-44D6-A5B9-2201F875087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A28A-6E1F-4A84-BCCE-8B31CCE0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6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420B-C8D0-44D6-A5B9-2201F875087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A28A-6E1F-4A84-BCCE-8B31CCE0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2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420B-C8D0-44D6-A5B9-2201F875087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A28A-6E1F-4A84-BCCE-8B31CCE0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2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420B-C8D0-44D6-A5B9-2201F875087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A28A-6E1F-4A84-BCCE-8B31CCE0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2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420B-C8D0-44D6-A5B9-2201F875087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A28A-6E1F-4A84-BCCE-8B31CCE0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18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D5E420B-C8D0-44D6-A5B9-2201F875087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1E7A28A-6E1F-4A84-BCCE-8B31CCE0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8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irovipk.ru/" TargetMode="External"/><Relationship Id="rId2" Type="http://schemas.openxmlformats.org/officeDocument/2006/relationships/hyperlink" Target="mailto:dinoo@kirovipk.ru&#1057;&#1072;&#1081;&#1090;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034143"/>
            <a:ext cx="8825658" cy="2166257"/>
          </a:xfrm>
        </p:spPr>
        <p:txBody>
          <a:bodyPr>
            <a:normAutofit/>
          </a:bodyPr>
          <a:lstStyle/>
          <a:p>
            <a:r>
              <a:rPr lang="ru-RU" sz="4000" dirty="0"/>
              <a:t>Научно-методическое сопровождение реализации ФГОС НОО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3472543"/>
            <a:ext cx="10177074" cy="2090057"/>
          </a:xfrm>
        </p:spPr>
        <p:txBody>
          <a:bodyPr>
            <a:noAutofit/>
          </a:bodyPr>
          <a:lstStyle/>
          <a:p>
            <a:pPr algn="r"/>
            <a:endParaRPr lang="ru-RU" sz="2400" dirty="0"/>
          </a:p>
          <a:p>
            <a:pPr algn="r"/>
            <a:r>
              <a:rPr lang="ru-RU" sz="2400" dirty="0" smtClean="0"/>
              <a:t>Арасланова </a:t>
            </a:r>
            <a:r>
              <a:rPr lang="ru-RU" sz="2400" dirty="0" smtClean="0"/>
              <a:t>Елена Викторовна,</a:t>
            </a:r>
          </a:p>
          <a:p>
            <a:pPr algn="r"/>
            <a:r>
              <a:rPr lang="ru-RU" sz="2400" dirty="0"/>
              <a:t>к</a:t>
            </a:r>
            <a:r>
              <a:rPr lang="ru-RU" sz="2400" dirty="0" smtClean="0"/>
              <a:t>андидат психологических наук, </a:t>
            </a:r>
          </a:p>
          <a:p>
            <a:pPr algn="r"/>
            <a:r>
              <a:rPr lang="ru-RU" sz="2400" dirty="0"/>
              <a:t>з</a:t>
            </a:r>
            <a:r>
              <a:rPr lang="ru-RU" sz="2400" dirty="0" smtClean="0"/>
              <a:t>ав. кафедрой </a:t>
            </a:r>
            <a:r>
              <a:rPr lang="ru-RU" sz="2400" dirty="0" err="1" smtClean="0"/>
              <a:t>ДиНОО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775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ФГОС НОО как системная инновация </a:t>
            </a:r>
            <a:br>
              <a:rPr lang="ru-RU" dirty="0" smtClean="0"/>
            </a:br>
            <a:r>
              <a:rPr lang="ru-RU" dirty="0" smtClean="0"/>
              <a:t>в образовании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1114" y="2471057"/>
            <a:ext cx="10809515" cy="3548743"/>
          </a:xfrm>
        </p:spPr>
        <p:txBody>
          <a:bodyPr/>
          <a:lstStyle/>
          <a:p>
            <a:r>
              <a:rPr lang="ru-RU" sz="2000" b="1" dirty="0" smtClean="0"/>
              <a:t>Целью и ценностью  образования является развитие личности будущего гражданина России. </a:t>
            </a:r>
          </a:p>
          <a:p>
            <a:r>
              <a:rPr lang="ru-RU" sz="2000" b="1" dirty="0" smtClean="0"/>
              <a:t>Системно-</a:t>
            </a:r>
            <a:r>
              <a:rPr lang="ru-RU" sz="2000" b="1" dirty="0" err="1" smtClean="0"/>
              <a:t>деятельностный</a:t>
            </a:r>
            <a:r>
              <a:rPr lang="ru-RU" sz="2000" b="1" dirty="0" smtClean="0"/>
              <a:t> подход применяется к проектированию, организации и оценке результатов образования.</a:t>
            </a:r>
          </a:p>
          <a:p>
            <a:r>
              <a:rPr lang="ru-RU" sz="2000" b="1" dirty="0" smtClean="0"/>
              <a:t>Качество усвоения знаний определяется характером и многообразием видов УУД. </a:t>
            </a:r>
          </a:p>
          <a:p>
            <a:r>
              <a:rPr lang="ru-RU" sz="2000" b="1" dirty="0" smtClean="0"/>
              <a:t>Результаты образования включают личностные, </a:t>
            </a:r>
            <a:r>
              <a:rPr lang="ru-RU" sz="2000" b="1" dirty="0" err="1" smtClean="0"/>
              <a:t>метапредметные</a:t>
            </a:r>
            <a:r>
              <a:rPr lang="ru-RU" sz="2000" b="1" dirty="0" smtClean="0"/>
              <a:t> и предметные результаты освоения ООП НОО.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34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533400"/>
            <a:ext cx="8761413" cy="936171"/>
          </a:xfrm>
        </p:spPr>
        <p:txBody>
          <a:bodyPr/>
          <a:lstStyle/>
          <a:p>
            <a:pPr algn="ctr"/>
            <a:r>
              <a:rPr lang="ru-RU" dirty="0" smtClean="0"/>
              <a:t>Затруднения учителей начальных классов в реализации ФГОС НОО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743" y="2198914"/>
            <a:ext cx="11168743" cy="382088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сложно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текст главного нормативного документа – ФГОС НОО.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Учителям, обученным работать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традиционным образовательным программам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трудно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образовательного процесса в рамках системно -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подхода.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планирования собственной деятельности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у учащихся универсальных учебных действий (УУД), организовать способы формирования умения учиться.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регламентированного образовательного процесса трудно организовывать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проводить иные формы учения (учебное занятие, секции, студии, практические и лабораторные занятия, уроки- театрализации и другие).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новых, конкретной технологии требует длительного времени, развитие определенных профессиональных компетентностей.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в самостоятельной разработке программ учебных предметов, программы формирования универсальных учебных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внеурочной деятельности и др.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в разработке системы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достижений результатов.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90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Научно-методические проекты кафедры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645160" cy="3416300"/>
          </a:xfrm>
        </p:spPr>
        <p:txBody>
          <a:bodyPr/>
          <a:lstStyle/>
          <a:p>
            <a:pPr algn="just"/>
            <a:r>
              <a:rPr lang="ru-RU" sz="2400" b="1" dirty="0"/>
              <a:t>Реализация </a:t>
            </a:r>
            <a:r>
              <a:rPr lang="ru-RU" sz="2400" b="1" dirty="0" err="1"/>
              <a:t>деятельностного</a:t>
            </a:r>
            <a:r>
              <a:rPr lang="ru-RU" sz="2400" b="1" dirty="0"/>
              <a:t> подхода в начальном общем образовании.</a:t>
            </a:r>
            <a:endParaRPr lang="ru-RU" sz="2400" b="1" dirty="0"/>
          </a:p>
          <a:p>
            <a:pPr algn="just"/>
            <a:r>
              <a:rPr lang="ru-RU" sz="2400" b="1" dirty="0" smtClean="0"/>
              <a:t>Преемственность дошкольного, начального </a:t>
            </a:r>
            <a:r>
              <a:rPr lang="ru-RU" sz="2400" b="1" dirty="0"/>
              <a:t>и основного общего образования в условиях стандартизации. </a:t>
            </a:r>
            <a:endParaRPr lang="ru-RU" sz="2400" b="1" dirty="0"/>
          </a:p>
          <a:p>
            <a:pPr algn="just"/>
            <a:r>
              <a:rPr lang="ru-RU" sz="2400" b="1" dirty="0" smtClean="0"/>
              <a:t>Реализация </a:t>
            </a:r>
            <a:r>
              <a:rPr lang="ru-RU" sz="2400" b="1" dirty="0"/>
              <a:t>требований ФГОС НОО к достижению и оценке метапредметных результатов освоения обучающимися ООП НОО.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83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Рекомендации по формированию и оценке УУД обучающихся начальной школы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9" y="2460171"/>
            <a:ext cx="2634342" cy="395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1" y="2460171"/>
            <a:ext cx="5998029" cy="365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26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Научно-методическое сопровождение региональных оценочных процедур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86" y="2603500"/>
            <a:ext cx="10613571" cy="3416300"/>
          </a:xfrm>
        </p:spPr>
        <p:txBody>
          <a:bodyPr>
            <a:normAutofit/>
          </a:bodyPr>
          <a:lstStyle/>
          <a:p>
            <a:r>
              <a:rPr lang="ru-RU" sz="2400" b="1" dirty="0"/>
              <a:t>В 2013-2014 году </a:t>
            </a:r>
            <a:r>
              <a:rPr lang="ru-RU" sz="2400" b="1" dirty="0" smtClean="0"/>
              <a:t>апробация </a:t>
            </a:r>
            <a:r>
              <a:rPr lang="ru-RU" sz="2400" b="1" dirty="0"/>
              <a:t>технологии и инструментария оценки предметных и метапредметных результатов освоения обучающимися 4-х классов </a:t>
            </a:r>
            <a:r>
              <a:rPr lang="ru-RU" sz="2400" b="1" dirty="0" smtClean="0"/>
              <a:t>ООП НОО;</a:t>
            </a:r>
          </a:p>
          <a:p>
            <a:r>
              <a:rPr lang="ru-RU" sz="2400" b="1" dirty="0"/>
              <a:t>В 2015 году </a:t>
            </a:r>
            <a:r>
              <a:rPr lang="ru-RU" sz="2400" b="1" dirty="0" smtClean="0"/>
              <a:t>внешняя оценка </a:t>
            </a:r>
            <a:r>
              <a:rPr lang="ru-RU" sz="2400" b="1" dirty="0"/>
              <a:t>предметных и метапредметных результатов освоения </a:t>
            </a:r>
            <a:r>
              <a:rPr lang="ru-RU" sz="2400" b="1" dirty="0" smtClean="0"/>
              <a:t>обучающихся </a:t>
            </a:r>
            <a:r>
              <a:rPr lang="ru-RU" sz="2400" b="1" dirty="0"/>
              <a:t>4-х классов ООП </a:t>
            </a:r>
            <a:r>
              <a:rPr lang="ru-RU" sz="2400" b="1" dirty="0" smtClean="0"/>
              <a:t>НОО;</a:t>
            </a:r>
          </a:p>
          <a:p>
            <a:r>
              <a:rPr lang="ru-RU" sz="2400" b="1" dirty="0"/>
              <a:t>В </a:t>
            </a:r>
            <a:r>
              <a:rPr lang="ru-RU" sz="2400" b="1" dirty="0" smtClean="0"/>
              <a:t>2017 году апробация </a:t>
            </a:r>
            <a:r>
              <a:rPr lang="ru-RU" sz="2400" b="1" dirty="0"/>
              <a:t>оценки метапредметных результатов </a:t>
            </a:r>
            <a:r>
              <a:rPr lang="ru-RU" sz="2400" b="1" dirty="0" smtClean="0"/>
              <a:t>освоения ООП НОО обучающихся </a:t>
            </a:r>
            <a:r>
              <a:rPr lang="ru-RU" sz="2400" b="1" dirty="0"/>
              <a:t>3-классов ОО Кировской области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8837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Реализация </a:t>
            </a:r>
            <a:r>
              <a:rPr lang="ru-RU" sz="3200" b="1" dirty="0"/>
              <a:t>требований ФГОС НОО к достижению и оценке метапредметных результатов освоения обучающимися ООП </a:t>
            </a:r>
            <a:r>
              <a:rPr lang="ru-RU" sz="3200" b="1" dirty="0" smtClean="0"/>
              <a:t>НОО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829" y="2438400"/>
            <a:ext cx="10831285" cy="3581400"/>
          </a:xfrm>
        </p:spPr>
        <p:txBody>
          <a:bodyPr>
            <a:normAutofit/>
          </a:bodyPr>
          <a:lstStyle/>
          <a:p>
            <a:pPr lvl="0" algn="just"/>
            <a:r>
              <a:rPr lang="ru-RU" dirty="0"/>
              <a:t>С</a:t>
            </a:r>
            <a:r>
              <a:rPr lang="ru-RU" dirty="0" smtClean="0"/>
              <a:t>пособствовать </a:t>
            </a:r>
            <a:r>
              <a:rPr lang="ru-RU" dirty="0"/>
              <a:t>формированию регионального банка диагностических работ по оценке метапредметных результатов освоения ООП НОО;</a:t>
            </a:r>
            <a:endParaRPr lang="ru-RU" dirty="0"/>
          </a:p>
          <a:p>
            <a:pPr lvl="0" algn="just"/>
            <a:r>
              <a:rPr lang="ru-RU" dirty="0"/>
              <a:t>П</a:t>
            </a:r>
            <a:r>
              <a:rPr lang="ru-RU" dirty="0" smtClean="0"/>
              <a:t>ровести </a:t>
            </a:r>
            <a:r>
              <a:rPr lang="ru-RU" dirty="0"/>
              <a:t>анализ результатов освоения обучающимися ООП НОО в различных оценочных процедурах (ВПР, ОМР), разработать рекомендации по повышению качества НОО;</a:t>
            </a:r>
            <a:endParaRPr lang="ru-RU" dirty="0"/>
          </a:p>
          <a:p>
            <a:pPr lvl="0" algn="just"/>
            <a:r>
              <a:rPr lang="ru-RU" dirty="0"/>
              <a:t>Р</a:t>
            </a:r>
            <a:r>
              <a:rPr lang="ru-RU" dirty="0" smtClean="0"/>
              <a:t>азработать </a:t>
            </a:r>
            <a:r>
              <a:rPr lang="ru-RU" dirty="0"/>
              <a:t>задания, нацеленные на поэтапное формирование и развитие личностных, регулятивных, познавательных и коммуникативных УУД на материале предметов «Русский язык», «Математика», «Литературное чтение», «Окружающий мир»;</a:t>
            </a:r>
            <a:endParaRPr lang="ru-RU" dirty="0"/>
          </a:p>
          <a:p>
            <a:pPr algn="just"/>
            <a:r>
              <a:rPr lang="ru-RU" dirty="0"/>
              <a:t>С</a:t>
            </a:r>
            <a:r>
              <a:rPr lang="ru-RU" dirty="0" smtClean="0"/>
              <a:t>истематизировать </a:t>
            </a:r>
            <a:r>
              <a:rPr lang="ru-RU" dirty="0"/>
              <a:t>разработанные задания для формирования и развития личностных, регулятивных, познавательных и коммуникативных УУД на предметном материале.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739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15143" y="827314"/>
            <a:ext cx="8795657" cy="590324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ВПР – одна из процедур внешней оценки качества начального общего образования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10251" y="2481943"/>
            <a:ext cx="4738006" cy="4590370"/>
          </a:xfrm>
        </p:spPr>
        <p:txBody>
          <a:bodyPr>
            <a:normAutofit/>
          </a:bodyPr>
          <a:lstStyle/>
          <a:p>
            <a:pPr marL="274320" indent="-274320">
              <a:buNone/>
              <a:defRPr/>
            </a:pPr>
            <a:r>
              <a:rPr lang="ru-RU" dirty="0" smtClean="0"/>
              <a:t>    </a:t>
            </a:r>
            <a:r>
              <a:rPr lang="ru-RU" b="1" dirty="0" smtClean="0"/>
              <a:t>Аналитические материалы проведения апробации Всероссийских проверочных работ в общеобразовательных организациях Кировской области в 2016 году</a:t>
            </a:r>
            <a:r>
              <a:rPr lang="ru-RU" dirty="0" smtClean="0"/>
              <a:t>/ Е.В. Арасланова, О.А. Багина,  О.Н. </a:t>
            </a:r>
            <a:r>
              <a:rPr lang="ru-RU" dirty="0" err="1" smtClean="0"/>
              <a:t>Бершанская</a:t>
            </a:r>
            <a:r>
              <a:rPr lang="ru-RU" dirty="0" smtClean="0"/>
              <a:t> и др., ИРО Кировской области. – Киров: ООО «Типография «Старая Вятка», 2016.</a:t>
            </a:r>
            <a:endParaRPr lang="ru-RU" dirty="0"/>
          </a:p>
        </p:txBody>
      </p:sp>
      <p:pic>
        <p:nvPicPr>
          <p:cNvPr id="11268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9" t="510" r="14085" b="29895"/>
          <a:stretch>
            <a:fillRect/>
          </a:stretch>
        </p:blipFill>
        <p:spPr bwMode="auto">
          <a:xfrm>
            <a:off x="1650547" y="2405743"/>
            <a:ext cx="3052082" cy="425722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90799" y="274638"/>
            <a:ext cx="7466013" cy="1143000"/>
          </a:xfrm>
        </p:spPr>
        <p:txBody>
          <a:bodyPr/>
          <a:lstStyle/>
          <a:p>
            <a:pPr algn="ctr" eaLnBrk="1" hangingPunct="1"/>
            <a:r>
              <a:rPr lang="ru-RU" altLang="ru-RU" sz="4000" dirty="0">
                <a:solidFill>
                  <a:srgbClr val="0070C0"/>
                </a:solidFill>
              </a:rPr>
              <a:t>Благодарим за внимание!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4294967295"/>
          </p:nvPr>
        </p:nvSpPr>
        <p:spPr>
          <a:xfrm>
            <a:off x="1666876" y="1571625"/>
            <a:ext cx="9001125" cy="49291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40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600" dirty="0"/>
              <a:t>Электронная почта кафедры </a:t>
            </a:r>
            <a:r>
              <a:rPr lang="ru-RU" altLang="ru-RU" sz="3600" dirty="0" err="1"/>
              <a:t>ДиНОО</a:t>
            </a:r>
            <a:endParaRPr lang="ru-RU" altLang="ru-RU" sz="36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ru-RU" sz="3600" b="1" dirty="0">
                <a:hlinkClick r:id="rId2"/>
              </a:rPr>
              <a:t>dinoo@kirovipk.ru</a:t>
            </a:r>
            <a:endParaRPr lang="ru-RU" altLang="ru-RU" sz="3600" b="1" dirty="0">
              <a:hlinkClick r:id="rId2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600" dirty="0"/>
              <a:t>Сайт ИРО Кировской области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ru-RU" sz="3600" b="1" dirty="0">
                <a:hlinkClick r:id="rId3"/>
              </a:rPr>
              <a:t>http://kirovipk.ru/</a:t>
            </a:r>
            <a:endParaRPr lang="ru-RU" altLang="ru-RU" sz="3600" b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291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655</TotalTime>
  <Words>456</Words>
  <Application>Microsoft Office PowerPoint</Application>
  <PresentationFormat>Широкоэкранный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Ион (конференц-зал)</vt:lpstr>
      <vt:lpstr>Научно-методическое сопровождение реализации ФГОС НОО</vt:lpstr>
      <vt:lpstr>ФГОС НОО как системная инновация  в образовании</vt:lpstr>
      <vt:lpstr>Затруднения учителей начальных классов в реализации ФГОС НОО</vt:lpstr>
      <vt:lpstr>Научно-методические проекты кафедры</vt:lpstr>
      <vt:lpstr>Рекомендации по формированию и оценке УУД обучающихся начальной школы</vt:lpstr>
      <vt:lpstr>Научно-методическое сопровождение региональных оценочных процедур</vt:lpstr>
      <vt:lpstr>Реализация требований ФГОС НОО к достижению и оценке метапредметных результатов освоения обучающимися ООП НОО</vt:lpstr>
      <vt:lpstr>ВПР – одна из процедур внешней оценки качества начального общего образования </vt:lpstr>
      <vt:lpstr>Благодарим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Научно-методическое сопровождение реализации ФГОС НОО</dc:title>
  <dc:creator>Арасланова</dc:creator>
  <cp:lastModifiedBy>Арасланова</cp:lastModifiedBy>
  <cp:revision>21</cp:revision>
  <dcterms:created xsi:type="dcterms:W3CDTF">2017-10-26T06:47:39Z</dcterms:created>
  <dcterms:modified xsi:type="dcterms:W3CDTF">2017-10-30T12:41:26Z</dcterms:modified>
</cp:coreProperties>
</file>