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72" r:id="rId4"/>
    <p:sldId id="261" r:id="rId5"/>
    <p:sldId id="273" r:id="rId6"/>
    <p:sldId id="274" r:id="rId7"/>
    <p:sldId id="260" r:id="rId8"/>
    <p:sldId id="262" r:id="rId9"/>
    <p:sldId id="275" r:id="rId10"/>
    <p:sldId id="277" r:id="rId11"/>
    <p:sldId id="278" r:id="rId12"/>
    <p:sldId id="276" r:id="rId13"/>
    <p:sldId id="279" r:id="rId14"/>
    <p:sldId id="280" r:id="rId15"/>
    <p:sldId id="281" r:id="rId16"/>
    <p:sldId id="282" r:id="rId17"/>
    <p:sldId id="283" r:id="rId18"/>
    <p:sldId id="264" r:id="rId19"/>
    <p:sldId id="263" r:id="rId20"/>
    <p:sldId id="268" r:id="rId21"/>
    <p:sldId id="271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10" autoAdjust="0"/>
  </p:normalViewPr>
  <p:slideViewPr>
    <p:cSldViewPr snapToGrid="0">
      <p:cViewPr varScale="1">
        <p:scale>
          <a:sx n="78" d="100"/>
          <a:sy n="78" d="100"/>
        </p:scale>
        <p:origin x="8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217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13.06.2017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62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186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5344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490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0178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461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0590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25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745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441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13.06.2017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056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13.06.2017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21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13.06.2017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47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13.06.2017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808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13.06.2017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54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6A02-1803-4C3E-AFE7-49A86BED54AD}" type="datetimeFigureOut">
              <a:rPr lang="ru-RU" smtClean="0"/>
              <a:t>13.06.2017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98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B9B6A02-1803-4C3E-AFE7-49A86BED54AD}" type="datetimeFigureOut">
              <a:rPr lang="ru-RU" smtClean="0"/>
              <a:t>13.06.2017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0E8291E-53B7-45F3-8BCE-DDEFC9605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5878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tx2">
              <a:lumMod val="50000"/>
            </a:schemeClr>
          </a:fgClr>
          <a:bgClr>
            <a:schemeClr val="tx2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1458686"/>
            <a:ext cx="8825658" cy="286294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Особенности организации и функционирования  консультационных пунктов диагностической</a:t>
            </a:r>
            <a:br>
              <a:rPr lang="ru-RU" sz="3600" b="1" dirty="0" smtClean="0"/>
            </a:br>
            <a:r>
              <a:rPr lang="ru-RU" sz="3600" b="1" dirty="0" smtClean="0"/>
              <a:t> и психолого-педагогической направленности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4" y="4777379"/>
            <a:ext cx="10416559" cy="1438363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solidFill>
                  <a:schemeClr val="bg1"/>
                </a:solidFill>
              </a:rPr>
              <a:t>Арасланова Елена Викторовна,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заведующая кафедрой </a:t>
            </a:r>
            <a:r>
              <a:rPr lang="ru-RU" b="1" dirty="0" err="1" smtClean="0">
                <a:solidFill>
                  <a:schemeClr val="bg1"/>
                </a:solidFill>
              </a:rPr>
              <a:t>ДиНОО</a:t>
            </a:r>
            <a:endParaRPr lang="ru-RU" b="1" dirty="0" smtClean="0">
              <a:solidFill>
                <a:schemeClr val="bg1"/>
              </a:solidFill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ИРО Кировской области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33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751114"/>
            <a:ext cx="8534400" cy="97971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9714" y="2394857"/>
            <a:ext cx="10439400" cy="385354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bg1"/>
                </a:solidFill>
              </a:rPr>
              <a:t>• </a:t>
            </a:r>
            <a:r>
              <a:rPr lang="ru-RU" sz="2800" b="1" dirty="0" smtClean="0">
                <a:solidFill>
                  <a:schemeClr val="accent6"/>
                </a:solidFill>
              </a:rPr>
              <a:t>психолого-педагогическая помощь родителям семейной формы обучения детей дошкольного возраста; 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• с детьми дошкольного возраста, в </a:t>
            </a:r>
            <a:r>
              <a:rPr lang="ru-RU" sz="2800" b="1" dirty="0" err="1" smtClean="0">
                <a:solidFill>
                  <a:schemeClr val="bg1"/>
                </a:solidFill>
              </a:rPr>
              <a:t>т.ч</a:t>
            </a:r>
            <a:r>
              <a:rPr lang="ru-RU" sz="2800" b="1" dirty="0" smtClean="0">
                <a:solidFill>
                  <a:schemeClr val="bg1"/>
                </a:solidFill>
              </a:rPr>
              <a:t>. от 0 до 3 лет, как не получающих услуги, так и получающих услуги дошкольного образования в образовательной организации;  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• с детьми дошкольного возраста с особыми образовательными потребностями (требования ФГОС ДО)  </a:t>
            </a:r>
          </a:p>
          <a:p>
            <a:pPr marL="0" indent="0">
              <a:buNone/>
            </a:pPr>
            <a:endParaRPr lang="ru-RU" sz="28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84212" y="1099661"/>
            <a:ext cx="1085464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2400" b="1" dirty="0"/>
              <a:t>ПРИМЕНЕНИЕ МОДЕЛИ  С УЧЕТОМ РАЗЛИЧНЫХ КАТЕГОРИЙ ПОЛУЧАТЕЛЕЙ  УСЛУГ ЦЕНТРА (СЛУЖБЫ</a:t>
            </a:r>
            <a:r>
              <a:rPr lang="ru-RU" sz="2400" b="1" dirty="0" smtClean="0"/>
              <a:t>):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71711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261258"/>
            <a:ext cx="10854645" cy="1338942"/>
          </a:xfrm>
        </p:spPr>
        <p:txBody>
          <a:bodyPr/>
          <a:lstStyle/>
          <a:p>
            <a:pPr algn="ctr"/>
            <a:r>
              <a:rPr lang="ru-RU" dirty="0" smtClean="0"/>
              <a:t>Рекомендуемый Штатный состав центра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1796144"/>
            <a:ext cx="10854644" cy="40059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Воспитатели, имеющие высокий уровень квалификации;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Педагог-психолог;</a:t>
            </a:r>
          </a:p>
        </p:txBody>
      </p:sp>
    </p:spTree>
    <p:extLst>
      <p:ext uri="{BB962C8B-B14F-4D97-AF65-F5344CB8AC3E}">
        <p14:creationId xmlns:p14="http://schemas.microsoft.com/office/powerpoint/2010/main" val="315494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00744"/>
            <a:ext cx="10887302" cy="761999"/>
          </a:xfrm>
        </p:spPr>
        <p:txBody>
          <a:bodyPr/>
          <a:lstStyle/>
          <a:p>
            <a:pPr algn="ctr"/>
            <a:r>
              <a:rPr lang="ru-RU" dirty="0" smtClean="0"/>
              <a:t>Формы педагогической диагностики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1502229"/>
            <a:ext cx="10887302" cy="432162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2800" b="1" dirty="0" smtClean="0"/>
          </a:p>
          <a:p>
            <a:r>
              <a:rPr lang="ru-RU" sz="2800" b="1" dirty="0" smtClean="0"/>
              <a:t>Стандартизированное наблюдение (наблюдение по заданному алгоритму, критериям, показателям);</a:t>
            </a:r>
          </a:p>
          <a:p>
            <a:r>
              <a:rPr lang="ru-RU" sz="2800" b="1" dirty="0" err="1" smtClean="0"/>
              <a:t>Нестандартизированное</a:t>
            </a:r>
            <a:r>
              <a:rPr lang="ru-RU" sz="2800" b="1" dirty="0" smtClean="0"/>
              <a:t> наблюдение (определена цель,);</a:t>
            </a:r>
          </a:p>
          <a:p>
            <a:r>
              <a:rPr lang="ru-RU" sz="2800" b="1" dirty="0" smtClean="0"/>
              <a:t>Изучение продуктов детской деятельности.</a:t>
            </a:r>
          </a:p>
          <a:p>
            <a:pPr marL="0" indent="0">
              <a:buNone/>
            </a:pPr>
            <a:r>
              <a:rPr lang="ru-RU" sz="2800" b="1" dirty="0" smtClean="0"/>
              <a:t>	Рекомендуется включение родителей в проведении наблюдений за ребенком в разнообразных естественных ситуациях.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973159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359230"/>
            <a:ext cx="10680474" cy="14042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Нестандартизированное</a:t>
            </a:r>
            <a:r>
              <a:rPr lang="ru-RU" dirty="0" smtClean="0"/>
              <a:t> Педагогическое наблюдение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1600200"/>
            <a:ext cx="10778445" cy="420188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ведения наблюдений.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ведения наблюдений.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достижений воспитанников (оценка текущей ситуации и перспектив развития).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рефлексии у детей.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персональных портфолио воспитанников. 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«Обеспечить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постоянное наблюдение и оценку роста  и развития каждого ребенка с целью оказания ему своевременной помощи и поддержки, а также для целенаправленного планирования изменений в условиях,  в формах и видах деятельности, которые соответствовали бы индивидуальным потребностям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детей».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06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30630"/>
            <a:ext cx="8534400" cy="2209799"/>
          </a:xfrm>
        </p:spPr>
        <p:txBody>
          <a:bodyPr/>
          <a:lstStyle/>
          <a:p>
            <a:pPr algn="ctr"/>
            <a:r>
              <a:rPr lang="ru-RU" dirty="0" smtClean="0"/>
              <a:t>Записи педагогического наблюдения включают: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3211285"/>
            <a:ext cx="10985274" cy="3418115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Дату проведения наблюдения</a:t>
            </a:r>
          </a:p>
          <a:p>
            <a:r>
              <a:rPr lang="ru-RU" sz="2400" dirty="0" smtClean="0"/>
              <a:t>Имя ребенка, точный возраст.</a:t>
            </a:r>
          </a:p>
          <a:p>
            <a:r>
              <a:rPr lang="ru-RU" sz="2400" dirty="0" smtClean="0"/>
              <a:t>Краткое описание условий наблюдения (ситуации, в которой проводится наблюдение)</a:t>
            </a:r>
          </a:p>
          <a:p>
            <a:r>
              <a:rPr lang="ru-RU" sz="2400" dirty="0" smtClean="0"/>
              <a:t>Прямую речь взрослого, детей. 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b="1" dirty="0">
                <a:solidFill>
                  <a:schemeClr val="accent1"/>
                </a:solidFill>
              </a:rPr>
              <a:t>Записи педагогического наблюдения </a:t>
            </a:r>
            <a:r>
              <a:rPr lang="ru-RU" sz="2400" b="1" dirty="0" smtClean="0">
                <a:solidFill>
                  <a:schemeClr val="accent1"/>
                </a:solidFill>
              </a:rPr>
              <a:t>не включают</a:t>
            </a:r>
            <a:r>
              <a:rPr lang="ru-RU" sz="2400" b="1" dirty="0">
                <a:solidFill>
                  <a:schemeClr val="accent1"/>
                </a:solidFill>
              </a:rPr>
              <a:t>: </a:t>
            </a:r>
            <a:endParaRPr lang="ru-RU" sz="24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1"/>
                </a:solidFill>
              </a:rPr>
              <a:t>Выводов и оценок воспитателей, рекомендаций для родителей.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400" dirty="0" smtClean="0"/>
          </a:p>
          <a:p>
            <a:endParaRPr lang="ru-RU" sz="2400" dirty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565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55172"/>
            <a:ext cx="10734902" cy="101237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Примеры стандартизированных педагогических наблюдений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1730829"/>
            <a:ext cx="10734903" cy="44631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Т.А. Репина «Методика изучения межличностных взаимоотношений детей дошкольного возраста со сверстниками»;</a:t>
            </a:r>
          </a:p>
          <a:p>
            <a:pPr marL="0" indent="0">
              <a:buNone/>
            </a:pPr>
            <a:r>
              <a:rPr lang="ru-RU" dirty="0" smtClean="0"/>
              <a:t>Б.С. Волков,  Н.В. Волкова «Методика </a:t>
            </a:r>
            <a:r>
              <a:rPr lang="ru-RU" dirty="0"/>
              <a:t>непрямой экспресс-диагностики уровня психического развития дошкольников </a:t>
            </a:r>
            <a:r>
              <a:rPr lang="ru-RU" dirty="0" smtClean="0"/>
              <a:t>по </a:t>
            </a:r>
            <a:r>
              <a:rPr lang="ru-RU" dirty="0"/>
              <a:t>наблюдениям родителей и/или </a:t>
            </a:r>
            <a:r>
              <a:rPr lang="ru-RU" dirty="0" smtClean="0"/>
              <a:t>воспитателей»;</a:t>
            </a:r>
          </a:p>
          <a:p>
            <a:pPr marL="0" indent="0">
              <a:buNone/>
            </a:pPr>
            <a:r>
              <a:rPr lang="ru-RU" dirty="0"/>
              <a:t>Е. О. </a:t>
            </a:r>
            <a:r>
              <a:rPr lang="ru-RU" dirty="0" smtClean="0"/>
              <a:t>Смирнова «Изучение </a:t>
            </a:r>
            <a:r>
              <a:rPr lang="ru-RU" dirty="0"/>
              <a:t>внутригруппового общения, определение уровня развития общения в обследуемой группе осуществлялось по </a:t>
            </a:r>
            <a:r>
              <a:rPr lang="ru-RU" dirty="0" smtClean="0"/>
              <a:t>методике»;</a:t>
            </a:r>
          </a:p>
          <a:p>
            <a:pPr marL="0" indent="0">
              <a:buNone/>
            </a:pPr>
            <a:r>
              <a:rPr lang="ru-RU" dirty="0"/>
              <a:t>Н.А</a:t>
            </a:r>
            <a:r>
              <a:rPr lang="ru-RU" dirty="0" smtClean="0"/>
              <a:t>. Короткова, П.Г. </a:t>
            </a:r>
            <a:r>
              <a:rPr lang="ru-RU" dirty="0" err="1" smtClean="0"/>
              <a:t>Нежнова</a:t>
            </a:r>
            <a:r>
              <a:rPr lang="ru-RU" dirty="0" smtClean="0"/>
              <a:t> «Карта нормативного развития «ОТСЛЕЖИВАНИЕ </a:t>
            </a:r>
            <a:r>
              <a:rPr lang="ru-RU" dirty="0"/>
              <a:t>РАЗВИТИЯ РЕБЕНКА  - ДОШКОЛЬНИКА В ОБРАЗОВАТЕЛЬНОМ </a:t>
            </a:r>
            <a:r>
              <a:rPr lang="ru-RU" dirty="0" smtClean="0"/>
              <a:t>ПРОЦЕССЕ»: Творческая </a:t>
            </a:r>
            <a:r>
              <a:rPr lang="ru-RU" dirty="0"/>
              <a:t>инициатива: наблюдение за сюжетной </a:t>
            </a:r>
            <a:r>
              <a:rPr lang="ru-RU" dirty="0" smtClean="0"/>
              <a:t>игрой; Инициатива </a:t>
            </a:r>
            <a:r>
              <a:rPr lang="ru-RU" dirty="0"/>
              <a:t>как целеполагание и волевое усилие: наблюдение за продуктивной </a:t>
            </a:r>
            <a:r>
              <a:rPr lang="ru-RU" dirty="0" smtClean="0"/>
              <a:t>деятельностью; </a:t>
            </a:r>
            <a:r>
              <a:rPr lang="ru-RU" dirty="0"/>
              <a:t>Коммуникативная инициатива: наблюдение за совместной игрой/совместной продуктивной </a:t>
            </a:r>
            <a:r>
              <a:rPr lang="ru-RU" dirty="0" smtClean="0"/>
              <a:t>деятельностью; Познавательная </a:t>
            </a:r>
            <a:r>
              <a:rPr lang="ru-RU" dirty="0"/>
              <a:t>инициатива </a:t>
            </a:r>
            <a:r>
              <a:rPr lang="ru-RU" dirty="0" smtClean="0"/>
              <a:t>– любознательность.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5467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0691359" cy="554082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К</a:t>
            </a:r>
            <a:r>
              <a:rPr lang="ru-RU" dirty="0" smtClean="0"/>
              <a:t>арта индивидуального развития ребенка авторы-составители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506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5286" y="1469570"/>
            <a:ext cx="6694714" cy="4397829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данной методики: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Включение родителей в наблюдение за развитием ребенка;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наблюдение динамики развития детей;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сравнение с нормативом развития;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проявление ребенком субъектных </a:t>
            </a: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 дошкольника.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C:\Documents and Settings\user\Рабочий стол\эхэххх.jpg"/>
          <p:cNvPicPr>
            <a:picLocks noGrp="1"/>
          </p:cNvPicPr>
          <p:nvPr>
            <p:ph idx="1"/>
          </p:nvPr>
        </p:nvPicPr>
        <p:blipFill>
          <a:blip r:embed="rId2" cstate="print"/>
          <a:srcRect b="2821"/>
          <a:stretch>
            <a:fillRect/>
          </a:stretch>
        </p:blipFill>
        <p:spPr bwMode="auto">
          <a:xfrm>
            <a:off x="8654144" y="2057400"/>
            <a:ext cx="2963487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6235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337457"/>
            <a:ext cx="10919959" cy="1404258"/>
          </a:xfrm>
        </p:spPr>
        <p:txBody>
          <a:bodyPr/>
          <a:lstStyle/>
          <a:p>
            <a:pPr algn="ctr"/>
            <a:r>
              <a:rPr lang="ru-RU" dirty="0" smtClean="0"/>
              <a:t>ЦЕЛИ ПСИХОДИАГНОСТИКИ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436915"/>
            <a:ext cx="10196059" cy="45393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b="1" dirty="0" smtClean="0"/>
              <a:t>1. Определить степень обоснованности жалоб родителей на поведение и развитие ребенка. Решение этой диагностической задачи во многом предопределяет диагностику родительского отношения к ребенку и характер дальнейшей работы с родителями. </a:t>
            </a:r>
          </a:p>
          <a:p>
            <a:pPr marL="0" indent="0" algn="just">
              <a:buNone/>
            </a:pPr>
            <a:r>
              <a:rPr lang="ru-RU" b="1" dirty="0" smtClean="0"/>
              <a:t>2. В том случае, если жалобы родителей полностью или частично обоснованы, необходимо оценить состояние психического развития ребенка, выявить и квалифицировать дефект развития, его природу. </a:t>
            </a:r>
          </a:p>
          <a:p>
            <a:pPr marL="0" indent="0" algn="just">
              <a:buNone/>
            </a:pPr>
            <a:r>
              <a:rPr lang="ru-RU" b="1" dirty="0" smtClean="0"/>
              <a:t>3. На основании решения первых двух задач сформулировать дальнейшие диагностические цели (личностная характеристика родителей, родительского отношения и взаимоотношений с ребенком, отношений в семье в целом, отношений ребенка вне семьи), а также определить направление консультативной работы с родителями и </a:t>
            </a:r>
            <a:r>
              <a:rPr lang="ru-RU" b="1" dirty="0" err="1" smtClean="0"/>
              <a:t>психокоррекционной</a:t>
            </a:r>
            <a:r>
              <a:rPr lang="ru-RU" b="1" dirty="0" smtClean="0"/>
              <a:t> работы с ребенком.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84091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ВОЗМОЖНЫЕ ВИДЫ ПСИХОЛОГИЧЕСКОЙ РАБОТЫ В ЗАВИСИМОСТИ ОТ ЖАЛОБ РОДИТЕЛЕЙ 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563444"/>
              </p:ext>
            </p:extLst>
          </p:nvPr>
        </p:nvGraphicFramePr>
        <p:xfrm>
          <a:off x="849086" y="1153886"/>
          <a:ext cx="10602685" cy="484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159"/>
                <a:gridCol w="7423526"/>
              </a:tblGrid>
              <a:tr h="1100116">
                <a:tc>
                  <a:txBody>
                    <a:bodyPr/>
                    <a:lstStyle/>
                    <a:p>
                      <a:r>
                        <a:rPr lang="ru-RU" dirty="0" smtClean="0"/>
                        <a:t>Детерминанты необоснованных жалоб родителей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Виды консультативной работы 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4039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Психологическая неграмотность родителей.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Искаженное родительское отношение </a:t>
                      </a:r>
                    </a:p>
                    <a:p>
                      <a:pPr marL="0" indent="0">
                        <a:buNone/>
                      </a:pPr>
                      <a:endParaRPr lang="ru-RU" dirty="0" smtClean="0"/>
                    </a:p>
                    <a:p>
                      <a:pPr marL="0" indent="0">
                        <a:buNone/>
                      </a:pPr>
                      <a:r>
                        <a:rPr lang="ru-RU" dirty="0" smtClean="0"/>
                        <a:t>Психопатология родителей</a:t>
                      </a:r>
                    </a:p>
                    <a:p>
                      <a:pPr marL="0" indent="0">
                        <a:buNone/>
                      </a:pP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Информирование и разъяснение. 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err="1" smtClean="0"/>
                        <a:t>Психокоррекционная</a:t>
                      </a:r>
                      <a:r>
                        <a:rPr lang="ru-RU" dirty="0" smtClean="0"/>
                        <a:t> работа по изменению родительского отношения. 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Направление в соответствующее лечебное учреждение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70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217714"/>
            <a:ext cx="11094131" cy="1589315"/>
          </a:xfrm>
        </p:spPr>
        <p:txBody>
          <a:bodyPr/>
          <a:lstStyle/>
          <a:p>
            <a:pPr algn="ctr"/>
            <a:r>
              <a:rPr lang="ru-RU" b="1" dirty="0" smtClean="0"/>
              <a:t>ПСИХОЛОГО-ПЕДАГОГИЧЕСКАЯ МОДЕЛЬ РАБОТЫ ЦЕНТРА (СЛУЖБЫ)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643743"/>
            <a:ext cx="10196059" cy="4604656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Комплекс коррекционно-развивающих и организационно-методических мероприятий, нацеленных на создание оптимальных условий психического и социального развития ребёнка раннего возраста, развитии его возможностей в процессе специально организованного взаимодействия ребёнка с родителями и окружающим миром.  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Содержание развивающей работы определяется в соответствии с возрастными и индивидуальными особенностями ребенка.  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80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/>
              <a:t>ВОЗМОЖНЫЕ ВИДЫ ПСИХОЛОГИЧЕСКОЙ РАБОТЫ В ЗАВИСИМОСТИ ОТ ЖАЛОБ РОДИТЕЛЕЙ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692554"/>
              </p:ext>
            </p:extLst>
          </p:nvPr>
        </p:nvGraphicFramePr>
        <p:xfrm>
          <a:off x="646111" y="653143"/>
          <a:ext cx="11001602" cy="5802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7809"/>
                <a:gridCol w="6993793"/>
              </a:tblGrid>
              <a:tr h="688383">
                <a:tc>
                  <a:txBody>
                    <a:bodyPr/>
                    <a:lstStyle/>
                    <a:p>
                      <a:r>
                        <a:rPr lang="ru-RU" dirty="0" smtClean="0"/>
                        <a:t>Детерминанты обоснованных жалоб родителей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Виды консультативной работы </a:t>
                      </a:r>
                      <a:endParaRPr lang="ru-RU" dirty="0"/>
                    </a:p>
                  </a:txBody>
                  <a:tcPr/>
                </a:tc>
              </a:tr>
              <a:tr h="5113703">
                <a:tc>
                  <a:txBody>
                    <a:bodyPr/>
                    <a:lstStyle/>
                    <a:p>
                      <a:r>
                        <a:rPr lang="ru-RU" dirty="0" smtClean="0"/>
                        <a:t>Психическое недоразвитие ребенка.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Задержка психического развития. 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Поврежденное психическое развитие ребенка.</a:t>
                      </a:r>
                    </a:p>
                    <a:p>
                      <a:r>
                        <a:rPr lang="ru-RU" dirty="0" smtClean="0"/>
                        <a:t>Искаженное психическое развитие ребенка.</a:t>
                      </a:r>
                    </a:p>
                    <a:p>
                      <a:r>
                        <a:rPr lang="ru-RU" dirty="0" smtClean="0"/>
                        <a:t>Дисгармоничное психическое развитие ребенка.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Нарушения развития личностной сферы ребенка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Информирование родителей и направление ребенка к дефектологу.</a:t>
                      </a:r>
                    </a:p>
                    <a:p>
                      <a:pPr algn="just"/>
                      <a:r>
                        <a:rPr lang="ru-RU" dirty="0" smtClean="0"/>
                        <a:t>Информирование родителей, рекомендации по </a:t>
                      </a:r>
                    </a:p>
                    <a:p>
                      <a:pPr algn="just"/>
                      <a:r>
                        <a:rPr lang="ru-RU" dirty="0" smtClean="0"/>
                        <a:t>психологически грамотной организации занятий </a:t>
                      </a:r>
                    </a:p>
                    <a:p>
                      <a:pPr algn="just"/>
                      <a:r>
                        <a:rPr lang="ru-RU" dirty="0" smtClean="0"/>
                        <a:t>родителей с ребенком; возможно направление к дефектологу.</a:t>
                      </a:r>
                    </a:p>
                    <a:p>
                      <a:pPr algn="just"/>
                      <a:r>
                        <a:rPr lang="ru-RU" dirty="0" smtClean="0"/>
                        <a:t>Информирование родителей об особенностях ребенка, направление к психиатру.</a:t>
                      </a:r>
                    </a:p>
                    <a:p>
                      <a:pPr algn="just"/>
                      <a:r>
                        <a:rPr lang="ru-RU" dirty="0" smtClean="0"/>
                        <a:t>Направление к психиатру. Приспособление родителей к особенностям ребенка. </a:t>
                      </a:r>
                    </a:p>
                    <a:p>
                      <a:pPr algn="just"/>
                      <a:r>
                        <a:rPr lang="ru-RU" dirty="0" err="1" smtClean="0"/>
                        <a:t>Психокоррекционная</a:t>
                      </a:r>
                      <a:r>
                        <a:rPr lang="ru-RU" dirty="0" smtClean="0"/>
                        <a:t> работа с родителями по нормализации их общения с ребенком. </a:t>
                      </a:r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r>
                        <a:rPr lang="ru-RU" dirty="0" smtClean="0"/>
                        <a:t>Направление ребенка на второй этап диагностики, </a:t>
                      </a:r>
                    </a:p>
                    <a:p>
                      <a:pPr algn="just"/>
                      <a:r>
                        <a:rPr lang="ru-RU" dirty="0" smtClean="0"/>
                        <a:t>дальнейшая </a:t>
                      </a:r>
                      <a:r>
                        <a:rPr lang="ru-RU" dirty="0" err="1" smtClean="0"/>
                        <a:t>психокоррекционная</a:t>
                      </a:r>
                      <a:r>
                        <a:rPr lang="ru-RU" dirty="0" smtClean="0"/>
                        <a:t> работа с ребенком и родителями.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1463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284514"/>
            <a:ext cx="9934802" cy="49638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за внимание</a:t>
            </a:r>
          </a:p>
          <a:p>
            <a:pPr marL="0" indent="0" algn="ctr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Арасланова Елена Викторовна</a:t>
            </a:r>
          </a:p>
          <a:p>
            <a:pPr marL="0" indent="0" algn="r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elena-araslanova@rambler.ru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(8332) 49 14 44</a:t>
            </a:r>
          </a:p>
          <a:p>
            <a:pPr marL="0" indent="0" algn="r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88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4678" y="430964"/>
            <a:ext cx="1182567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Цели психолого-педагогического</a:t>
            </a:r>
          </a:p>
          <a:p>
            <a:pPr algn="ctr"/>
            <a:r>
              <a:rPr lang="ru-RU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</a:t>
            </a:r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онсультативного центра</a:t>
            </a:r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2114" y="2579914"/>
            <a:ext cx="1050471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Организация оказания психолого-педагогической помощи родителям детей дошкольного возраста, в том числе от 0 до 3-х лет, не посещающих дошкольную образовательную организацию. Психолого-педагогическая помощь направлена на выявление потенциальных возможностей ребенка, создание психолого-педагогических условий для гармоничного психического и социального развития ребенка.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90564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751114"/>
            <a:ext cx="8534400" cy="97971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9714" y="2394857"/>
            <a:ext cx="10439400" cy="385354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bg1"/>
                </a:solidFill>
              </a:rPr>
              <a:t>• </a:t>
            </a:r>
            <a:r>
              <a:rPr lang="ru-RU" sz="2800" b="1" dirty="0" smtClean="0">
                <a:solidFill>
                  <a:schemeClr val="bg1"/>
                </a:solidFill>
              </a:rPr>
              <a:t>психолого-педагогическая помощь родителям семейной формы обучения детей дошкольного возраста;  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• с детьми дошкольного возраста, в </a:t>
            </a:r>
            <a:r>
              <a:rPr lang="ru-RU" sz="2800" b="1" dirty="0" err="1" smtClean="0">
                <a:solidFill>
                  <a:schemeClr val="bg1"/>
                </a:solidFill>
              </a:rPr>
              <a:t>т.ч</a:t>
            </a:r>
            <a:r>
              <a:rPr lang="ru-RU" sz="2800" b="1" dirty="0" smtClean="0">
                <a:solidFill>
                  <a:schemeClr val="bg1"/>
                </a:solidFill>
              </a:rPr>
              <a:t>. от 0 до 3 лет, как не получающих услуги, так и получающих услуги дошкольного образования в образовательной организации;  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• с детьми дошкольного возраста с особыми образовательными потребностями (требования ФГОС ДО)  </a:t>
            </a:r>
          </a:p>
          <a:p>
            <a:pPr marL="0" indent="0">
              <a:buNone/>
            </a:pPr>
            <a:endParaRPr lang="ru-RU" sz="28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84212" y="1099661"/>
            <a:ext cx="1085464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2400" b="1" dirty="0"/>
              <a:t>ПРИМЕНЕНИЕ МОДЕЛИ  С УЧЕТОМ РАЗЛИЧНЫХ КАТЕГОРИЙ ПОЛУЧАТЕЛЕЙ  УСЛУГ ЦЕНТРА (СЛУЖБЫ</a:t>
            </a:r>
            <a:r>
              <a:rPr lang="ru-RU" sz="2400" b="1" dirty="0" smtClean="0"/>
              <a:t>):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3937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261258"/>
            <a:ext cx="10854645" cy="1338942"/>
          </a:xfrm>
        </p:spPr>
        <p:txBody>
          <a:bodyPr/>
          <a:lstStyle/>
          <a:p>
            <a:pPr algn="ctr"/>
            <a:r>
              <a:rPr lang="ru-RU" dirty="0" smtClean="0"/>
              <a:t>Рекомендуемый Штатный состав центра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1796144"/>
            <a:ext cx="10854644" cy="40059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Воспитатели, имеющие высокий уровень квалификации;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Педагог-психолог;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Учитель-логопед;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Учитель-дефектолог;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Узкие специалисты (музыкальный руководитель, инструктор по физической культуре, педагоги дополнительного образования)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293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239487"/>
            <a:ext cx="10462759" cy="816428"/>
          </a:xfrm>
        </p:spPr>
        <p:txBody>
          <a:bodyPr/>
          <a:lstStyle/>
          <a:p>
            <a:pPr algn="ctr"/>
            <a:r>
              <a:rPr lang="ru-RU" dirty="0" smtClean="0"/>
              <a:t>Основные Формы работы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7730177"/>
              </p:ext>
            </p:extLst>
          </p:nvPr>
        </p:nvGraphicFramePr>
        <p:xfrm>
          <a:off x="684213" y="1328738"/>
          <a:ext cx="10800216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530"/>
                <a:gridCol w="2144486"/>
                <a:gridCol w="4136571"/>
                <a:gridCol w="394062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Формы организации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Виды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Основные технологии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Индивидуальные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Педагогическая диагностика развития.</a:t>
                      </a:r>
                    </a:p>
                    <a:p>
                      <a:r>
                        <a:rPr lang="ru-RU" dirty="0" smtClean="0"/>
                        <a:t>Психологическая диагностика.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Консультации для родителей.</a:t>
                      </a:r>
                    </a:p>
                    <a:p>
                      <a:r>
                        <a:rPr lang="ru-RU" dirty="0" smtClean="0"/>
                        <a:t>Индивидуальные занятия с ребенком.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Наблюдение, логопедическое,</a:t>
                      </a:r>
                      <a:r>
                        <a:rPr lang="ru-RU" baseline="0" dirty="0" smtClean="0"/>
                        <a:t> дефектологическое </a:t>
                      </a:r>
                      <a:r>
                        <a:rPr lang="ru-RU" dirty="0" smtClean="0"/>
                        <a:t>обследование</a:t>
                      </a:r>
                      <a:r>
                        <a:rPr lang="ru-RU" baseline="0" dirty="0" smtClean="0"/>
                        <a:t>, стандартизированные методики</a:t>
                      </a:r>
                    </a:p>
                    <a:p>
                      <a:r>
                        <a:rPr lang="ru-RU" dirty="0" smtClean="0"/>
                        <a:t>Семейное</a:t>
                      </a:r>
                      <a:r>
                        <a:rPr lang="ru-RU" baseline="0" dirty="0" smtClean="0"/>
                        <a:t> консультирование, возрастное консультирование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Подгрупповые,</a:t>
                      </a:r>
                      <a:r>
                        <a:rPr lang="ru-RU" baseline="0" dirty="0" smtClean="0"/>
                        <a:t> групповые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Развивающие занятия</a:t>
                      </a:r>
                      <a:r>
                        <a:rPr lang="ru-RU" baseline="0" dirty="0" smtClean="0"/>
                        <a:t> с детьми.</a:t>
                      </a:r>
                    </a:p>
                    <a:p>
                      <a:r>
                        <a:rPr lang="ru-RU" baseline="0" dirty="0" smtClean="0"/>
                        <a:t>Коррекционные занятия с детьми.</a:t>
                      </a:r>
                    </a:p>
                    <a:p>
                      <a:r>
                        <a:rPr lang="ru-RU" baseline="0" dirty="0" smtClean="0"/>
                        <a:t>Бифокальные занятия.</a:t>
                      </a:r>
                    </a:p>
                    <a:p>
                      <a:r>
                        <a:rPr lang="ru-RU" baseline="0" dirty="0" smtClean="0"/>
                        <a:t>Консультации для родителей, лектории, клубы и др.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Игровые технологии, </a:t>
                      </a:r>
                      <a:r>
                        <a:rPr lang="ru-RU" dirty="0" err="1" smtClean="0"/>
                        <a:t>сказкотерпия</a:t>
                      </a:r>
                      <a:r>
                        <a:rPr lang="ru-RU" dirty="0" smtClean="0"/>
                        <a:t>, арт-терапия,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логоритмика</a:t>
                      </a:r>
                      <a:r>
                        <a:rPr lang="ru-RU" baseline="0" dirty="0" smtClean="0"/>
                        <a:t>, технологии позитивной социализации, </a:t>
                      </a:r>
                      <a:r>
                        <a:rPr lang="ru-RU" baseline="0" dirty="0" err="1" smtClean="0"/>
                        <a:t>здоровьесберегающие</a:t>
                      </a:r>
                      <a:r>
                        <a:rPr lang="ru-RU" baseline="0" dirty="0" smtClean="0"/>
                        <a:t> технологии и др. , ИКТ-технологии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5041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141514"/>
            <a:ext cx="9404723" cy="109945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2700" dirty="0" smtClean="0"/>
              <a:t>ПЕРЕЧЕНЬ РАЗДЕЛОВ И ПРИМЕРНЫХ ТЕМАТИК ЗАНЯТИЙ </a:t>
            </a:r>
            <a:br>
              <a:rPr lang="ru-RU" sz="2700" dirty="0" smtClean="0"/>
            </a:br>
            <a:r>
              <a:rPr lang="ru-RU" sz="2700" dirty="0" smtClean="0"/>
              <a:t>С РОДИТЕЛЯМИ </a:t>
            </a:r>
            <a:br>
              <a:rPr lang="ru-RU" sz="2700" dirty="0" smtClean="0"/>
            </a:br>
            <a:endParaRPr lang="ru-RU" sz="2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27919"/>
              </p:ext>
            </p:extLst>
          </p:nvPr>
        </p:nvGraphicFramePr>
        <p:xfrm>
          <a:off x="435429" y="1335797"/>
          <a:ext cx="11397343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4578"/>
                <a:gridCol w="8642765"/>
              </a:tblGrid>
              <a:tr h="4811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Раздел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Тематики</a:t>
                      </a:r>
                      <a:endParaRPr lang="ru-RU" sz="1600" dirty="0"/>
                    </a:p>
                  </a:txBody>
                  <a:tcPr/>
                </a:tc>
              </a:tr>
              <a:tr h="1075422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dirty="0" smtClean="0"/>
                        <a:t>Физическое развитие ребенка развития на различных ступенях дошкольного возраста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dirty="0" smtClean="0"/>
                        <a:t>Гигиена, режим дня и питание как основа нормального физического развития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dirty="0" smtClean="0"/>
                        <a:t>Гимнастика и закаливание Примерное недельное меню ребенка-дошкольника </a:t>
                      </a:r>
                    </a:p>
                  </a:txBody>
                  <a:tcPr/>
                </a:tc>
              </a:tr>
              <a:tr h="67921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Психоэмоциональное развитие ребенка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Особенности психоэмоциональной сферы ребенка Стрессовые события в жизни ребенка: профилактика и приемы снижения стрессовых нагрузок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113308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Становление и развитие личности дошкольный возраст, старший дошкольный возраст)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dirty="0" smtClean="0"/>
                        <a:t>Особенности становления и развития личности ребенка на различных ступенях дошкольного возраста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(ранее детство, младший Стили семейного воспитания и их влияние на формирование личности ребенка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11551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Социально-психологическое развитие и социализация ребенка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Детские игры и упражнения для формирования и развития у ребенка коммуникативных компетенций Обеспечение успешной социализации ребенка в условиях семейного дошкольного образования.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59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22513"/>
            <a:ext cx="10658702" cy="130628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ДИАГНОСТИЧЕСКАЯ МОДЕЛЬ РАБОТЫ ЦЕНТРА (СЛУЖБЫ): базовая модель по отношению ко </a:t>
            </a:r>
            <a:r>
              <a:rPr lang="ru-RU" dirty="0"/>
              <a:t>всем </a:t>
            </a:r>
            <a:r>
              <a:rPr lang="ru-RU" dirty="0" smtClean="0"/>
              <a:t>остальным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578429"/>
            <a:ext cx="11016343" cy="45985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2200" b="1" dirty="0" smtClean="0">
                <a:solidFill>
                  <a:schemeClr val="bg1"/>
                </a:solidFill>
              </a:rPr>
              <a:t>Оценка индивидуального развития детей представлена в ФГОС ДО в двух формах диагностики — педагогической и психологической. </a:t>
            </a:r>
          </a:p>
          <a:p>
            <a:pPr marL="0" indent="0" algn="just">
              <a:buNone/>
            </a:pPr>
            <a:r>
              <a:rPr lang="ru-RU" sz="2200" b="1" dirty="0" smtClean="0">
                <a:solidFill>
                  <a:schemeClr val="bg1"/>
                </a:solidFill>
              </a:rPr>
              <a:t>	Объект диагностики- дети с отставанием или значительным опережением в развитии, с отклонениями в поведении, а помощь оказывается родителям в виде рекомендаций тех или иных решений. </a:t>
            </a:r>
          </a:p>
          <a:p>
            <a:pPr marL="0" indent="0" algn="just">
              <a:buNone/>
            </a:pPr>
            <a:r>
              <a:rPr lang="ru-RU" sz="2200" b="1" dirty="0">
                <a:solidFill>
                  <a:schemeClr val="bg1"/>
                </a:solidFill>
              </a:rPr>
              <a:t>	</a:t>
            </a:r>
            <a:r>
              <a:rPr lang="ru-RU" sz="2200" b="1" dirty="0" smtClean="0">
                <a:solidFill>
                  <a:schemeClr val="bg1"/>
                </a:solidFill>
              </a:rPr>
              <a:t>Психологическая диагностика развития ребенка помимо решения собственных задач позволяет определить степень обоснованности жалоб родителей.  </a:t>
            </a:r>
          </a:p>
          <a:p>
            <a:pPr marL="0" indent="0" algn="just">
              <a:buNone/>
            </a:pPr>
            <a:r>
              <a:rPr lang="ru-RU" sz="2200" b="1" dirty="0">
                <a:solidFill>
                  <a:schemeClr val="bg1"/>
                </a:solidFill>
              </a:rPr>
              <a:t>	</a:t>
            </a:r>
            <a:r>
              <a:rPr lang="ru-RU" sz="2200" b="1" dirty="0" smtClean="0">
                <a:solidFill>
                  <a:schemeClr val="bg1"/>
                </a:solidFill>
              </a:rPr>
              <a:t>Психологическая помощь родителям и детям осуществляется во всех случаях, но содержание ее различно.  </a:t>
            </a:r>
          </a:p>
        </p:txBody>
      </p:sp>
    </p:spTree>
    <p:extLst>
      <p:ext uri="{BB962C8B-B14F-4D97-AF65-F5344CB8AC3E}">
        <p14:creationId xmlns:p14="http://schemas.microsoft.com/office/powerpoint/2010/main" val="1020034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11630"/>
            <a:ext cx="10582502" cy="740227"/>
          </a:xfrm>
        </p:spPr>
        <p:txBody>
          <a:bodyPr/>
          <a:lstStyle/>
          <a:p>
            <a:r>
              <a:rPr lang="ru-RU" dirty="0" smtClean="0"/>
              <a:t>Цель диагностической модели службы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1872343"/>
            <a:ext cx="10495417" cy="2895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b="1" dirty="0" smtClean="0"/>
              <a:t>Определение уровня развития ребенка, его соответствие нормативным показателям ведущих для данного возраста линий развития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82576171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445</TotalTime>
  <Words>1018</Words>
  <Application>Microsoft Office PowerPoint</Application>
  <PresentationFormat>Широкоэкранный</PresentationFormat>
  <Paragraphs>151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Century Gothic</vt:lpstr>
      <vt:lpstr>Times New Roman</vt:lpstr>
      <vt:lpstr>Wingdings 3</vt:lpstr>
      <vt:lpstr>Сектор</vt:lpstr>
      <vt:lpstr>Особенности организации и функционирования  консультационных пунктов диагностической  и психолого-педагогической направленности</vt:lpstr>
      <vt:lpstr>ПСИХОЛОГО-ПЕДАГОГИЧЕСКАЯ МОДЕЛЬ РАБОТЫ ЦЕНТРА (СЛУЖБЫ) </vt:lpstr>
      <vt:lpstr>Презентация PowerPoint</vt:lpstr>
      <vt:lpstr> </vt:lpstr>
      <vt:lpstr>Рекомендуемый Штатный состав центра</vt:lpstr>
      <vt:lpstr>Основные Формы работы</vt:lpstr>
      <vt:lpstr> ПЕРЕЧЕНЬ РАЗДЕЛОВ И ПРИМЕРНЫХ ТЕМАТИК ЗАНЯТИЙ  С РОДИТЕЛЯМИ  </vt:lpstr>
      <vt:lpstr>ДИАГНОСТИЧЕСКАЯ МОДЕЛЬ РАБОТЫ ЦЕНТРА (СЛУЖБЫ): базовая модель по отношению ко всем остальным  </vt:lpstr>
      <vt:lpstr>Цель диагностической модели службы</vt:lpstr>
      <vt:lpstr> </vt:lpstr>
      <vt:lpstr>Рекомендуемый Штатный состав центра</vt:lpstr>
      <vt:lpstr>Формы педагогической диагностики</vt:lpstr>
      <vt:lpstr>Нестандартизированное Педагогическое наблюдение </vt:lpstr>
      <vt:lpstr>Записи педагогического наблюдения включают: </vt:lpstr>
      <vt:lpstr>Примеры стандартизированных педагогических наблюдений</vt:lpstr>
      <vt:lpstr>Презентация PowerPoint</vt:lpstr>
      <vt:lpstr>Преимущества данной методики:  - Включение родителей в наблюдение за развитием ребенка; - наблюдение динамики развития детей; - сравнение с нормативом развития; - проявление ребенком субъектных качеств дошкольника.    </vt:lpstr>
      <vt:lpstr>ЦЕЛИ ПСИХОДИАГНОСТИКИ  </vt:lpstr>
      <vt:lpstr>ВОЗМОЖНЫЕ ВИДЫ ПСИХОЛОГИЧЕСКОЙ РАБОТЫ В ЗАВИСИМОСТИ ОТ ЖАЛОБ РОДИТЕЛЕЙ </vt:lpstr>
      <vt:lpstr>ВОЗМОЖНЫЕ ВИДЫ ПСИХОЛОГИЧЕСКОЙ РАБОТЫ В ЗАВИСИМОСТИ ОТ ЖАЛОБ РОДИТЕЛЕЙ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 организации консультационных пунктов в ДОО</dc:title>
  <dc:creator>Арасланова</dc:creator>
  <cp:lastModifiedBy>Арасланова</cp:lastModifiedBy>
  <cp:revision>36</cp:revision>
  <dcterms:created xsi:type="dcterms:W3CDTF">2016-09-13T12:32:26Z</dcterms:created>
  <dcterms:modified xsi:type="dcterms:W3CDTF">2017-06-13T09:29:40Z</dcterms:modified>
</cp:coreProperties>
</file>