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98" r:id="rId4"/>
    <p:sldId id="276" r:id="rId5"/>
    <p:sldId id="306" r:id="rId6"/>
    <p:sldId id="305" r:id="rId7"/>
    <p:sldId id="310" r:id="rId8"/>
    <p:sldId id="302" r:id="rId9"/>
    <p:sldId id="282" r:id="rId10"/>
    <p:sldId id="281" r:id="rId11"/>
    <p:sldId id="28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10" autoAdjust="0"/>
  </p:normalViewPr>
  <p:slideViewPr>
    <p:cSldViewPr snapToGrid="0">
      <p:cViewPr varScale="1">
        <p:scale>
          <a:sx n="88" d="100"/>
          <a:sy n="88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18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99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09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9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9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27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69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08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82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68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9B43C-3676-41E1-8650-39FAE5AE48FF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6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9B43C-3676-41E1-8650-39FAE5AE48FF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444C5-454C-4D2C-BFD4-4B1D821D1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40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kirovipk.ru/" TargetMode="External"/><Relationship Id="rId2" Type="http://schemas.openxmlformats.org/officeDocument/2006/relationships/hyperlink" Target="mailto:dinoo@kirovipk.ru&#1057;&#1072;&#1081;&#1090;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32314" y="1122363"/>
            <a:ext cx="8730342" cy="2387600"/>
          </a:xfrm>
        </p:spPr>
        <p:txBody>
          <a:bodyPr>
            <a:noAutofit/>
          </a:bodyPr>
          <a:lstStyle/>
          <a:p>
            <a:r>
              <a:rPr lang="ru-RU" sz="4400" dirty="0"/>
              <a:t>Научно-методическое сопровождение апробации ВОМР процесса освоения обучающимися ООП НОО в ОО Кировской </a:t>
            </a:r>
            <a:r>
              <a:rPr lang="ru-RU" sz="4400" dirty="0" smtClean="0"/>
              <a:t>области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07971"/>
            <a:ext cx="9144000" cy="2155371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Арасланова Елена Викторовна, </a:t>
            </a:r>
          </a:p>
          <a:p>
            <a:pPr algn="r"/>
            <a:r>
              <a:rPr lang="ru-RU" dirty="0"/>
              <a:t>з</a:t>
            </a:r>
            <a:r>
              <a:rPr lang="ru-RU" dirty="0" smtClean="0"/>
              <a:t>аведующая кафедрой </a:t>
            </a:r>
            <a:r>
              <a:rPr lang="ru-RU" dirty="0" err="1" smtClean="0"/>
              <a:t>ДиНОО</a:t>
            </a:r>
            <a:r>
              <a:rPr lang="ru-RU" dirty="0" smtClean="0"/>
              <a:t>,</a:t>
            </a:r>
          </a:p>
          <a:p>
            <a:pPr algn="r"/>
            <a:r>
              <a:rPr lang="ru-RU" dirty="0" smtClean="0"/>
              <a:t> КОГОАУ ДПО «ИРО Кировской области»</a:t>
            </a:r>
          </a:p>
          <a:p>
            <a:pPr algn="r"/>
            <a:r>
              <a:rPr lang="ru-RU" dirty="0"/>
              <a:t>к</a:t>
            </a:r>
            <a:r>
              <a:rPr lang="ru-RU" dirty="0" smtClean="0"/>
              <a:t>андидат психологических наук</a:t>
            </a:r>
            <a:endParaRPr lang="ru-RU" dirty="0"/>
          </a:p>
        </p:txBody>
      </p:sp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6" y="381001"/>
            <a:ext cx="1719943" cy="211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16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Прямоугольник 2"/>
          <p:cNvSpPr>
            <a:spLocks noChangeArrowheads="1"/>
          </p:cNvSpPr>
          <p:nvPr/>
        </p:nvSpPr>
        <p:spPr bwMode="auto">
          <a:xfrm>
            <a:off x="881743" y="428625"/>
            <a:ext cx="10744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rgbClr val="0070C0"/>
                </a:solidFill>
              </a:rPr>
              <a:t>Проект кафедры </a:t>
            </a:r>
            <a:r>
              <a:rPr lang="ru-RU" sz="2800" b="1" dirty="0" err="1">
                <a:solidFill>
                  <a:srgbClr val="0070C0"/>
                </a:solidFill>
              </a:rPr>
              <a:t>ДиНОО</a:t>
            </a:r>
            <a:r>
              <a:rPr lang="ru-RU" sz="2800" b="1" dirty="0">
                <a:solidFill>
                  <a:srgbClr val="0070C0"/>
                </a:solidFill>
              </a:rPr>
              <a:t/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«Оценка личностных и метапредметных </a:t>
            </a:r>
            <a:r>
              <a:rPr lang="ru-RU" sz="2800" b="1" dirty="0" smtClean="0">
                <a:solidFill>
                  <a:srgbClr val="0070C0"/>
                </a:solidFill>
              </a:rPr>
              <a:t>результатов освоения обучающимися ООП НОО»</a:t>
            </a:r>
            <a:endParaRPr lang="ru-RU" sz="2800" b="1" dirty="0"/>
          </a:p>
        </p:txBody>
      </p:sp>
      <p:pic>
        <p:nvPicPr>
          <p:cNvPr id="4403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000251"/>
            <a:ext cx="8001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2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90799" y="274638"/>
            <a:ext cx="7466013" cy="1143000"/>
          </a:xfrm>
        </p:spPr>
        <p:txBody>
          <a:bodyPr/>
          <a:lstStyle/>
          <a:p>
            <a:pPr eaLnBrk="1" hangingPunct="1"/>
            <a:r>
              <a:rPr lang="ru-RU" altLang="ru-RU" sz="4800" dirty="0">
                <a:solidFill>
                  <a:srgbClr val="0070C0"/>
                </a:solidFill>
              </a:rPr>
              <a:t>Благодарим за внимание!</a:t>
            </a:r>
          </a:p>
        </p:txBody>
      </p:sp>
      <p:sp>
        <p:nvSpPr>
          <p:cNvPr id="46083" name="Содержимое 2"/>
          <p:cNvSpPr>
            <a:spLocks noGrp="1"/>
          </p:cNvSpPr>
          <p:nvPr>
            <p:ph idx="4294967295"/>
          </p:nvPr>
        </p:nvSpPr>
        <p:spPr>
          <a:xfrm>
            <a:off x="1666876" y="1571625"/>
            <a:ext cx="9001125" cy="49291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400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4000"/>
              <a:t>Электронная почта кафедры ДиНОО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4000" b="1">
                <a:hlinkClick r:id="rId2"/>
              </a:rPr>
              <a:t>dinoo@kirovipk.ru</a:t>
            </a:r>
            <a:endParaRPr lang="ru-RU" altLang="ru-RU" sz="4000" b="1">
              <a:hlinkClick r:id="rId2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4000"/>
              <a:t>Сайт ИРО Кировской области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4000" b="1">
                <a:hlinkClick r:id="rId3"/>
              </a:rPr>
              <a:t>http://kirovipk.ru/</a:t>
            </a:r>
            <a:endParaRPr lang="ru-RU" altLang="ru-RU" sz="4000" b="1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644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Краткое содержание доклада: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Обоснование актуальности проведения ВОМР у обучающихся 3-х классов.</a:t>
            </a:r>
          </a:p>
          <a:p>
            <a:r>
              <a:rPr lang="ru-RU" dirty="0" smtClean="0"/>
              <a:t>Научно-методическая основа разработки инструментария. Краткая характеристика работы.</a:t>
            </a:r>
          </a:p>
          <a:p>
            <a:r>
              <a:rPr lang="ru-RU" dirty="0" smtClean="0"/>
              <a:t>Возможности использования результатов ВОМР в повышении качества начального общего образования в условиях ОО.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79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НОО – основа оценки качества начального общего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«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предметных и </a:t>
            </a:r>
            <a:r>
              <a:rPr lang="ru-RU" u="sng" dirty="0"/>
              <a:t>метапредметных</a:t>
            </a:r>
            <a:r>
              <a:rPr lang="ru-RU" dirty="0"/>
              <a:t> результатов младших школьников необходимо оценить по завершению обучения в начальной </a:t>
            </a:r>
            <a:r>
              <a:rPr lang="ru-RU" dirty="0" smtClean="0"/>
              <a:t>школе» (ФГОС НОО).</a:t>
            </a:r>
            <a:endParaRPr lang="ru-RU" dirty="0"/>
          </a:p>
          <a:p>
            <a:pPr marL="0" lvl="0" indent="0" algn="just">
              <a:buNone/>
            </a:pPr>
            <a:r>
              <a:rPr lang="ru-RU" dirty="0" smtClean="0"/>
              <a:t>	В ПООП НОО конкретизированы образовательные результаты по завершению обучения в начальной школе. </a:t>
            </a:r>
          </a:p>
          <a:p>
            <a:pPr marL="0" lvl="0" indent="0" algn="just">
              <a:buNone/>
            </a:pPr>
            <a:r>
              <a:rPr lang="ru-RU" dirty="0" smtClean="0"/>
              <a:t>	Оценка результатов освоения обучающимися ООП НОО проводится во внешней и  внутренней оценке качества образования.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44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415143" y="274638"/>
            <a:ext cx="8795657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70C0"/>
                </a:solidFill>
              </a:rPr>
              <a:t>ВПР – одна из процедур внешней оценки качества начального общего образования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810251" y="1692275"/>
            <a:ext cx="5510892" cy="5380038"/>
          </a:xfrm>
        </p:spPr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ru-RU" dirty="0" smtClean="0"/>
              <a:t>    </a:t>
            </a:r>
            <a:r>
              <a:rPr lang="ru-RU" b="1" dirty="0" smtClean="0"/>
              <a:t>Аналитические материалы проведения апробации Всероссийских проверочных работ в общеобразовательных организациях Кировской области в 2016 году</a:t>
            </a:r>
            <a:r>
              <a:rPr lang="ru-RU" dirty="0" smtClean="0"/>
              <a:t>/ Е.В. Арасланова, О.А. Багина,  О.Н. </a:t>
            </a:r>
            <a:r>
              <a:rPr lang="ru-RU" dirty="0" err="1" smtClean="0"/>
              <a:t>Бершанская</a:t>
            </a:r>
            <a:r>
              <a:rPr lang="ru-RU" dirty="0" smtClean="0"/>
              <a:t> и др., ИРО Кировской области. – Киров: ООО «Типография «Старая Вятка», 2016.</a:t>
            </a:r>
            <a:endParaRPr lang="ru-RU" dirty="0"/>
          </a:p>
        </p:txBody>
      </p:sp>
      <p:pic>
        <p:nvPicPr>
          <p:cNvPr id="1126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9" t="510" r="14085" b="29895"/>
          <a:stretch>
            <a:fillRect/>
          </a:stretch>
        </p:blipFill>
        <p:spPr bwMode="auto">
          <a:xfrm>
            <a:off x="2238375" y="1533526"/>
            <a:ext cx="3278188" cy="475297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6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Достижение планируемых результатов </a:t>
            </a:r>
            <a:br>
              <a:rPr lang="ru-RU" sz="2800" b="1" dirty="0"/>
            </a:br>
            <a:r>
              <a:rPr lang="ru-RU" sz="2800" b="1" dirty="0"/>
              <a:t>в соответствии с ПООП НОО и </a:t>
            </a:r>
            <a:r>
              <a:rPr lang="ru-RU" sz="2800" b="1" dirty="0" smtClean="0"/>
              <a:t>ФГОС по предмету «Окружающий мир» </a:t>
            </a:r>
            <a:r>
              <a:rPr lang="ru-RU" sz="2800" b="1" dirty="0"/>
              <a:t>(2016 год)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388282"/>
              </p:ext>
            </p:extLst>
          </p:nvPr>
        </p:nvGraphicFramePr>
        <p:xfrm>
          <a:off x="957940" y="1275530"/>
          <a:ext cx="10352316" cy="5168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842"/>
                <a:gridCol w="5345865"/>
                <a:gridCol w="933406"/>
                <a:gridCol w="1697101"/>
                <a:gridCol w="1697102"/>
              </a:tblGrid>
              <a:tr h="11481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Блоки ПООП НОО  выпускник научится/ </a:t>
                      </a:r>
                      <a:r>
                        <a:rPr lang="ru-RU" sz="1800" i="1" dirty="0" smtClean="0"/>
                        <a:t>получит возможность научиться  </a:t>
                      </a:r>
                      <a:r>
                        <a:rPr lang="ru-RU" sz="1800" dirty="0" smtClean="0"/>
                        <a:t>или проверяемые требования (умения )в соответствии ФГОС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Максималь-ный</a:t>
                      </a:r>
                      <a:r>
                        <a:rPr lang="ru-RU" sz="1600" dirty="0" smtClean="0"/>
                        <a:t> балл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Средний  %   выполнения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По Кировской   По </a:t>
                      </a:r>
                      <a:r>
                        <a:rPr lang="ru-RU" sz="1600" baseline="0" dirty="0" smtClean="0"/>
                        <a:t>Российской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области                </a:t>
                      </a:r>
                      <a:r>
                        <a:rPr lang="ru-RU" sz="1600" baseline="0" dirty="0" smtClean="0"/>
                        <a:t>Федерации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648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6(1)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9525" marR="79375"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Освоение доступных способов изучения природы (наблюдение, измерение, опыт);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овладение логическими действиями сравнения, анализа, синтеза, установления аналогий и причинно-следственных связей, построения рассуждений; осознанно строить речевое высказывание в соответствии с задачами коммуникации, вычленять содержащиеся в тексте основные события. Сравнивать между собой объекты, описанные в тексте, выделяя 2-3 существенных признака;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проводить несложные наблюдения </a:t>
                      </a:r>
                      <a:b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окружающей среде и ставить опыты, используя простейшее лабораторное оборудование/</a:t>
                      </a:r>
                    </a:p>
                    <a:p>
                      <a:pPr marL="9525" marR="79375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создавать и преобразовывать модели и схемы для решения задач</a:t>
                      </a:r>
                      <a:endParaRPr lang="ru-RU" sz="1600" dirty="0" smtClean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9525" marR="79375"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76826">
                <a:tc>
                  <a:txBody>
                    <a:bodyPr/>
                    <a:lstStyle/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6(2)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62020">
                <a:tc>
                  <a:txBody>
                    <a:bodyPr/>
                    <a:lstStyle/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6(3)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7667636" y="1500174"/>
            <a:ext cx="285752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8596330" y="2000240"/>
            <a:ext cx="100013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76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Достижение планируемых результатов в соответствии с ПООП НОО и ФГОС </a:t>
            </a:r>
            <a:r>
              <a:rPr lang="ru-RU" sz="3100" b="1" dirty="0" smtClean="0"/>
              <a:t>по предмету </a:t>
            </a:r>
            <a:r>
              <a:rPr lang="ru-RU" sz="3200" b="1" dirty="0" smtClean="0"/>
              <a:t>«Окружающий </a:t>
            </a:r>
            <a:r>
              <a:rPr lang="ru-RU" sz="3200" b="1" dirty="0"/>
              <a:t>мир» </a:t>
            </a:r>
            <a:r>
              <a:rPr lang="ru-RU" sz="3100" b="1" dirty="0" smtClean="0"/>
              <a:t>(</a:t>
            </a:r>
            <a:r>
              <a:rPr lang="ru-RU" sz="3100" b="1" dirty="0"/>
              <a:t>2017 год)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38348" y="1714488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6597"/>
              </p:ext>
            </p:extLst>
          </p:nvPr>
        </p:nvGraphicFramePr>
        <p:xfrm>
          <a:off x="1426030" y="1112873"/>
          <a:ext cx="9927770" cy="5443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236"/>
                <a:gridCol w="5658438"/>
                <a:gridCol w="1230715"/>
                <a:gridCol w="1230715"/>
                <a:gridCol w="1148666"/>
              </a:tblGrid>
              <a:tr h="11477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Проверяемые требования (умения) в соответствии ФГОС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Максимальный балл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Средний % выполнения </a:t>
                      </a:r>
                    </a:p>
                    <a:p>
                      <a:r>
                        <a:rPr lang="ru-RU" dirty="0" smtClean="0"/>
                        <a:t> </a:t>
                      </a:r>
                      <a:r>
                        <a:rPr lang="ru-RU" sz="1600" dirty="0" smtClean="0"/>
                        <a:t>По                      По</a:t>
                      </a:r>
                    </a:p>
                    <a:p>
                      <a:r>
                        <a:rPr lang="ru-RU" sz="1600" dirty="0" smtClean="0"/>
                        <a:t> региону     </a:t>
                      </a:r>
                      <a:r>
                        <a:rPr lang="ru-RU" sz="1600" baseline="0" dirty="0" smtClean="0"/>
                        <a:t>    </a:t>
                      </a:r>
                      <a:r>
                        <a:rPr lang="ru-RU" sz="1600" dirty="0" smtClean="0"/>
                        <a:t> России 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6618">
                <a:tc>
                  <a:txBody>
                    <a:bodyPr/>
                    <a:lstStyle/>
                    <a:p>
                      <a:r>
                        <a:rPr lang="ru-RU" dirty="0" smtClean="0"/>
                        <a:t>6(1)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</a:pPr>
                      <a:r>
                        <a:rPr lang="ru-RU" sz="1600" dirty="0" smtClean="0"/>
                        <a:t>Освоение доступных способов изучения природы (наблюдение, измерение, опыт);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овладение логическими действиями сравнения, анализа, синтеза, установления аналогий и причинно-следственных связей, построения рассуждений; осознанно строить речевое высказывание в соответствии с задачами коммуникации. вычленять содержащиеся в тексте основные события.</a:t>
                      </a:r>
                      <a:br>
                        <a:rPr lang="ru-RU" sz="16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Сравнивать между собой объекты, описанные в тексте, выделяя 2-3 существенных признака</a:t>
                      </a:r>
                      <a:r>
                        <a:rPr lang="ru-RU" sz="1600" dirty="0" smtClean="0"/>
                        <a:t>; проводить несложные наблюдения в окружающей среде и ставить опыты, используя простейшее лабораторное оборудование;/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FF0000"/>
                          </a:solidFill>
                        </a:rPr>
                        <a:t>создавать и преобразовывать модели и схемы для решения задач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l" rtl="0">
                        <a:lnSpc>
                          <a:spcPct val="120000"/>
                        </a:lnSpc>
                      </a:pPr>
                      <a:endParaRPr lang="ru-RU" sz="14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/>
                </a:tc>
              </a:tr>
              <a:tr h="786559">
                <a:tc>
                  <a:txBody>
                    <a:bodyPr/>
                    <a:lstStyle/>
                    <a:p>
                      <a:r>
                        <a:rPr lang="ru-RU" dirty="0" smtClean="0"/>
                        <a:t>6(2)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</a:tr>
              <a:tr h="2751485">
                <a:tc>
                  <a:txBody>
                    <a:bodyPr/>
                    <a:lstStyle/>
                    <a:p>
                      <a:r>
                        <a:rPr lang="ru-RU" dirty="0" smtClean="0"/>
                        <a:t>6(3)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50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Приказ министерства образования Кировской области от </a:t>
            </a:r>
            <a:r>
              <a:rPr lang="ru-RU" dirty="0"/>
              <a:t>17.01.2017 г. № </a:t>
            </a:r>
            <a:r>
              <a:rPr lang="ru-RU" dirty="0" smtClean="0"/>
              <a:t>174-42-03-05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Разработана и утверждена программа повышения квалификации «</a:t>
            </a:r>
            <a:r>
              <a:rPr lang="ru-RU" b="1" dirty="0" smtClean="0"/>
              <a:t>Оценка </a:t>
            </a:r>
            <a:r>
              <a:rPr lang="ru-RU" b="1" dirty="0"/>
              <a:t>качества результатов освоения обучающимися основной образовательной программы начального общего образования</a:t>
            </a:r>
            <a:r>
              <a:rPr lang="ru-RU" dirty="0" smtClean="0"/>
              <a:t>» (36 часов). </a:t>
            </a:r>
            <a:r>
              <a:rPr lang="ru-RU" dirty="0"/>
              <a:t>По программе обучено 25 педагогов</a:t>
            </a:r>
          </a:p>
          <a:p>
            <a:r>
              <a:rPr lang="ru-RU" dirty="0" smtClean="0"/>
              <a:t>Рассмотрены теоретические вопросы: «Современные </a:t>
            </a:r>
            <a:r>
              <a:rPr lang="ru-RU" dirty="0"/>
              <a:t>ориентиры развития </a:t>
            </a:r>
            <a:r>
              <a:rPr lang="ru-RU" dirty="0" smtClean="0"/>
              <a:t>образования» (4 часа) «</a:t>
            </a:r>
            <a:r>
              <a:rPr lang="ru-RU" dirty="0"/>
              <a:t>Основные положения контрольно-оценочной деятельности в условиях ФГОС НОО</a:t>
            </a:r>
            <a:r>
              <a:rPr lang="ru-RU" dirty="0" smtClean="0"/>
              <a:t>» (6 часов), практическая часть включала освоение следующих тем: «Характеристика системы измерителей и инструментария», «Подходы к анализу данных, полученных в результате проведения мониторинга» «</a:t>
            </a:r>
            <a:r>
              <a:rPr lang="ru-RU" dirty="0"/>
              <a:t>Разработка заданий для оценки метапредметных результатов</a:t>
            </a:r>
            <a:r>
              <a:rPr lang="ru-RU" dirty="0" smtClean="0"/>
              <a:t>». 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98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1233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Назначение внешней (региональной) оценки метапредметных результатов освоения обучающимися 3-х классов ООП НОО (2017 год)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smtClean="0"/>
              <a:t>Цель </a:t>
            </a:r>
            <a:r>
              <a:rPr lang="ru-RU" b="1" dirty="0"/>
              <a:t>ВОМР – получение достоверных данных об уровне </a:t>
            </a:r>
            <a:r>
              <a:rPr lang="ru-RU" b="1" dirty="0" err="1"/>
              <a:t>сформированности</a:t>
            </a:r>
            <a:r>
              <a:rPr lang="ru-RU" b="1" dirty="0"/>
              <a:t> универсальных учебных действий (УУД) и овладения </a:t>
            </a:r>
            <a:r>
              <a:rPr lang="ru-RU" b="1" dirty="0" err="1"/>
              <a:t>межпредметными</a:t>
            </a:r>
            <a:r>
              <a:rPr lang="ru-RU" b="1" dirty="0"/>
              <a:t> понятиями обучающихся 3-х классов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Содержание </a:t>
            </a:r>
            <a:r>
              <a:rPr lang="ru-RU" dirty="0"/>
              <a:t>умений, проверяемых в </a:t>
            </a:r>
            <a:r>
              <a:rPr lang="ru-RU" dirty="0" err="1"/>
              <a:t>метапредметной</a:t>
            </a:r>
            <a:r>
              <a:rPr lang="ru-RU" dirty="0"/>
              <a:t> работе для обучающихся 3-х классов, определяется на основе Федерального государственного образовательного стандарта начального общего образования (приказ </a:t>
            </a:r>
            <a:r>
              <a:rPr lang="ru-RU" dirty="0" err="1"/>
              <a:t>Минобрнауки</a:t>
            </a:r>
            <a:r>
              <a:rPr lang="ru-RU" dirty="0"/>
              <a:t> РФ от 06.10.2009 №373 «Об утверждении и введении в действие Федерального государственного образовательного стандарта начального общего образования»).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08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>
                <a:solidFill>
                  <a:srgbClr val="0070C0"/>
                </a:solidFill>
              </a:rPr>
              <a:t>Кафедра дошкольного и начального общего образования</a:t>
            </a:r>
            <a:endParaRPr lang="ru-RU" sz="2800" dirty="0">
              <a:solidFill>
                <a:srgbClr val="AB262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38813" y="1643063"/>
            <a:ext cx="4500562" cy="4525962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buNone/>
              <a:defRPr/>
            </a:pPr>
            <a:r>
              <a:rPr lang="ru-RU" dirty="0" smtClean="0"/>
              <a:t>    </a:t>
            </a:r>
            <a:r>
              <a:rPr lang="ru-RU" b="1" dirty="0" smtClean="0"/>
              <a:t>Методические </a:t>
            </a:r>
            <a:r>
              <a:rPr lang="ru-RU" b="1" dirty="0"/>
              <a:t>рекомендации по оценке личностных и </a:t>
            </a:r>
            <a:r>
              <a:rPr lang="ru-RU" b="1" dirty="0" err="1"/>
              <a:t>метапредметных</a:t>
            </a:r>
            <a:r>
              <a:rPr lang="ru-RU" b="1" dirty="0"/>
              <a:t> результатов освоения обучающимися основной образовательной программы начального общего образования </a:t>
            </a:r>
            <a:r>
              <a:rPr lang="ru-RU" dirty="0"/>
              <a:t>/ [Е.В. Арасланова, О.А. </a:t>
            </a:r>
            <a:r>
              <a:rPr lang="ru-RU" dirty="0" err="1" smtClean="0"/>
              <a:t>Баги-на</a:t>
            </a:r>
            <a:r>
              <a:rPr lang="ru-RU" dirty="0"/>
              <a:t>,  О.Н. </a:t>
            </a:r>
            <a:r>
              <a:rPr lang="ru-RU" dirty="0" err="1"/>
              <a:t>Бершанская</a:t>
            </a:r>
            <a:r>
              <a:rPr lang="ru-RU" dirty="0"/>
              <a:t> и др.]. – Киров: ИРО Кировской области, 2015.</a:t>
            </a:r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1500189"/>
            <a:ext cx="3479800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6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555</Words>
  <Application>Microsoft Office PowerPoint</Application>
  <PresentationFormat>Широкоэкранный</PresentationFormat>
  <Paragraphs>115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Научно-методическое сопровождение апробации ВОМР процесса освоения обучающимися ООП НОО в ОО Кировской области</vt:lpstr>
      <vt:lpstr>Краткое содержание доклада:</vt:lpstr>
      <vt:lpstr>ФГОС НОО – основа оценки качества начального общего образования</vt:lpstr>
      <vt:lpstr>ВПР – одна из процедур внешней оценки качества начального общего образования </vt:lpstr>
      <vt:lpstr>Достижение планируемых результатов  в соответствии с ПООП НОО и ФГОС по предмету «Окружающий мир» (2016 год)</vt:lpstr>
      <vt:lpstr>Достижение планируемых результатов в соответствии с ПООП НОО и ФГОС по предмету «Окружающий мир» (2017 год) </vt:lpstr>
      <vt:lpstr>Приказ министерства образования Кировской области от 17.01.2017 г. № 174-42-03-05</vt:lpstr>
      <vt:lpstr>Назначение внешней (региональной) оценки метапредметных результатов освоения обучающимися 3-х классов ООП НОО (2017 год)</vt:lpstr>
      <vt:lpstr>Кафедра дошкольного и начального общего образования</vt:lpstr>
      <vt:lpstr>Презентация PowerPoint</vt:lpstr>
      <vt:lpstr>Благодарим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Научно-методическое сопровождение качества дошкольного и начального образования</dc:title>
  <dc:creator>Арасланова</dc:creator>
  <cp:lastModifiedBy>Арасланова</cp:lastModifiedBy>
  <cp:revision>54</cp:revision>
  <cp:lastPrinted>2017-10-18T14:06:26Z</cp:lastPrinted>
  <dcterms:created xsi:type="dcterms:W3CDTF">2017-06-09T10:34:37Z</dcterms:created>
  <dcterms:modified xsi:type="dcterms:W3CDTF">2017-12-20T07:17:50Z</dcterms:modified>
</cp:coreProperties>
</file>