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2" r:id="rId17"/>
    <p:sldId id="271" r:id="rId18"/>
    <p:sldId id="273" r:id="rId19"/>
    <p:sldId id="278" r:id="rId20"/>
    <p:sldId id="274" r:id="rId21"/>
    <p:sldId id="275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Поселковые/городские</a:t>
            </a:r>
            <a:r>
              <a:rPr lang="ru-RU" sz="18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/сельские</a:t>
            </a:r>
            <a:endPara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5.6646073721916832E-3"/>
                  <c:y val="7.54504500787674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735287806005419E-2"/>
                  <c:y val="-3.04617164878376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702435387400475E-3"/>
                  <c:y val="9.765981484604736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Лист2!$A$1:$A$3</c:f>
              <c:strCache>
                <c:ptCount val="3"/>
                <c:pt idx="0">
                  <c:v>городские</c:v>
                </c:pt>
                <c:pt idx="1">
                  <c:v>сельские</c:v>
                </c:pt>
                <c:pt idx="2">
                  <c:v>поселковые</c:v>
                </c:pt>
              </c:strCache>
            </c:strRef>
          </c:cat>
          <c:val>
            <c:numRef>
              <c:f>Лист2!$B$1:$B$3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Государственные/негосударственные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4.5442840555342846E-2"/>
                  <c:y val="9.13600442978224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17708351600814"/>
                      <c:h val="0.2764549329697040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4317510737294203"/>
                  <c:y val="-9.72185480273463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84985006050188"/>
                      <c:h val="0.2257127771911298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Лист2!$A$26:$A$27</c:f>
              <c:strCache>
                <c:ptCount val="2"/>
                <c:pt idx="0">
                  <c:v>негосударственные</c:v>
                </c:pt>
                <c:pt idx="1">
                  <c:v>государственные</c:v>
                </c:pt>
              </c:strCache>
            </c:strRef>
          </c:cat>
          <c:val>
            <c:numRef>
              <c:f>Лист2!$B$26:$B$27</c:f>
              <c:numCache>
                <c:formatCode>General</c:formatCode>
                <c:ptCount val="2"/>
                <c:pt idx="0">
                  <c:v>2</c:v>
                </c:pt>
                <c:pt idx="1">
                  <c:v>18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Пришкольные/самостоятельные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8888888888888903E-2"/>
                  <c:y val="8.79631452318460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94444444444447"/>
                      <c:h val="0.23134259259259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4143250476043299E-3"/>
                  <c:y val="-7.03746931543102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5301377952755908"/>
                      <c:h val="0.2787037037037036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Лист2!$A$42:$A$43</c:f>
              <c:strCache>
                <c:ptCount val="2"/>
                <c:pt idx="0">
                  <c:v>пришкольные</c:v>
                </c:pt>
                <c:pt idx="1">
                  <c:v>самостоятельные</c:v>
                </c:pt>
              </c:strCache>
            </c:strRef>
          </c:cat>
          <c:val>
            <c:numRef>
              <c:f>Лист2!$B$42:$B$43</c:f>
              <c:numCache>
                <c:formatCode>General</c:formatCode>
                <c:ptCount val="2"/>
                <c:pt idx="0">
                  <c:v>5</c:v>
                </c:pt>
                <c:pt idx="1">
                  <c:v>15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/>
              <a:t>Округа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3063096354832814E-2"/>
                  <c:y val="6.44375928912500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431659039010016E-3"/>
                  <c:y val="-5.37532808398950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134388887309886E-3"/>
                  <c:y val="5.8564968535544833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7798307702511699E-3"/>
                  <c:y val="2.81124497991967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820641102172677E-2"/>
                  <c:y val="7.51826202447585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961567980897693E-2"/>
                  <c:y val="6.99911456851025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Лист2!$A$59:$A$66</c:f>
              <c:strCache>
                <c:ptCount val="8"/>
                <c:pt idx="0">
                  <c:v>КОО</c:v>
                </c:pt>
                <c:pt idx="1">
                  <c:v>ЦОО</c:v>
                </c:pt>
                <c:pt idx="2">
                  <c:v>СОО</c:v>
                </c:pt>
                <c:pt idx="3">
                  <c:v>ВОО</c:v>
                </c:pt>
                <c:pt idx="4">
                  <c:v>ЮВОО</c:v>
                </c:pt>
                <c:pt idx="5">
                  <c:v>ЗОО</c:v>
                </c:pt>
                <c:pt idx="6">
                  <c:v>СЗОО</c:v>
                </c:pt>
                <c:pt idx="7">
                  <c:v>ЮЗОО</c:v>
                </c:pt>
              </c:strCache>
            </c:strRef>
          </c:cat>
          <c:val>
            <c:numRef>
              <c:f>Лист2!$B$59:$B$66</c:f>
              <c:numCache>
                <c:formatCode>General</c:formatCode>
                <c:ptCount val="8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>
                <a:solidFill>
                  <a:schemeClr val="tx1"/>
                </a:solidFill>
              </a:rPr>
              <a:t>Квалифицированность педагогов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4.2673394103032246E-2"/>
                  <c:y val="-5.74974979666818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96259916887037"/>
                      <c:h val="0.207329213256329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2592872434202242E-2"/>
                  <c:y val="8.45552772263569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6934475087101"/>
                      <c:h val="0.2854581663757613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Лист1!$H$5:$H$6</c:f>
              <c:strCache>
                <c:ptCount val="2"/>
                <c:pt idx="0">
                  <c:v>Удовлетворяет полностью</c:v>
                </c:pt>
                <c:pt idx="1">
                  <c:v>Не  удовлетворяет</c:v>
                </c:pt>
              </c:strCache>
            </c:strRef>
          </c:cat>
          <c:val>
            <c:numRef>
              <c:f>Лист1!$J$5:$J$6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Оснащенность ДОО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6.7987892088047439E-2"/>
                  <c:y val="5.7784794863978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55121852682553"/>
                      <c:h val="0.3309685015324078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3059087545385497E-2"/>
                  <c:y val="-2.03944996583497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73893702269059"/>
                      <c:h val="0.2290997161077724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Лист1!$B$31:$B$32</c:f>
              <c:strCache>
                <c:ptCount val="2"/>
                <c:pt idx="0">
                  <c:v>Удовлетворяет полностью</c:v>
                </c:pt>
                <c:pt idx="1">
                  <c:v>Не  удовлетворяет</c:v>
                </c:pt>
              </c:strCache>
            </c:strRef>
          </c:cat>
          <c:val>
            <c:numRef>
              <c:f>Лист1!$D$31:$D$32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Развитие ребёнка в ДОО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3602325952348"/>
                      <c:h val="0.2155797101449275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5322283609576429E-2"/>
                  <c:y val="6.03876621400583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30533924972087"/>
                      <c:h val="0.2035024154589371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Лист1!$B$48:$B$49</c:f>
              <c:strCache>
                <c:ptCount val="2"/>
                <c:pt idx="0">
                  <c:v>Удовлетворяет полностью</c:v>
                </c:pt>
                <c:pt idx="1">
                  <c:v>Не  удовлетворяет</c:v>
                </c:pt>
              </c:strCache>
            </c:strRef>
          </c:cat>
          <c:val>
            <c:numRef>
              <c:f>Лист1!$D$48:$D$49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Взаимодействие с родителями</a:t>
            </a:r>
          </a:p>
        </c:rich>
      </c:tx>
      <c:layout>
        <c:manualLayout>
          <c:xMode val="edge"/>
          <c:yMode val="edge"/>
          <c:x val="0.20072922134733157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64351851851853"/>
                      <c:h val="0.2121097683786505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1574074074074073E-2"/>
                  <c:y val="5.66466495785458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6181466899971"/>
                      <c:h val="0.193227593152064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Лист1!$B$68:$B$69</c:f>
              <c:strCache>
                <c:ptCount val="2"/>
                <c:pt idx="0">
                  <c:v>Удовлетворяет полностью</c:v>
                </c:pt>
                <c:pt idx="1">
                  <c:v>Не  удовлетворяет</c:v>
                </c:pt>
              </c:strCache>
            </c:strRef>
          </c:cat>
          <c:val>
            <c:numRef>
              <c:f>Лист1!$D$68:$D$69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9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5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57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7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7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3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8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83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B2A67F-68D8-4FCF-8BE6-ABB708B33FE0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7A9DDA-B3D4-4222-B2F5-DE04C6EBEEB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8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816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апробации технологии и инструментария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оценки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дошкольного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Кировской области в 2016 году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376057"/>
            <a:ext cx="10058400" cy="1665513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Елена Викторовна,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К.ПСИХОЛ.Н., ЗАВ. КАФЕДРОЙ ДОШКОЛЬНОГО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НАЧАЛЬНОГО ОБЩЕГО ОБРАЗОВАНИЯ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Кировской области»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3334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инструментария по группе параметров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условий реализации ООП ДО требованиям действующих нормативных правовых документов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18221"/>
              </p:ext>
            </p:extLst>
          </p:nvPr>
        </p:nvGraphicFramePr>
        <p:xfrm>
          <a:off x="499872" y="1684604"/>
          <a:ext cx="11192257" cy="4252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296"/>
                <a:gridCol w="7400315"/>
                <a:gridCol w="2848646"/>
              </a:tblGrid>
              <a:tr h="9714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Условия реализации ООП ДО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критериев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281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Соответствие психолого-педагогических условий (п.3.2.)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52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развивающей предметно-пространственной среды (п.3.3.)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(5*)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281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Соответствие кадрового обеспечения (п.3.4.)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52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Соответствие материально-технического обеспечения реализации ООП ДО (п. 3.5.)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52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Соответствие финансовых условий реализации ООП ДО (п.3.6.)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2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 группе параметров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/>
              <a:t>Соответствие условий реализации ООП ДО требованиям действующих нормативных правовых документов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статистических данных, вычисление коэффициента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Пирсона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показал достоверные показатели корреляции по следующим условиям: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психолого-педагогических условий реализации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развивающей предметно-пространственной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кадрового обеспечения реализации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ДО требованиям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критерии оценки, разработанные по данным групп условий, достоверны и могут быть использованы в качестве инструментария.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Недостоверная корреляция получена по группе условий: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«Соответствие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реализации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ООПДО требованиям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финансовых условий реализации ООПДО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требуют доработки критерии оценки по данным группам условий.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74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 группе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/>
              <a:t>Соответствие условий реализации ООП ДО требованиям действующих нормативных правовых документов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статистических данных, полученных с помощью коэффициента ранговой корреляции Персона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показал, что получены достоверные данные в 13 из 20 ОО.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7 ОО получены недостоверные данные.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этих ОО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расхождения между самооценкой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экспертными оценками.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качественного анализа были использованы данные, полученные в 13 ДОО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8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8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качества психолого-педагогических условий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077687"/>
            <a:ext cx="10058400" cy="47914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ОО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соответствуют требованиям ФГ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ДО, не выявлено ни одного ОО, в которых условия не соответствуют ФГСО ДО.  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средних полученных результатов у следующих ОО (полное соответствие):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 средняя общеобразовательная школа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Всехсвятское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Белохолуницкого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района;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Негосударственное дошкольное образовательное учреждение «Центр развития ребенка - детский сад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г. Киров.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средних значений (но в пределах соответствия) получены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(частичное соответствие):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Муниципальное казенное общеобразовательное учреждение средняя общеобразовательная школа с углубленным изучением отдельных предметов № 2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86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639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 оценке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развивающей предметно-пространственной среды: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51857"/>
            <a:ext cx="10058400" cy="46172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ОО РППС соответствуют принципам ФГСО ДО.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среднестатистических данных получены значения у ОО: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Муниципальное казенное дошкольное образовательное учреждение  детский сад комбинированного вида «Сказка»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Муниципальное казенное дошкольное образовательное учреждение  детский сад «Колобок»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Негосударственное дошкольное образовательное учреждение «Центр развития ребенка - детский сад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среднестатистических значений, но в пределах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 ОО: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Муниципальное казенное общеобразовательное учреждение средняя общеобразовательная школа с углубленным изучением отдельных предметов № 2 г. Советска;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Муниципальное бюджетное дошкольное образовательное учреждение  детский 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Макарье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Котельничского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787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инструментария по группе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родителей (законных представителей)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 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анкетирования — получить более полную информации о работе ДОО от родителей как полноправных участников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процесса, выявить степень удовлетворенности родителей качеством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анкете для родителей (законных представителей) были предложены 4 группы параметров: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Оснащенность  ДОО (5);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-Квалифицированность педагогов (3);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ребенка в ДОО (7);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-Взаимодействие с родителями (4).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каждого параметра разработаны критерии, которые представлены вопросами для родителей (законных представителей) с вариантами ответов: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полностью – 3 балла;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соответствует – 2 балла;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– 1 балл.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69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936" y="140299"/>
            <a:ext cx="10058400" cy="16728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группе параметров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родителей (законных представителей)  деятельностью  образовательной организации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94443"/>
              </p:ext>
            </p:extLst>
          </p:nvPr>
        </p:nvGraphicFramePr>
        <p:xfrm>
          <a:off x="-284226" y="1813125"/>
          <a:ext cx="6051042" cy="414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055656"/>
              </p:ext>
            </p:extLst>
          </p:nvPr>
        </p:nvGraphicFramePr>
        <p:xfrm>
          <a:off x="5954077" y="1813125"/>
          <a:ext cx="5603939" cy="418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723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8875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родителями (законными представителями) деятельности ОО по показателю «Оснащенность ДОО»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77696"/>
            <a:ext cx="10058400" cy="4491398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 участков ДОО, прогулочных территорий (2 учреждения соответствуют полностью);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 групповых комнат современным развивающим оборудованием (4 учреждения из 20 полностью соответствуют);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 техническими средствами телевизорами, мультимедийными устройствами, музыкальными центрами, компьютерами, другой техникой (4 учреждения из 20 полностью соответствуют);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достаточно книг, пособий, детских журналов, методических материалов для организации качественного педагогического процесса (5  учреждений соответствую полностью).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созданы условия для физического развития и укрепления здоровья ребёнка — от 1.9 до 2.8 баллов (8 учреждений соответствует полностью).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10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инструментария по группе параметров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родителей (законных представителей)  деятельностью  образовательной организации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161332"/>
              </p:ext>
            </p:extLst>
          </p:nvPr>
        </p:nvGraphicFramePr>
        <p:xfrm>
          <a:off x="128016" y="1962912"/>
          <a:ext cx="551688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510074"/>
              </p:ext>
            </p:extLst>
          </p:nvPr>
        </p:nvGraphicFramePr>
        <p:xfrm>
          <a:off x="6096000" y="1828800"/>
          <a:ext cx="5486400" cy="4376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557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родителями (законными представителями) деятельности ОО по показателю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ребенка 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которых посещают старшие и подготовительные группы (предлагалось ответить на вопросы, касающиеся подготовки детей к поступлению в школе) -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342 респондентов.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 родителя (68%) полностью удовлетворены данным показателем.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Родители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которых посещают младшие и средние дошкольные группы (на данные вопросы не отвечали) – 139 респондентов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 (52%) родителя удовлетворены данными показателями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39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68371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апробации технологи и инструментария оценки качества дошкольного образования является разработка методик, технологий (включая инструментарий) для проведения процедур оценки качества дошкольного образования на региональном уровне.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выработка общего подхода к понимаю качества дошкольного образования для обеспечения согласованности деятельности элементов системы внутренней и внешней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что гарантирует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граждан на получение качественного дошкольного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основных механизмов измерения параметров, характеризующих качество дошкольного образования, принципов обработки результатов измерений, разработка необходимого инструментария;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получение объективных данных о состоянии качества образования в ДОО Кировской области, формирование информационного банка качества.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1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2514"/>
            <a:ext cx="10058400" cy="121484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Апробация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 инструментария оценки качества дошкольного образования, проведенная в ОО Кировской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позволила получить результаты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трем группам параметров: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Соответствие Программы требованиям основных нормативных документов стандарта дошкольного образования;</a:t>
            </a:r>
          </a:p>
          <a:p>
            <a:r>
              <a:rPr lang="ru-RU" dirty="0"/>
              <a:t>- Соответствие условий реализации Программы требованиям основных нормативных документов;</a:t>
            </a:r>
          </a:p>
          <a:p>
            <a:r>
              <a:rPr lang="ru-RU" dirty="0"/>
              <a:t>- Степень удовлетворенности родителей (законных представителей) деятельностью образовательной организации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 всех ОО экспертные оценки получены в значениях соответствия ФГ</a:t>
            </a:r>
            <a:r>
              <a:rPr lang="ru-RU" dirty="0"/>
              <a:t>О</a:t>
            </a:r>
            <a:r>
              <a:rPr lang="ru-RU" dirty="0" smtClean="0"/>
              <a:t>С ДО, причем в 3 (из 15) ОО оценки показывают полное соответствие требованиям ФГОС и оценивают качество образования как на очень высоком уровне, в 2 (из 15) ОО получены низкие значения (в крайнем пределе нормы), в остальных ОО значения допустимые и оцениваются в средних пределах нормы.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324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результатов оценки качества дошкольного образования выявила, что: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83228"/>
            <a:ext cx="10058400" cy="3985865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недостоверные данные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из 20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(25%)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 группам параметров: «Соответствие Программы требованиям основных нормативных документов стандарта дошкольного образования», «Соответствие условий реализации Программы требованиям основных нормативных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1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Выявлены проблемы: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оценок, выставленных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свидетельствует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проблемах функционирования внутренней системы оценки качества образования в ОО.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оценок, выставленных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экспертами, обусловлена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подготовленностью,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территориальной, психологической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критериев по отдельным группам параметров, в частности оценки материально-технических и финансовых условий.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Несовершенство технологии проведения процедур оценки качества, которая предполагала опосредованную экспертизу и короткий срок данной процедуры, что затруднило объективную оценку в группе параметров «Соответствие условий реализации Программы требованиям основных нормативных документов» в части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психолого-педагогических условий и создания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РППС.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773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проведению процедуры внешней оценки качества дошкольного образования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подготовку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к организации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системы оценки качества дошкольного образования;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Предусмотреть подготовку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независимых экспертов для проведения процедур оценки качества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Предусмотреть оптимальные сроки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Сочетать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экспертов опосредованную и непосредственную процедуры экспертизы;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Доработать критерии оценки, по которым получены недостоверные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Доработать машиночитаемые экспертные листы с учетом полученных замечаний.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05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664" y="0"/>
            <a:ext cx="10058400" cy="5624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выборки 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292272"/>
              </p:ext>
            </p:extLst>
          </p:nvPr>
        </p:nvGraphicFramePr>
        <p:xfrm>
          <a:off x="0" y="562483"/>
          <a:ext cx="5815584" cy="302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214499"/>
              </p:ext>
            </p:extLst>
          </p:nvPr>
        </p:nvGraphicFramePr>
        <p:xfrm>
          <a:off x="0" y="3523488"/>
          <a:ext cx="5766816" cy="30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837395"/>
              </p:ext>
            </p:extLst>
          </p:nvPr>
        </p:nvGraphicFramePr>
        <p:xfrm>
          <a:off x="6150864" y="562483"/>
          <a:ext cx="5907024" cy="322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020928"/>
              </p:ext>
            </p:extLst>
          </p:nvPr>
        </p:nvGraphicFramePr>
        <p:xfrm>
          <a:off x="6493383" y="3457194"/>
          <a:ext cx="527685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03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Этапы реализации технологии </a:t>
            </a:r>
            <a:r>
              <a:rPr lang="ru-RU" sz="3600" b="1" dirty="0"/>
              <a:t>оценки </a:t>
            </a:r>
            <a:r>
              <a:rPr lang="ru-RU" sz="3600" b="1" dirty="0" smtClean="0"/>
              <a:t>качества дошкольного образования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17171"/>
            <a:ext cx="10058400" cy="4551923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Подготовительный </a:t>
            </a:r>
            <a:r>
              <a:rPr lang="ru-RU" b="1" i="1" dirty="0" smtClean="0"/>
              <a:t>этап</a:t>
            </a:r>
            <a:r>
              <a:rPr lang="ru-RU" dirty="0" smtClean="0"/>
              <a:t>: определение </a:t>
            </a:r>
            <a:r>
              <a:rPr lang="ru-RU" dirty="0"/>
              <a:t>оценочных процедур, разработку/корректировку системы оценочных критериев, формирование перечня организаций и экспертов, которые будут осуществлять оценку, утверждение инструментария, списка исполнителей оценки и размещение необходимой информации на сайте организации-исполнителя, подготовка экспертов к оцениванию (проведение инструктажа). </a:t>
            </a:r>
          </a:p>
          <a:p>
            <a:r>
              <a:rPr lang="ru-RU" b="1" i="1" dirty="0" smtClean="0"/>
              <a:t>Основной этап</a:t>
            </a:r>
            <a:r>
              <a:rPr lang="ru-RU" dirty="0" smtClean="0"/>
              <a:t>: </a:t>
            </a:r>
            <a:r>
              <a:rPr lang="ru-RU" dirty="0"/>
              <a:t>была проведена процедура оценки качества дошкольного образования, которая включала </a:t>
            </a:r>
            <a:r>
              <a:rPr lang="ru-RU" dirty="0" err="1"/>
              <a:t>самообследование</a:t>
            </a:r>
            <a:r>
              <a:rPr lang="ru-RU" dirty="0"/>
              <a:t> образовательной организацией по определенным критериям и показателям, экспертную </a:t>
            </a:r>
            <a:r>
              <a:rPr lang="ru-RU" dirty="0" smtClean="0"/>
              <a:t>оценку. В </a:t>
            </a:r>
            <a:r>
              <a:rPr lang="ru-RU" dirty="0"/>
              <a:t>процедуре была применена технология опосредованной экспертизы, которая не предусматривала непосредственный выход экспертов в образовательные организации, деятельность эксперта предполагала работу с документами, сайтом ОО, результатами анкетирования родителей обучающихся. </a:t>
            </a:r>
            <a:endParaRPr lang="ru-RU" dirty="0" smtClean="0"/>
          </a:p>
          <a:p>
            <a:r>
              <a:rPr lang="ru-RU" b="1" i="1" dirty="0" smtClean="0"/>
              <a:t>На </a:t>
            </a:r>
            <a:r>
              <a:rPr lang="ru-RU" b="1" i="1" dirty="0"/>
              <a:t>заключительном этапе</a:t>
            </a:r>
            <a:r>
              <a:rPr lang="ru-RU" dirty="0"/>
              <a:t> проведен количественный и качественный анализ качества образования в дошкольных образовательных организациях, участвующих в процедуре экспертизы, сделаны выводы, заключения, разработаны рекомендации по улучшению качества дошкольного образования.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5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7134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Нормативная база апробации: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5286" y="1077685"/>
            <a:ext cx="10230394" cy="4791409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- ФЗ </a:t>
            </a:r>
            <a:r>
              <a:rPr lang="ru-RU" i="1" dirty="0"/>
              <a:t>от 29.12.2012 г. №273-ФЗ «Об образовании в Российской федерации»;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17.10. 2013г№1155 «Об утверждении федерального государственного стандарта дошкольного образования»;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18.10.2013 №55н «Об утверждении профессионального стандарта «Педагог»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10. 12.2013 №462 «Об утверждении Порядка проведения </a:t>
            </a:r>
            <a:r>
              <a:rPr lang="ru-RU" i="1" dirty="0" err="1"/>
              <a:t>самообследования</a:t>
            </a:r>
            <a:r>
              <a:rPr lang="ru-RU" i="1" dirty="0"/>
              <a:t> образовательной организацией». </a:t>
            </a:r>
            <a:endParaRPr lang="ru-RU" dirty="0"/>
          </a:p>
          <a:p>
            <a:r>
              <a:rPr lang="ru-RU" i="1" dirty="0"/>
              <a:t>- Закон Кировской области «Об образовании в Кировской области», принят Законодательным Собранием Кировской области 25.09.2013.;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/>
              <a:t>Приказ министерства образования Кировской области от 21.12.2015 № 5-1007 «Об утверждении модели региональной системы оценки качества образования Кировской области»;</a:t>
            </a:r>
            <a:endParaRPr lang="ru-RU" dirty="0"/>
          </a:p>
          <a:p>
            <a:r>
              <a:rPr lang="ru-RU" i="1" dirty="0"/>
              <a:t>- Приказ министерства образования Кировской области от 21.12.2015 № 5-999 «Об утверждении Плана действий по введению федерального государственного образовательного стандарта дошкольного образования в образовательных организациях, реализующих образовательную программу дошкольного образования, Кировской области на 2016 год».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5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дошкольного образования включала следующие группы параметров: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1-я группа параметров характеризует соответствие Программы требованиям основных нормативных документов стандарта дошкольного образования;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2-я группа параметров характеризует соответствие условий реализации Программы требованиям основных нормативных документов;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3-я группа параметров характеризует степень удовлетворенности родителей (законных представителей) деятельностью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97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47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инструментария по группе параметров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Программы требованиям основных нормативных документов и, в первую очередь, стандарта дошкольного образования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2" y="1491344"/>
            <a:ext cx="11106912" cy="471351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по данной группе параметров разработан в соответствии с ФГОС ДО и направлен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оценку следующих параметров: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программы в соответствии с её структурой и объемом,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направленности программы на развитие личности ребенка;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организационных возможностей разработки и реализации Программы.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данных критериев и параметров экспертам была предложена 2-х частная шкала, где: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не соответствует   критерию - практически отсутствуют доказательства того, что Программа соответствует данному критерию;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полностью соответствует критерию - существуют значительные доказательства того, что Программа соответствует данному критерию.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баллов: </a:t>
            </a:r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(для общеобразовательных ДОО) и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78 баллов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ДОО, осуществляющих коррекционную работу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64-44 балла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 78- 60 баллов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 соответствует требованиям ФГОС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балла и менее, * 59 баллов и менее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-Программа не соответствует требованиям ФГОС.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84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 группе параметров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Программы требованиям основных нормативных документов и, в первую очередь, стандарта дошкольного образования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достоверные данные в 14 ОО, в 6 – данные не подтверждены.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позволил выделить проблемные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оценок и самооценки получены в 3-х организациях в пользу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В 75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 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не отражены возможности реализации Программы на родном для ребенка языке, что наиболее актуально для ОО, которые посещают дети, не говорящие на русском языке.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Возникли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оценкой содержания коррекционной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или инклюзивного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во всех ОО Программы соответствуют требованиям ФГОС ДО и фиксируют наиболее проблемные моменты разработки Программы, а также качество внутренней системы оценки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рекомендации. </a:t>
            </a:r>
          </a:p>
        </p:txBody>
      </p:sp>
    </p:spTree>
    <p:extLst>
      <p:ext uri="{BB962C8B-B14F-4D97-AF65-F5344CB8AC3E}">
        <p14:creationId xmlns:p14="http://schemas.microsoft.com/office/powerpoint/2010/main" val="177269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816429"/>
            <a:ext cx="10058400" cy="1197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инструментария по группе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условий реализации ООП ДО требованиям действующих нормативных правовых документов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качества дошкольного образования в данной группе параметров (согласно п.3.1.) были определены требования к 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психолого-педагогическим, кадровым, материально-техническим, финансовым </a:t>
            </a:r>
            <a:r>
              <a:rPr lang="ru-RU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развивающей предметно-пространственной среде.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условий была использована 3-х  бальная шкала, где: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не соответствует критерию (практически отсутствуют доказательства того, что имеющиеся в ДОО условия соответствуют данному критерию).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частично соответствует критерию (существуют некоторые доказательства того, что имеющиеся в ДОО условия  соответствуют данному критерию).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полностью соответствует критерию (существуют значительные доказательства того, что имеющиеся в ДОО условия  соответствуют данному критерию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  - </a:t>
            </a:r>
            <a:r>
              <a:rPr lang="ru-RU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(64*). </a:t>
            </a:r>
            <a:endParaRPr lang="ru-RU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(64*)- 54 (55*) балла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условия, созданные в ДОО, соответствует требованиям ФГОС.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(54*)-44 (45*)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 -  условия, созданные в ДОО, в основном соответствуют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(44*) балла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менее - условия, созданные в ДОО, не  соответствует требованиям  ФГОС.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50753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448</TotalTime>
  <Words>2097</Words>
  <Application>Microsoft Office PowerPoint</Application>
  <PresentationFormat>Широкоэкранный</PresentationFormat>
  <Paragraphs>173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Times New Roman</vt:lpstr>
      <vt:lpstr>Ретро</vt:lpstr>
      <vt:lpstr>О результатах апробации технологии и инструментария внешней оценки качества дошкольного образования  в образовательных организациях Кировской области в 2016 году </vt:lpstr>
      <vt:lpstr>Целью апробации технологи и инструментария оценки качества дошкольного образования является разработка методик, технологий (включая инструментарий) для проведения процедур оценки качества дошкольного образования на региональном уровне.  </vt:lpstr>
      <vt:lpstr>Распределение выборки ОО</vt:lpstr>
      <vt:lpstr>Этапы реализации технологии оценки качества дошкольного образования  </vt:lpstr>
      <vt:lpstr>Нормативная база апробации: </vt:lpstr>
      <vt:lpstr>Оценка качества дошкольного образования включала следующие группы параметров:</vt:lpstr>
      <vt:lpstr>Анализ инструментария по группе параметров  «Соответствие Программы требованиям основных нормативных документов и, в первую очередь, стандарта дошкольного образования»</vt:lpstr>
      <vt:lpstr>Анализ результатов по группе параметров  «Соответствие Программы требованиям основных нормативных документов и, в первую очередь, стандарта дошкольного образования»</vt:lpstr>
      <vt:lpstr>  Анализ инструментария по группе параметров  «Соответствие условий реализации ООП ДО требованиям действующих нормативных правовых документов» </vt:lpstr>
      <vt:lpstr>Анализ инструментария по группе параметров  «Соответствие условий реализации ООП ДО требованиям действующих нормативных правовых документов» </vt:lpstr>
      <vt:lpstr>Анализ результатов по группе параметров  «Соответствие условий реализации ООП ДО требованиям действующих нормативных правовых документов»</vt:lpstr>
      <vt:lpstr>Анализ результатов по группе параметров  «Соответствие условий реализации ООП ДО требованиям действующих нормативных правовых документов»</vt:lpstr>
      <vt:lpstr>Анализ результатов по оценке качества психолого-педагогических условий </vt:lpstr>
      <vt:lpstr>Анализ результатов по оценке качества  развивающей предметно-пространственной среды:</vt:lpstr>
      <vt:lpstr>Анализ инструментария по группе параметров  «Степень удовлетворенности родителей (законных представителей)  деятельностью  образовательной организации»</vt:lpstr>
      <vt:lpstr>Анализ результатов по группе параметров  «Степень удовлетворенности родителей (законных представителей)  деятельностью  образовательной организации»</vt:lpstr>
      <vt:lpstr>Оценка родителями (законными представителями) деятельности ОО по показателю «Оснащенность ДОО»</vt:lpstr>
      <vt:lpstr>Анализ инструментария по группе параметров  «Степень удовлетворенности родителей (законных представителей)  деятельностью  образовательной организации»</vt:lpstr>
      <vt:lpstr>Оценка родителями (законными представителями) деятельности ОО по показателю «Развитие ребенка в ДОО»</vt:lpstr>
      <vt:lpstr> Апробация технологии и инструментария оценки качества дошкольного образования, проведенная в ОО Кировской области, позволила получить результаты оценок по трем группам параметров:  </vt:lpstr>
      <vt:lpstr>Экспертиза результатов оценки качества дошкольного образования выявила, что: </vt:lpstr>
      <vt:lpstr>Выявлены проблемы: </vt:lpstr>
      <vt:lpstr>Рекомендации к проведению процедуры внешней оценки качества дошкольного образования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апробации технологии и инструментария оценки качества дошкольного образования в образовательных организациях Кировской области в 2016 году </dc:title>
  <dc:creator>Арасланова</dc:creator>
  <cp:lastModifiedBy>Арасланова</cp:lastModifiedBy>
  <cp:revision>40</cp:revision>
  <cp:lastPrinted>2016-06-29T06:47:12Z</cp:lastPrinted>
  <dcterms:created xsi:type="dcterms:W3CDTF">2016-06-27T12:21:58Z</dcterms:created>
  <dcterms:modified xsi:type="dcterms:W3CDTF">2016-06-29T09:14:57Z</dcterms:modified>
</cp:coreProperties>
</file>