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309" r:id="rId3"/>
    <p:sldId id="258" r:id="rId4"/>
    <p:sldId id="259" r:id="rId5"/>
    <p:sldId id="260" r:id="rId6"/>
    <p:sldId id="301" r:id="rId7"/>
    <p:sldId id="311" r:id="rId8"/>
    <p:sldId id="312" r:id="rId9"/>
    <p:sldId id="310" r:id="rId10"/>
    <p:sldId id="305" r:id="rId11"/>
    <p:sldId id="279" r:id="rId12"/>
    <p:sldId id="308" r:id="rId13"/>
    <p:sldId id="294" r:id="rId14"/>
    <p:sldId id="304" r:id="rId15"/>
    <p:sldId id="276" r:id="rId16"/>
    <p:sldId id="285" r:id="rId17"/>
    <p:sldId id="281" r:id="rId18"/>
    <p:sldId id="284" r:id="rId19"/>
    <p:sldId id="296" r:id="rId20"/>
    <p:sldId id="282" r:id="rId21"/>
    <p:sldId id="286" r:id="rId22"/>
    <p:sldId id="291" r:id="rId23"/>
    <p:sldId id="300" r:id="rId24"/>
    <p:sldId id="287" r:id="rId25"/>
    <p:sldId id="298" r:id="rId26"/>
    <p:sldId id="299" r:id="rId27"/>
    <p:sldId id="288" r:id="rId28"/>
    <p:sldId id="292" r:id="rId29"/>
    <p:sldId id="302" r:id="rId30"/>
    <p:sldId id="303" r:id="rId31"/>
    <p:sldId id="289" r:id="rId32"/>
    <p:sldId id="306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27" autoAdjust="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F7DD2-5A4D-4EEA-8F74-C4D48B339DBB}" type="doc">
      <dgm:prSet loTypeId="urn:microsoft.com/office/officeart/2005/8/layout/pyramid2" loCatId="list" qsTypeId="urn:microsoft.com/office/officeart/2005/8/quickstyle/simple1" qsCatId="simple" csTypeId="urn:microsoft.com/office/officeart/2005/8/colors/accent3_4" csCatId="accent3" phldr="1"/>
      <dgm:spPr/>
    </dgm:pt>
    <dgm:pt modelId="{A2FA8787-CBDD-4E77-A2F7-B984E12E65DC}">
      <dgm:prSet phldrT="[Текст]" custT="1"/>
      <dgm:spPr/>
      <dgm:t>
        <a:bodyPr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Курсы повышения квалификации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49E87074-90E6-46EB-85E5-27683E49A853}" type="parTrans" cxnId="{79E230C6-B685-4F92-B814-3794F0CF0207}">
      <dgm:prSet/>
      <dgm:spPr/>
      <dgm:t>
        <a:bodyPr/>
        <a:lstStyle/>
        <a:p>
          <a:endParaRPr lang="ru-RU"/>
        </a:p>
      </dgm:t>
    </dgm:pt>
    <dgm:pt modelId="{04D18747-60BE-48C9-AE4A-D613659C4ABB}" type="sibTrans" cxnId="{79E230C6-B685-4F92-B814-3794F0CF0207}">
      <dgm:prSet/>
      <dgm:spPr/>
      <dgm:t>
        <a:bodyPr/>
        <a:lstStyle/>
        <a:p>
          <a:endParaRPr lang="ru-RU"/>
        </a:p>
      </dgm:t>
    </dgm:pt>
    <dgm:pt modelId="{EF097782-5E11-4A07-A42C-B5A586F623F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Курсы профессиональной переподготовки</a:t>
          </a:r>
        </a:p>
        <a:p>
          <a:endParaRPr lang="ru-RU" sz="1800" b="1" dirty="0"/>
        </a:p>
      </dgm:t>
    </dgm:pt>
    <dgm:pt modelId="{F3EC4BC4-A0A1-47ED-B4A6-83AF2E7DF5B5}" type="parTrans" cxnId="{D7EE2FB3-729E-4FE4-A77C-0F0C111A5408}">
      <dgm:prSet/>
      <dgm:spPr/>
      <dgm:t>
        <a:bodyPr/>
        <a:lstStyle/>
        <a:p>
          <a:endParaRPr lang="ru-RU"/>
        </a:p>
      </dgm:t>
    </dgm:pt>
    <dgm:pt modelId="{FD88964A-BFF4-4E2A-99E2-190C7898F5E0}" type="sibTrans" cxnId="{D7EE2FB3-729E-4FE4-A77C-0F0C111A5408}">
      <dgm:prSet/>
      <dgm:spPr/>
      <dgm:t>
        <a:bodyPr/>
        <a:lstStyle/>
        <a:p>
          <a:endParaRPr lang="ru-RU"/>
        </a:p>
      </dgm:t>
    </dgm:pt>
    <dgm:pt modelId="{5D6B06D7-EE1E-4D2F-B03A-D0197D94900B}">
      <dgm:prSet phldrT="[Текст]" custT="1"/>
      <dgm:spPr/>
      <dgm:t>
        <a:bodyPr/>
        <a:lstStyle/>
        <a:p>
          <a:r>
            <a:rPr lang="ru-RU" sz="1800" b="1" dirty="0" smtClean="0"/>
            <a:t>Творческие лаборатории</a:t>
          </a:r>
          <a:endParaRPr lang="ru-RU" sz="1800" b="1" dirty="0"/>
        </a:p>
      </dgm:t>
    </dgm:pt>
    <dgm:pt modelId="{501F08C6-3457-41D1-A395-AE788016E3C8}" type="parTrans" cxnId="{ED2C7C8B-2124-4C15-ABDB-EF4A89625562}">
      <dgm:prSet/>
      <dgm:spPr/>
      <dgm:t>
        <a:bodyPr/>
        <a:lstStyle/>
        <a:p>
          <a:endParaRPr lang="ru-RU"/>
        </a:p>
      </dgm:t>
    </dgm:pt>
    <dgm:pt modelId="{B80E1CC0-CF89-4F8F-84EE-AF583A509AA8}" type="sibTrans" cxnId="{ED2C7C8B-2124-4C15-ABDB-EF4A89625562}">
      <dgm:prSet/>
      <dgm:spPr/>
      <dgm:t>
        <a:bodyPr/>
        <a:lstStyle/>
        <a:p>
          <a:endParaRPr lang="ru-RU"/>
        </a:p>
      </dgm:t>
    </dgm:pt>
    <dgm:pt modelId="{537624E5-CD76-4ABC-9135-AB21D76009C0}">
      <dgm:prSet phldrT="[Текст]" custT="1"/>
      <dgm:spPr/>
      <dgm:t>
        <a:bodyPr/>
        <a:lstStyle/>
        <a:p>
          <a:r>
            <a:rPr lang="ru-RU" sz="1800" b="1" dirty="0" smtClean="0"/>
            <a:t>Семинары-практикумы</a:t>
          </a:r>
          <a:endParaRPr lang="ru-RU" sz="1800" b="1" dirty="0"/>
        </a:p>
      </dgm:t>
    </dgm:pt>
    <dgm:pt modelId="{9509131A-E21A-473C-B3B4-831858AD92B8}" type="parTrans" cxnId="{19193D24-24E4-41FE-9779-D048B7AD268D}">
      <dgm:prSet/>
      <dgm:spPr/>
      <dgm:t>
        <a:bodyPr/>
        <a:lstStyle/>
        <a:p>
          <a:endParaRPr lang="ru-RU"/>
        </a:p>
      </dgm:t>
    </dgm:pt>
    <dgm:pt modelId="{3AD942F8-175E-4E52-8DD4-3F8ACAAC7DF4}" type="sibTrans" cxnId="{19193D24-24E4-41FE-9779-D048B7AD268D}">
      <dgm:prSet/>
      <dgm:spPr/>
      <dgm:t>
        <a:bodyPr/>
        <a:lstStyle/>
        <a:p>
          <a:endParaRPr lang="ru-RU"/>
        </a:p>
      </dgm:t>
    </dgm:pt>
    <dgm:pt modelId="{F225E58D-70C9-4C31-9F73-BE6BF9B05B07}">
      <dgm:prSet phldrT="[Текст]" custT="1"/>
      <dgm:spPr/>
      <dgm:t>
        <a:bodyPr/>
        <a:lstStyle/>
        <a:p>
          <a:r>
            <a:rPr lang="ru-RU" sz="1800" b="1" dirty="0" smtClean="0"/>
            <a:t>Обучающие семинары</a:t>
          </a:r>
          <a:endParaRPr lang="ru-RU" sz="1800" b="1" dirty="0"/>
        </a:p>
      </dgm:t>
    </dgm:pt>
    <dgm:pt modelId="{41640F7C-4B35-4E92-85CD-F1FD03299BA0}" type="parTrans" cxnId="{A6E2E5E6-094A-4315-BC68-9801220BC7CD}">
      <dgm:prSet/>
      <dgm:spPr/>
      <dgm:t>
        <a:bodyPr/>
        <a:lstStyle/>
        <a:p>
          <a:endParaRPr lang="ru-RU"/>
        </a:p>
      </dgm:t>
    </dgm:pt>
    <dgm:pt modelId="{F6D434C7-564E-45F8-A9ED-BB51C3CBFD7F}" type="sibTrans" cxnId="{A6E2E5E6-094A-4315-BC68-9801220BC7CD}">
      <dgm:prSet/>
      <dgm:spPr/>
      <dgm:t>
        <a:bodyPr/>
        <a:lstStyle/>
        <a:p>
          <a:endParaRPr lang="ru-RU"/>
        </a:p>
      </dgm:t>
    </dgm:pt>
    <dgm:pt modelId="{8CEC396E-EB80-441A-82A7-CE238C6046E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/>
            <a:t>Вебинары</a:t>
          </a:r>
          <a:endParaRPr lang="ru-RU" sz="1800" b="1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61EE2D60-B85A-4388-899E-DFDC34675D55}" type="parTrans" cxnId="{7C80FAFE-C368-413C-B37A-3F631CA7762A}">
      <dgm:prSet/>
      <dgm:spPr/>
      <dgm:t>
        <a:bodyPr/>
        <a:lstStyle/>
        <a:p>
          <a:endParaRPr lang="ru-RU"/>
        </a:p>
      </dgm:t>
    </dgm:pt>
    <dgm:pt modelId="{86D45D77-B6FE-4C60-AFD0-FB0A75019565}" type="sibTrans" cxnId="{7C80FAFE-C368-413C-B37A-3F631CA7762A}">
      <dgm:prSet/>
      <dgm:spPr/>
      <dgm:t>
        <a:bodyPr/>
        <a:lstStyle/>
        <a:p>
          <a:endParaRPr lang="ru-RU"/>
        </a:p>
      </dgm:t>
    </dgm:pt>
    <dgm:pt modelId="{4DB618CD-9C72-4EEC-9854-682F4DEF4B7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Круглые столы, методические лагеря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CCD69263-ACA8-4CAB-ABD2-F24B54D9C910}" type="parTrans" cxnId="{93C595C5-E195-41DC-A8AD-71D6605CC6B4}">
      <dgm:prSet/>
      <dgm:spPr/>
      <dgm:t>
        <a:bodyPr/>
        <a:lstStyle/>
        <a:p>
          <a:endParaRPr lang="ru-RU"/>
        </a:p>
      </dgm:t>
    </dgm:pt>
    <dgm:pt modelId="{74932DD5-7847-4BA6-B5E2-9B0D9A00D76E}" type="sibTrans" cxnId="{93C595C5-E195-41DC-A8AD-71D6605CC6B4}">
      <dgm:prSet/>
      <dgm:spPr/>
      <dgm:t>
        <a:bodyPr/>
        <a:lstStyle/>
        <a:p>
          <a:endParaRPr lang="ru-RU"/>
        </a:p>
      </dgm:t>
    </dgm:pt>
    <dgm:pt modelId="{4383327A-CC07-4E1E-8AA6-9E80E150ECDA}" type="pres">
      <dgm:prSet presAssocID="{98AF7DD2-5A4D-4EEA-8F74-C4D48B339DBB}" presName="compositeShape" presStyleCnt="0">
        <dgm:presLayoutVars>
          <dgm:dir/>
          <dgm:resizeHandles/>
        </dgm:presLayoutVars>
      </dgm:prSet>
      <dgm:spPr/>
    </dgm:pt>
    <dgm:pt modelId="{20CCC45F-A4C7-443E-81FB-44F37852F5E4}" type="pres">
      <dgm:prSet presAssocID="{98AF7DD2-5A4D-4EEA-8F74-C4D48B339DBB}" presName="pyramid" presStyleLbl="node1" presStyleIdx="0" presStyleCnt="1" custLinFactNeighborX="-3437"/>
      <dgm:spPr/>
    </dgm:pt>
    <dgm:pt modelId="{5E600F87-594A-4721-A8F9-10D04D6EE750}" type="pres">
      <dgm:prSet presAssocID="{98AF7DD2-5A4D-4EEA-8F74-C4D48B339DBB}" presName="theList" presStyleCnt="0"/>
      <dgm:spPr/>
    </dgm:pt>
    <dgm:pt modelId="{E1E95B6D-D23F-4D7A-AFEE-CDDB47C731A6}" type="pres">
      <dgm:prSet presAssocID="{A2FA8787-CBDD-4E77-A2F7-B984E12E65DC}" presName="aNode" presStyleLbl="fgAcc1" presStyleIdx="0" presStyleCnt="7" custScaleX="162958" custScaleY="129375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28B28-DC8F-4C08-8CC4-322C16FD4A66}" type="pres">
      <dgm:prSet presAssocID="{A2FA8787-CBDD-4E77-A2F7-B984E12E65DC}" presName="aSpace" presStyleCnt="0"/>
      <dgm:spPr/>
    </dgm:pt>
    <dgm:pt modelId="{40716E1F-824C-471F-8FE2-3FAC8A095CBF}" type="pres">
      <dgm:prSet presAssocID="{EF097782-5E11-4A07-A42C-B5A586F623FC}" presName="aNode" presStyleLbl="fgAcc1" presStyleIdx="1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08B13-4AFC-48BE-AC5E-DA9138076E50}" type="pres">
      <dgm:prSet presAssocID="{EF097782-5E11-4A07-A42C-B5A586F623FC}" presName="aSpace" presStyleCnt="0"/>
      <dgm:spPr/>
    </dgm:pt>
    <dgm:pt modelId="{B32E43E3-16A9-4CCC-B7D0-6E1DD3540523}" type="pres">
      <dgm:prSet presAssocID="{5D6B06D7-EE1E-4D2F-B03A-D0197D94900B}" presName="aNode" presStyleLbl="fgAcc1" presStyleIdx="2" presStyleCnt="7" custScaleX="162958" custLinFactY="10035" custLinFactNeighborX="121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17B3F-B9C5-4201-A458-3EDAB9797481}" type="pres">
      <dgm:prSet presAssocID="{5D6B06D7-EE1E-4D2F-B03A-D0197D94900B}" presName="aSpace" presStyleCnt="0"/>
      <dgm:spPr/>
    </dgm:pt>
    <dgm:pt modelId="{887F6977-9BBC-4B47-9866-78C08C47BC40}" type="pres">
      <dgm:prSet presAssocID="{537624E5-CD76-4ABC-9135-AB21D76009C0}" presName="aNode" presStyleLbl="fgAcc1" presStyleIdx="3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F2D73-D00A-40DB-890F-915EB7E13889}" type="pres">
      <dgm:prSet presAssocID="{537624E5-CD76-4ABC-9135-AB21D76009C0}" presName="aSpace" presStyleCnt="0"/>
      <dgm:spPr/>
    </dgm:pt>
    <dgm:pt modelId="{8CEA092C-A538-4EC7-929C-CFEC2C5518E1}" type="pres">
      <dgm:prSet presAssocID="{F225E58D-70C9-4C31-9F73-BE6BF9B05B07}" presName="aNode" presStyleLbl="fgAcc1" presStyleIdx="4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D5FB7-FC16-4638-B2F2-FEEF71A4E4C5}" type="pres">
      <dgm:prSet presAssocID="{F225E58D-70C9-4C31-9F73-BE6BF9B05B07}" presName="aSpace" presStyleCnt="0"/>
      <dgm:spPr/>
    </dgm:pt>
    <dgm:pt modelId="{412C7CB0-1CCB-4523-B21B-5C7D0A81FE0C}" type="pres">
      <dgm:prSet presAssocID="{8CEC396E-EB80-441A-82A7-CE238C6046ED}" presName="aNode" presStyleLbl="fgAcc1" presStyleIdx="5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1443A-040C-49A2-8352-E494230DD698}" type="pres">
      <dgm:prSet presAssocID="{8CEC396E-EB80-441A-82A7-CE238C6046ED}" presName="aSpace" presStyleCnt="0"/>
      <dgm:spPr/>
    </dgm:pt>
    <dgm:pt modelId="{93C3A2F1-E3FC-4F71-8233-12355BB7CA44}" type="pres">
      <dgm:prSet presAssocID="{4DB618CD-9C72-4EEC-9854-682F4DEF4B74}" presName="aNode" presStyleLbl="fgAcc1" presStyleIdx="6" presStyleCnt="7" custScaleX="162958" custScaleY="189916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985D0-1B46-40EF-945E-55E473199A35}" type="pres">
      <dgm:prSet presAssocID="{4DB618CD-9C72-4EEC-9854-682F4DEF4B74}" presName="aSpace" presStyleCnt="0"/>
      <dgm:spPr/>
    </dgm:pt>
  </dgm:ptLst>
  <dgm:cxnLst>
    <dgm:cxn modelId="{93C595C5-E195-41DC-A8AD-71D6605CC6B4}" srcId="{98AF7DD2-5A4D-4EEA-8F74-C4D48B339DBB}" destId="{4DB618CD-9C72-4EEC-9854-682F4DEF4B74}" srcOrd="6" destOrd="0" parTransId="{CCD69263-ACA8-4CAB-ABD2-F24B54D9C910}" sibTransId="{74932DD5-7847-4BA6-B5E2-9B0D9A00D76E}"/>
    <dgm:cxn modelId="{743A4633-FBC7-4BCC-92F8-F9C22EEC12B6}" type="presOf" srcId="{8CEC396E-EB80-441A-82A7-CE238C6046ED}" destId="{412C7CB0-1CCB-4523-B21B-5C7D0A81FE0C}" srcOrd="0" destOrd="0" presId="urn:microsoft.com/office/officeart/2005/8/layout/pyramid2"/>
    <dgm:cxn modelId="{D7EE2FB3-729E-4FE4-A77C-0F0C111A5408}" srcId="{98AF7DD2-5A4D-4EEA-8F74-C4D48B339DBB}" destId="{EF097782-5E11-4A07-A42C-B5A586F623FC}" srcOrd="1" destOrd="0" parTransId="{F3EC4BC4-A0A1-47ED-B4A6-83AF2E7DF5B5}" sibTransId="{FD88964A-BFF4-4E2A-99E2-190C7898F5E0}"/>
    <dgm:cxn modelId="{36339FCC-9D69-4031-B98C-C58D5C1C1196}" type="presOf" srcId="{5D6B06D7-EE1E-4D2F-B03A-D0197D94900B}" destId="{B32E43E3-16A9-4CCC-B7D0-6E1DD3540523}" srcOrd="0" destOrd="0" presId="urn:microsoft.com/office/officeart/2005/8/layout/pyramid2"/>
    <dgm:cxn modelId="{0A27CF4A-A356-41FA-9E40-3B6DF0FD7ABB}" type="presOf" srcId="{EF097782-5E11-4A07-A42C-B5A586F623FC}" destId="{40716E1F-824C-471F-8FE2-3FAC8A095CBF}" srcOrd="0" destOrd="0" presId="urn:microsoft.com/office/officeart/2005/8/layout/pyramid2"/>
    <dgm:cxn modelId="{ED2C7C8B-2124-4C15-ABDB-EF4A89625562}" srcId="{98AF7DD2-5A4D-4EEA-8F74-C4D48B339DBB}" destId="{5D6B06D7-EE1E-4D2F-B03A-D0197D94900B}" srcOrd="2" destOrd="0" parTransId="{501F08C6-3457-41D1-A395-AE788016E3C8}" sibTransId="{B80E1CC0-CF89-4F8F-84EE-AF583A509AA8}"/>
    <dgm:cxn modelId="{A6E2E5E6-094A-4315-BC68-9801220BC7CD}" srcId="{98AF7DD2-5A4D-4EEA-8F74-C4D48B339DBB}" destId="{F225E58D-70C9-4C31-9F73-BE6BF9B05B07}" srcOrd="4" destOrd="0" parTransId="{41640F7C-4B35-4E92-85CD-F1FD03299BA0}" sibTransId="{F6D434C7-564E-45F8-A9ED-BB51C3CBFD7F}"/>
    <dgm:cxn modelId="{19193D24-24E4-41FE-9779-D048B7AD268D}" srcId="{98AF7DD2-5A4D-4EEA-8F74-C4D48B339DBB}" destId="{537624E5-CD76-4ABC-9135-AB21D76009C0}" srcOrd="3" destOrd="0" parTransId="{9509131A-E21A-473C-B3B4-831858AD92B8}" sibTransId="{3AD942F8-175E-4E52-8DD4-3F8ACAAC7DF4}"/>
    <dgm:cxn modelId="{CD5D39C3-5264-4748-B534-3029AB91FCD7}" type="presOf" srcId="{A2FA8787-CBDD-4E77-A2F7-B984E12E65DC}" destId="{E1E95B6D-D23F-4D7A-AFEE-CDDB47C731A6}" srcOrd="0" destOrd="0" presId="urn:microsoft.com/office/officeart/2005/8/layout/pyramid2"/>
    <dgm:cxn modelId="{CDB62A3E-5CCA-47DD-877C-894D0556E56A}" type="presOf" srcId="{4DB618CD-9C72-4EEC-9854-682F4DEF4B74}" destId="{93C3A2F1-E3FC-4F71-8233-12355BB7CA44}" srcOrd="0" destOrd="0" presId="urn:microsoft.com/office/officeart/2005/8/layout/pyramid2"/>
    <dgm:cxn modelId="{B96102DE-4955-4C25-9E1A-E57BF1B83D17}" type="presOf" srcId="{537624E5-CD76-4ABC-9135-AB21D76009C0}" destId="{887F6977-9BBC-4B47-9866-78C08C47BC40}" srcOrd="0" destOrd="0" presId="urn:microsoft.com/office/officeart/2005/8/layout/pyramid2"/>
    <dgm:cxn modelId="{7C80FAFE-C368-413C-B37A-3F631CA7762A}" srcId="{98AF7DD2-5A4D-4EEA-8F74-C4D48B339DBB}" destId="{8CEC396E-EB80-441A-82A7-CE238C6046ED}" srcOrd="5" destOrd="0" parTransId="{61EE2D60-B85A-4388-899E-DFDC34675D55}" sibTransId="{86D45D77-B6FE-4C60-AFD0-FB0A75019565}"/>
    <dgm:cxn modelId="{0AF42E90-3C8B-41F3-959D-9EBCC719A122}" type="presOf" srcId="{F225E58D-70C9-4C31-9F73-BE6BF9B05B07}" destId="{8CEA092C-A538-4EC7-929C-CFEC2C5518E1}" srcOrd="0" destOrd="0" presId="urn:microsoft.com/office/officeart/2005/8/layout/pyramid2"/>
    <dgm:cxn modelId="{BB8A997B-B758-42D3-9EA0-0776F7F61085}" type="presOf" srcId="{98AF7DD2-5A4D-4EEA-8F74-C4D48B339DBB}" destId="{4383327A-CC07-4E1E-8AA6-9E80E150ECDA}" srcOrd="0" destOrd="0" presId="urn:microsoft.com/office/officeart/2005/8/layout/pyramid2"/>
    <dgm:cxn modelId="{79E230C6-B685-4F92-B814-3794F0CF0207}" srcId="{98AF7DD2-5A4D-4EEA-8F74-C4D48B339DBB}" destId="{A2FA8787-CBDD-4E77-A2F7-B984E12E65DC}" srcOrd="0" destOrd="0" parTransId="{49E87074-90E6-46EB-85E5-27683E49A853}" sibTransId="{04D18747-60BE-48C9-AE4A-D613659C4ABB}"/>
    <dgm:cxn modelId="{387C5D7D-8427-45AB-8CA3-4684FD89FBE6}" type="presParOf" srcId="{4383327A-CC07-4E1E-8AA6-9E80E150ECDA}" destId="{20CCC45F-A4C7-443E-81FB-44F37852F5E4}" srcOrd="0" destOrd="0" presId="urn:microsoft.com/office/officeart/2005/8/layout/pyramid2"/>
    <dgm:cxn modelId="{DA7DA410-AF95-4FFE-860D-9C2E914F78E3}" type="presParOf" srcId="{4383327A-CC07-4E1E-8AA6-9E80E150ECDA}" destId="{5E600F87-594A-4721-A8F9-10D04D6EE750}" srcOrd="1" destOrd="0" presId="urn:microsoft.com/office/officeart/2005/8/layout/pyramid2"/>
    <dgm:cxn modelId="{54ECEA4F-EC42-444B-BFCA-4F18FCC778EB}" type="presParOf" srcId="{5E600F87-594A-4721-A8F9-10D04D6EE750}" destId="{E1E95B6D-D23F-4D7A-AFEE-CDDB47C731A6}" srcOrd="0" destOrd="0" presId="urn:microsoft.com/office/officeart/2005/8/layout/pyramid2"/>
    <dgm:cxn modelId="{5F995022-9888-45B7-953E-E0392297C754}" type="presParOf" srcId="{5E600F87-594A-4721-A8F9-10D04D6EE750}" destId="{A1928B28-DC8F-4C08-8CC4-322C16FD4A66}" srcOrd="1" destOrd="0" presId="urn:microsoft.com/office/officeart/2005/8/layout/pyramid2"/>
    <dgm:cxn modelId="{9B274CAD-85DD-48C9-860F-09F16C8575B7}" type="presParOf" srcId="{5E600F87-594A-4721-A8F9-10D04D6EE750}" destId="{40716E1F-824C-471F-8FE2-3FAC8A095CBF}" srcOrd="2" destOrd="0" presId="urn:microsoft.com/office/officeart/2005/8/layout/pyramid2"/>
    <dgm:cxn modelId="{11719896-561B-40AD-87D3-EAACB4A32120}" type="presParOf" srcId="{5E600F87-594A-4721-A8F9-10D04D6EE750}" destId="{4CA08B13-4AFC-48BE-AC5E-DA9138076E50}" srcOrd="3" destOrd="0" presId="urn:microsoft.com/office/officeart/2005/8/layout/pyramid2"/>
    <dgm:cxn modelId="{BB64BDB3-2A88-4567-9F9F-AB7F492BE653}" type="presParOf" srcId="{5E600F87-594A-4721-A8F9-10D04D6EE750}" destId="{B32E43E3-16A9-4CCC-B7D0-6E1DD3540523}" srcOrd="4" destOrd="0" presId="urn:microsoft.com/office/officeart/2005/8/layout/pyramid2"/>
    <dgm:cxn modelId="{AAA68C34-14F3-4077-B02D-140D91E92361}" type="presParOf" srcId="{5E600F87-594A-4721-A8F9-10D04D6EE750}" destId="{54E17B3F-B9C5-4201-A458-3EDAB9797481}" srcOrd="5" destOrd="0" presId="urn:microsoft.com/office/officeart/2005/8/layout/pyramid2"/>
    <dgm:cxn modelId="{6553E295-4DBA-4013-9763-1FEB7F6CD58E}" type="presParOf" srcId="{5E600F87-594A-4721-A8F9-10D04D6EE750}" destId="{887F6977-9BBC-4B47-9866-78C08C47BC40}" srcOrd="6" destOrd="0" presId="urn:microsoft.com/office/officeart/2005/8/layout/pyramid2"/>
    <dgm:cxn modelId="{AB79DE70-6458-4779-8361-8969B802C8E5}" type="presParOf" srcId="{5E600F87-594A-4721-A8F9-10D04D6EE750}" destId="{598F2D73-D00A-40DB-890F-915EB7E13889}" srcOrd="7" destOrd="0" presId="urn:microsoft.com/office/officeart/2005/8/layout/pyramid2"/>
    <dgm:cxn modelId="{C05CD9A7-0FC9-4E07-A63A-9BD35DB09E32}" type="presParOf" srcId="{5E600F87-594A-4721-A8F9-10D04D6EE750}" destId="{8CEA092C-A538-4EC7-929C-CFEC2C5518E1}" srcOrd="8" destOrd="0" presId="urn:microsoft.com/office/officeart/2005/8/layout/pyramid2"/>
    <dgm:cxn modelId="{AF6A1804-CAFD-4306-AAB5-D4F0836EEEB5}" type="presParOf" srcId="{5E600F87-594A-4721-A8F9-10D04D6EE750}" destId="{FC1D5FB7-FC16-4638-B2F2-FEEF71A4E4C5}" srcOrd="9" destOrd="0" presId="urn:microsoft.com/office/officeart/2005/8/layout/pyramid2"/>
    <dgm:cxn modelId="{56BA9EDD-8721-4798-9F79-0404B31F606F}" type="presParOf" srcId="{5E600F87-594A-4721-A8F9-10D04D6EE750}" destId="{412C7CB0-1CCB-4523-B21B-5C7D0A81FE0C}" srcOrd="10" destOrd="0" presId="urn:microsoft.com/office/officeart/2005/8/layout/pyramid2"/>
    <dgm:cxn modelId="{DB75716D-974D-4BBD-A2D4-8AFC598153F0}" type="presParOf" srcId="{5E600F87-594A-4721-A8F9-10D04D6EE750}" destId="{92C1443A-040C-49A2-8352-E494230DD698}" srcOrd="11" destOrd="0" presId="urn:microsoft.com/office/officeart/2005/8/layout/pyramid2"/>
    <dgm:cxn modelId="{3AA375F7-F025-44F8-B031-9AEEB2C8361C}" type="presParOf" srcId="{5E600F87-594A-4721-A8F9-10D04D6EE750}" destId="{93C3A2F1-E3FC-4F71-8233-12355BB7CA44}" srcOrd="12" destOrd="0" presId="urn:microsoft.com/office/officeart/2005/8/layout/pyramid2"/>
    <dgm:cxn modelId="{0F03E39D-0DD4-4457-9E50-BB6E9B060953}" type="presParOf" srcId="{5E600F87-594A-4721-A8F9-10D04D6EE750}" destId="{F8A985D0-1B46-40EF-945E-55E473199A35}" srcOrd="13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CC45F-A4C7-443E-81FB-44F37852F5E4}">
      <dsp:nvSpPr>
        <dsp:cNvPr id="0" name=""/>
        <dsp:cNvSpPr/>
      </dsp:nvSpPr>
      <dsp:spPr>
        <a:xfrm>
          <a:off x="0" y="0"/>
          <a:ext cx="4608512" cy="4608512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95B6D-D23F-4D7A-AFEE-CDDB47C731A6}">
      <dsp:nvSpPr>
        <dsp:cNvPr id="0" name=""/>
        <dsp:cNvSpPr/>
      </dsp:nvSpPr>
      <dsp:spPr>
        <a:xfrm>
          <a:off x="1614539" y="572974"/>
          <a:ext cx="4881460" cy="5257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Курсы повышения квалификации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1640205" y="598640"/>
        <a:ext cx="4830128" cy="474441"/>
      </dsp:txXfrm>
    </dsp:sp>
    <dsp:sp modelId="{40716E1F-824C-471F-8FE2-3FAC8A095CBF}">
      <dsp:nvSpPr>
        <dsp:cNvPr id="0" name=""/>
        <dsp:cNvSpPr/>
      </dsp:nvSpPr>
      <dsp:spPr>
        <a:xfrm>
          <a:off x="1614539" y="1149547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76444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Курсы профессиональной переподготовки</a:t>
          </a:r>
        </a:p>
        <a:p>
          <a:pPr lvl="0" algn="ctr">
            <a:spcBef>
              <a:spcPct val="0"/>
            </a:spcBef>
          </a:pPr>
          <a:endParaRPr lang="ru-RU" sz="1800" b="1" kern="1200" dirty="0"/>
        </a:p>
      </dsp:txBody>
      <dsp:txXfrm>
        <a:off x="1634378" y="1169386"/>
        <a:ext cx="4841782" cy="366717"/>
      </dsp:txXfrm>
    </dsp:sp>
    <dsp:sp modelId="{B32E43E3-16A9-4CCC-B7D0-6E1DD3540523}">
      <dsp:nvSpPr>
        <dsp:cNvPr id="0" name=""/>
        <dsp:cNvSpPr/>
      </dsp:nvSpPr>
      <dsp:spPr>
        <a:xfrm>
          <a:off x="1614539" y="1587027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Творческие лаборатории</a:t>
          </a:r>
          <a:endParaRPr lang="ru-RU" sz="1800" b="1" kern="1200" dirty="0"/>
        </a:p>
      </dsp:txBody>
      <dsp:txXfrm>
        <a:off x="1634378" y="1606866"/>
        <a:ext cx="4841782" cy="366717"/>
      </dsp:txXfrm>
    </dsp:sp>
    <dsp:sp modelId="{887F6977-9BBC-4B47-9866-78C08C47BC40}">
      <dsp:nvSpPr>
        <dsp:cNvPr id="0" name=""/>
        <dsp:cNvSpPr/>
      </dsp:nvSpPr>
      <dsp:spPr>
        <a:xfrm>
          <a:off x="1614539" y="2063936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29333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Семинары-практикумы</a:t>
          </a:r>
          <a:endParaRPr lang="ru-RU" sz="1800" b="1" kern="1200" dirty="0"/>
        </a:p>
      </dsp:txBody>
      <dsp:txXfrm>
        <a:off x="1634378" y="2083775"/>
        <a:ext cx="4841782" cy="366717"/>
      </dsp:txXfrm>
    </dsp:sp>
    <dsp:sp modelId="{8CEA092C-A538-4EC7-929C-CFEC2C5518E1}">
      <dsp:nvSpPr>
        <dsp:cNvPr id="0" name=""/>
        <dsp:cNvSpPr/>
      </dsp:nvSpPr>
      <dsp:spPr>
        <a:xfrm>
          <a:off x="1614539" y="2521130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29333"/>
              <a:satOff val="-3659"/>
              <a:lumOff val="35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Обучающие семинары</a:t>
          </a:r>
          <a:endParaRPr lang="ru-RU" sz="1800" b="1" kern="1200" dirty="0"/>
        </a:p>
      </dsp:txBody>
      <dsp:txXfrm>
        <a:off x="1634378" y="2540969"/>
        <a:ext cx="4841782" cy="366717"/>
      </dsp:txXfrm>
    </dsp:sp>
    <dsp:sp modelId="{412C7CB0-1CCB-4523-B21B-5C7D0A81FE0C}">
      <dsp:nvSpPr>
        <dsp:cNvPr id="0" name=""/>
        <dsp:cNvSpPr/>
      </dsp:nvSpPr>
      <dsp:spPr>
        <a:xfrm>
          <a:off x="1614539" y="2978325"/>
          <a:ext cx="4881460" cy="4063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52889"/>
              <a:satOff val="-2439"/>
              <a:lumOff val="23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err="1" smtClean="0"/>
            <a:t>Вебинары</a:t>
          </a: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1634378" y="2998164"/>
        <a:ext cx="4841782" cy="366717"/>
      </dsp:txXfrm>
    </dsp:sp>
    <dsp:sp modelId="{93C3A2F1-E3FC-4F71-8233-12355BB7CA44}">
      <dsp:nvSpPr>
        <dsp:cNvPr id="0" name=""/>
        <dsp:cNvSpPr/>
      </dsp:nvSpPr>
      <dsp:spPr>
        <a:xfrm>
          <a:off x="1614539" y="3435519"/>
          <a:ext cx="4881460" cy="7718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76444"/>
              <a:satOff val="-1220"/>
              <a:lumOff val="1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Круглые столы, методические лагеря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1652216" y="3473196"/>
        <a:ext cx="4806106" cy="696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7CA38-9AFA-4146-8421-E43E4E0C98C3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D0B92-F90E-45F0-BF6E-F257B9835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0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4B930C9-7792-4AA2-9497-3C58C1F2CC61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11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27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5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26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3728051-C78F-491C-864C-D790961CB80B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27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09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7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727B3C5-CD14-4A11-875D-F563A6628AA4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13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37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3A540A-B4F5-4D90-873E-3EE5ACB7AC46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18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3A540A-B4F5-4D90-873E-3EE5ACB7AC46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19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21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22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23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24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25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AA76-D3EE-434A-A030-56464334860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korrekped@kirovipk.ru" TargetMode="External"/><Relationship Id="rId2" Type="http://schemas.openxmlformats.org/officeDocument/2006/relationships/hyperlink" Target="http://speckor-kirov.ucoz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72;&#1083;.&#1089;&#1087;&#1088;&#1072;&#1074;&#1082;&#1072;%20&#1084;&#1086;&#1085;&#1080;&#1090;.2016.docx" TargetMode="External"/><Relationship Id="rId2" Type="http://schemas.openxmlformats.org/officeDocument/2006/relationships/hyperlink" Target="&#1057;&#1042;&#1054;&#1044;%20&#1079;&#1072;%202016-2019%20&#1075;.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0;&#1085;&#1072;&#1083;.&#1089;&#1087;&#1088;.&#1084;&#1086;&#1085;.%20&#1087;&#1086;%20&#1087;&#1077;&#1076;%20&#1082;&#1072;&#1076;&#1088;&#1072;&#1084;%202016-2017%20&#1091;&#1095;.&#1075;.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385765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Готовность образовательных организаций к обучению детей с ОВЗ по новым стандартам по результатам проведенных мониторингов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4357694"/>
            <a:ext cx="5357850" cy="12811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кафедра специального (коррекционного) и инклюзивного образования ИРО Кировской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/>
              <a:t>Мониторинг дети с ОВЗ и инвалидностью</a:t>
            </a:r>
            <a:br>
              <a:rPr lang="ru-RU" sz="2800" b="1" dirty="0" smtClean="0"/>
            </a:br>
            <a:r>
              <a:rPr lang="ru-RU" sz="2800" b="1" dirty="0" smtClean="0"/>
              <a:t> (сводная таблица по области 2016 г.)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428739"/>
          <a:ext cx="8358244" cy="4700496"/>
        </p:xfrm>
        <a:graphic>
          <a:graphicData uri="http://schemas.openxmlformats.org/drawingml/2006/table">
            <a:tbl>
              <a:tblPr/>
              <a:tblGrid>
                <a:gridCol w="1264272"/>
                <a:gridCol w="568484"/>
                <a:gridCol w="607022"/>
                <a:gridCol w="606548"/>
                <a:gridCol w="607022"/>
                <a:gridCol w="674575"/>
                <a:gridCol w="674100"/>
                <a:gridCol w="741651"/>
                <a:gridCol w="741651"/>
                <a:gridCol w="741651"/>
                <a:gridCol w="709846"/>
                <a:gridCol w="421422"/>
              </a:tblGrid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детей  с ОВЗ – 9456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72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ОКРУГ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Дети 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наруше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ниями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слуха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ниями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речи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ниями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зрения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с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ниями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опорно-двигательного аппарата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задержкой психического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ями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аутистического спектра</a:t>
                      </a: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с умственной отсталостью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Имеют справку об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инвалиднос-ти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МСЭ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Дети, имеющие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инвалидно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сть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другим заболеваниям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Легкая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у.о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с тяжёлыми и множественными 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ями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Кировский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236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Северный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Центральный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Восточный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Западный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495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Северо-Западный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Юго-Западный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Юго-Восточный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189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957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273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2776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3758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402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1388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548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900113" y="2289175"/>
          <a:ext cx="7921625" cy="2560639"/>
        </p:xfrm>
        <a:graphic>
          <a:graphicData uri="http://schemas.openxmlformats.org/drawingml/2006/table">
            <a:tbl>
              <a:tblPr/>
              <a:tblGrid>
                <a:gridCol w="1266825"/>
                <a:gridCol w="1266825"/>
                <a:gridCol w="1322387"/>
                <a:gridCol w="1317625"/>
                <a:gridCol w="1312863"/>
                <a:gridCol w="14351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Учебный год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Классы, переходящие на ФГОС для обучающихся с ОВЗ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90000" marR="900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2016-2017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2017-2018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2018-2019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pitchFamily="32" charset="0"/>
                        <a:cs typeface="DejaVu Sans" pitchFamily="32" charset="0"/>
                      </a:endParaRPr>
                    </a:p>
                  </a:txBody>
                  <a:tcPr marL="68400" marR="68400" marT="92358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2019-2020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4</a:t>
                      </a:r>
                    </a:p>
                  </a:txBody>
                  <a:tcPr marL="68400" marR="68400" marT="722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236" name="Rectangle 95"/>
          <p:cNvSpPr>
            <a:spLocks noChangeArrowheads="1"/>
          </p:cNvSpPr>
          <p:nvPr/>
        </p:nvSpPr>
        <p:spPr bwMode="auto">
          <a:xfrm>
            <a:off x="857225" y="765175"/>
            <a:ext cx="7816876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Поэтапное введение ФГОС по направлениям согласно определенным срокам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183880" cy="4857784"/>
          </a:xfrm>
        </p:spPr>
        <p:txBody>
          <a:bodyPr anchor="t">
            <a:noAutofit/>
          </a:bodyPr>
          <a:lstStyle/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руководящих и педагогических работников ОО  в вопросах реализации ФГОС ОВЗ;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подготовка  учебно-методических пособий по введению ФГОС;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научно-методическое сопровождение деятельности ресурсных центров по развитию инклюзивного образования, организованных на базе государственных бюджетных образовательных организаций для обучающихся с ОВЗ, к функциям которых относится оказание методической и консультативной помощи муниципальным ОО в разработке адаптированных основных образовательных программ в соответствии с ФГОС ОВЗ.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290"/>
            <a:ext cx="8183880" cy="11430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Основные задачи научно-методического </a:t>
            </a:r>
          </a:p>
          <a:p>
            <a:pPr algn="ctr">
              <a:buNone/>
            </a:pPr>
            <a:r>
              <a:rPr lang="ru-RU" sz="2400" b="1" dirty="0" smtClean="0"/>
              <a:t>сопровождения введения ФГОС ОВЗ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255" name="Text Box 82"/>
          <p:cNvSpPr txBox="1">
            <a:spLocks noChangeArrowheads="1"/>
          </p:cNvSpPr>
          <p:nvPr/>
        </p:nvSpPr>
        <p:spPr bwMode="auto">
          <a:xfrm>
            <a:off x="1274435" y="214290"/>
            <a:ext cx="710247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Подготовка кадров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6972489"/>
              </p:ext>
            </p:extLst>
          </p:nvPr>
        </p:nvGraphicFramePr>
        <p:xfrm>
          <a:off x="500035" y="3357564"/>
          <a:ext cx="8429684" cy="3083405"/>
        </p:xfrm>
        <a:graphic>
          <a:graphicData uri="http://schemas.openxmlformats.org/drawingml/2006/table">
            <a:tbl>
              <a:tblPr firstRow="1" bandRow="1"/>
              <a:tblGrid>
                <a:gridCol w="1816742"/>
                <a:gridCol w="2470769"/>
                <a:gridCol w="2034751"/>
                <a:gridCol w="2107422"/>
              </a:tblGrid>
              <a:tr h="928692">
                <a:tc rowSpan="2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Прошли курсы повышения квалификации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программе «Методология и технология реализации ФГОС обучающихся с ОВЗ в условиях образовательной организации»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Специалисты сопровождения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011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954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11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11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1668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714356"/>
          <a:ext cx="8429686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239"/>
                <a:gridCol w="2677740"/>
                <a:gridCol w="1996352"/>
                <a:gridCol w="1996355"/>
              </a:tblGrid>
              <a:tr h="69574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ОО в области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учителей начальных классов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Специалисты сопровождения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272">
                <a:tc>
                  <a:txBody>
                    <a:bodyPr/>
                    <a:lstStyle/>
                    <a:p>
                      <a:r>
                        <a:rPr lang="ru-RU" dirty="0" smtClean="0"/>
                        <a:t>522 дневные школы, в том числе 31 школа-интернат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2724 учителя </a:t>
                      </a:r>
                      <a:r>
                        <a:rPr lang="ru-RU" dirty="0" err="1" smtClean="0"/>
                        <a:t>нач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170 учителей музыки</a:t>
                      </a:r>
                    </a:p>
                    <a:p>
                      <a:r>
                        <a:rPr lang="ru-RU" dirty="0" smtClean="0"/>
                        <a:t>152 учителя ИЗО</a:t>
                      </a:r>
                    </a:p>
                    <a:p>
                      <a:r>
                        <a:rPr lang="ru-RU" u="sng" dirty="0" smtClean="0"/>
                        <a:t>200 учителей ФИЗО</a:t>
                      </a:r>
                    </a:p>
                    <a:p>
                      <a:r>
                        <a:rPr lang="ru-RU" dirty="0" smtClean="0"/>
                        <a:t>Всего </a:t>
                      </a:r>
                      <a:r>
                        <a:rPr lang="ru-RU" b="1" dirty="0" smtClean="0"/>
                        <a:t>3246</a:t>
                      </a:r>
                      <a:r>
                        <a:rPr lang="ru-RU" dirty="0" smtClean="0"/>
                        <a:t> человек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 логопедов</a:t>
                      </a:r>
                    </a:p>
                    <a:p>
                      <a:r>
                        <a:rPr lang="ru-RU" dirty="0" smtClean="0"/>
                        <a:t>175 психологов</a:t>
                      </a:r>
                    </a:p>
                    <a:p>
                      <a:r>
                        <a:rPr lang="ru-RU" dirty="0" smtClean="0"/>
                        <a:t>13 дефектологов</a:t>
                      </a:r>
                    </a:p>
                    <a:p>
                      <a:r>
                        <a:rPr lang="ru-RU" u="sng" dirty="0" smtClean="0"/>
                        <a:t>146 </a:t>
                      </a:r>
                      <a:r>
                        <a:rPr lang="ru-RU" u="sng" dirty="0" err="1" smtClean="0"/>
                        <a:t>соцпедагогов</a:t>
                      </a:r>
                      <a:endParaRPr lang="ru-RU" u="sng" dirty="0" smtClean="0"/>
                    </a:p>
                    <a:p>
                      <a:r>
                        <a:rPr lang="ru-RU" u="none" dirty="0" smtClean="0"/>
                        <a:t>Всего  </a:t>
                      </a:r>
                      <a:r>
                        <a:rPr lang="ru-RU" b="1" u="none" dirty="0" smtClean="0"/>
                        <a:t>422</a:t>
                      </a:r>
                      <a:r>
                        <a:rPr lang="ru-RU" u="none" dirty="0" smtClean="0"/>
                        <a:t> чел.</a:t>
                      </a:r>
                      <a:endParaRPr lang="ru-RU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1323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Т</a:t>
            </a:r>
            <a:r>
              <a:rPr lang="ru-RU" sz="2700" b="1" dirty="0" smtClean="0"/>
              <a:t>РЕБОВАНИЯ К УРОВНЮ ПРОФЕССИОНАЛЬНОЙ КОМПЕТЕНТНОСТИ ПЕДАГОГА, РАБОТАЮЩЕГО С ДЕТЬМИ С ОВЗ </a:t>
            </a:r>
            <a:br>
              <a:rPr lang="ru-RU" sz="2700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Минтруда и социальной защиты РФ  от 18.10.2013 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544 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05.08.2016). «Об утверждении профессионального стандарта «Педагог (педагогическая деятельность в сфере дошкольного,  начального общего, основного общего, среднего общего образования) (воспитатель, учитель)». Вступил в силу с 01.01.2017 года. Переходный период до 01.01.2020 года. Касается всех типов образовательных учреждений.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МЗ и СР РФ от 26.08.2010 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761 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 утверждении Единого квалификационного справочника должностей руководителей, специалистов и служащих»:  квалификационная характеристика должностей работников образования – высшее образование, специальная курсовая подготовка.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введению ФГОС ОВЗ (письмо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 № 452/07 от 11.03.2016 , № 07-818 от 20.02.2017):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все педагоги и руководящие работники должны пройти переподготовку или курсы повышения квалификации  по особенностям организации обучения и воспитания обучающихся с ОВЗ и/или введения ФГОС НОО ОВЗ и/или ФГОС образования обучающихся с нарушениями интеллекта.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200" b="1" dirty="0" smtClean="0"/>
              <a:t>СОДЕРЖАТЕЛЬНЫЕ ТРЕБОВАНИЯ К УРОВНЮ ПРОФЕССИОНАЛЬНОЙ КОМПЕТЕНТНОСТИ ПЕДАГОГА, РАБОТАЮЩЕГО С ДЕТЬМИ С ОВЗ  </a:t>
            </a:r>
            <a:br>
              <a:rPr lang="ru-RU" sz="2200" b="1" dirty="0" smtClean="0"/>
            </a:br>
            <a:r>
              <a:rPr lang="ru-RU" sz="2200" b="1" dirty="0" smtClean="0"/>
              <a:t>(аспекты повышения квалификации)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проводить комплексное психолого-педагогическое изучение ребенка с ОВЗ, ориентированное на определение целей, задач и направлений коррекционной работы;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способность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прогнозировать, проектировать, организовывать педагогическую деятельность, обеспечивающую развитие личности ребенка с ОВЗ;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способность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проектировать и реализовывать индивидуальную образовательную траекторию лиц с ОВЗ в условиях инклюзивного образования;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готовность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 психолого-педагогическому сопровождению процессов формирования общей культуры личности, социализации и профессионального самоопределения лиц с ОВЗ в условиях инклюзивного образования ;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готовность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 взаимодействию с другими специалистами в рамках создания единого коррекционного психолого-педагогического пространства, обеспечивающего образование и социализацию лиц с ОВЗ ;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способность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проводить систематическую работу с родителями путем вовлечения их в решение реабилитационных и коррекционно-педагогических задач обучения и воспитания детей с ОВЗ.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7402">
            <a:off x="1329096" y="1291751"/>
            <a:ext cx="2372939" cy="178109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36904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ФОРМЫ НАУЧНО-МЕТОДИЧЕСКОГО СОПРОВОЖДЕНИЯ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="" xmlns:p14="http://schemas.microsoft.com/office/powerpoint/2010/main" val="2526203074"/>
              </p:ext>
            </p:extLst>
          </p:nvPr>
        </p:nvGraphicFramePr>
        <p:xfrm>
          <a:off x="2411760" y="1484784"/>
          <a:ext cx="64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Picture 3" descr="E:\Фото\Для сообщения 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1611">
            <a:off x="565967" y="4695242"/>
            <a:ext cx="2217477" cy="15235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Фото\IMG_141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8563">
            <a:off x="508434" y="2695663"/>
            <a:ext cx="3399547" cy="20268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176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 smtClean="0"/>
              <a:t>Новые направления курсовой подготовки </a:t>
            </a:r>
            <a:br>
              <a:rPr lang="ru-RU" sz="3100" b="1" dirty="0" smtClean="0"/>
            </a:br>
            <a:r>
              <a:rPr lang="ru-RU" sz="3100" b="1" dirty="0" smtClean="0"/>
              <a:t>в 2016-2017 годах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1. Курсы повышения квалификации по вопросу «Методология и технология реализации ФГОС обучающихся с ОВЗ в условиях образовательной организации»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 Курсы профессиональной переподготовки по программе «Обучение и воспитание детей с тяжелыми и множественными нарушениями развития» 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3. Краткосрочные курсы в режиме творческой лаборатории по проблеме «Проектирование разделов АООП обучающихся с умственной отсталостью (рабочие программы, СИПР)» 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979613" y="404813"/>
            <a:ext cx="6189662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Подготовка специалистов сопровождения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9007204"/>
              </p:ext>
            </p:extLst>
          </p:nvPr>
        </p:nvGraphicFramePr>
        <p:xfrm>
          <a:off x="250825" y="908050"/>
          <a:ext cx="8642350" cy="5434014"/>
        </p:xfrm>
        <a:graphic>
          <a:graphicData uri="http://schemas.openxmlformats.org/drawingml/2006/table">
            <a:tbl>
              <a:tblPr/>
              <a:tblGrid>
                <a:gridCol w="576263"/>
                <a:gridCol w="4891087"/>
                <a:gridCol w="885825"/>
                <a:gridCol w="22891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№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Наименование программы обучения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часов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специалистов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(за последние 10 лет)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 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«Психология и педагогика инклюзивного образования», квалификация: педагог инклюзивного образования,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тьютор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1010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46 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«Логопедия», квалификация: учитель-логопед дошкольных и школьных образовательных учреждений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1034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140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«Олигофренопедагогика», квалификация: учитель-дефектолог 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олигофренопедагог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) дошкольных и школьных образовательных учреждений 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1100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222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«Педагогические технологии профилактики и коррекции школьной дезадаптации» (коррекционная педагогика в начальном образовании)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504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39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2123728" y="388888"/>
            <a:ext cx="6189662" cy="735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Подготовка специалистов </a:t>
            </a:r>
            <a:r>
              <a:rPr lang="ru-RU" sz="2400" b="1" dirty="0" smtClean="0">
                <a:solidFill>
                  <a:srgbClr val="000000"/>
                </a:solidFill>
              </a:rPr>
              <a:t>сопровождения (новые программы)</a:t>
            </a:r>
            <a:endParaRPr lang="ru-RU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1942533"/>
              </p:ext>
            </p:extLst>
          </p:nvPr>
        </p:nvGraphicFramePr>
        <p:xfrm>
          <a:off x="250825" y="1412776"/>
          <a:ext cx="8642350" cy="4790564"/>
        </p:xfrm>
        <a:graphic>
          <a:graphicData uri="http://schemas.openxmlformats.org/drawingml/2006/table">
            <a:tbl>
              <a:tblPr/>
              <a:tblGrid>
                <a:gridCol w="576263"/>
                <a:gridCol w="4891087"/>
                <a:gridCol w="885825"/>
                <a:gridCol w="2289175"/>
              </a:tblGrid>
              <a:tr h="14773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№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Наименование программы обучения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часов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специалистов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(за последние 10 лет)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 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14119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«Обучение и воспитание детей с тяжёлыми и множественными нарушениями развития» - направление «Дефектология»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2551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«Психолого-педагогическое  сопровождение лиц с расстройствами аутистического спектра» (РАС) - направление «Дефектология»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-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8072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«Современные подходы и технологии применения адаптивной физической культуры в работе с обучающимися с ОВЗ» - направление «Дефектология»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-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9391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785950"/>
          </a:xfrm>
        </p:spPr>
        <p:txBody>
          <a:bodyPr anchor="t">
            <a:noAutofit/>
          </a:bodyPr>
          <a:lstStyle/>
          <a:p>
            <a:r>
              <a:rPr lang="ru-RU" sz="2800" b="1" dirty="0" smtClean="0"/>
              <a:t>Направления регионального плана действий по обеспечению введения ФГОС обучающихся с ОВЗ (приказ Министерства образования Кировской области от 06.06.2017 № 5-520)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нормативно-правового, методического и аналитического обеспечения реализации ФГОС ОВЗ;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организационного обеспечения реализации ФГОС ОВЗ;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кадрового обеспечения реализации ФГОС ОВЗ;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финансово-экономического обеспечения введения ФГОС ОВЗ;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информационного обеспечения введения ФГОС ОВЗ.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Деятельность региональных инновационных площадок (ресурсных центров</a:t>
            </a:r>
            <a:r>
              <a:rPr lang="ru-RU" sz="2800" b="1" dirty="0" smtClean="0"/>
              <a:t>)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приказом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Кировской области от 30.01.2017 № 5-57 «О региональных инновационных площадках»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Институтом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образования осуществляется научно-методическое сопровождение  региональных инновационных площадок, ресурсных центров по развитию инклюзивного образования, организованных на базе государственных бюджетных образовательных организаций для обучающихся с ОВЗ.  В 2017 году кафедра осуществляет научно-методическое сопровождение 4 РИП на базе образовательных организаций для обучающихся с ОВЗ: КОГОБУ  ШОВЗ № 13 г.Кирова, КОГОБУ ШИ ОВЗ  г.Котельнича, КОГОБУ ШИ ОВЗ 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Светлополянск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Верхнекамского района, КОГОБУ с УИП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Белая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Холуница.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Кафедра специального (коррекционного) и инклюзивного образования осуществляет совместную работу с 22 базовыми образовательными организациями, на базе  которых осуществляется научно-исследовательская деятельность и практическая подготовка слушателей курсов повышения квалификации и переподготовки Института.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27088" y="468313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66950" y="981075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март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FFFF"/>
                </a:solidFill>
                <a:latin typeface="Calibri" pitchFamily="34" charset="0"/>
              </a:rPr>
              <a:t>2016 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1052513"/>
            <a:ext cx="5183188" cy="636587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Неделя инклюзивного образования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Кировской области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565400"/>
            <a:ext cx="4822825" cy="11858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еминар-совещание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руководителей образовательных организаций «Создание условий для реализации ФГОС для обучающихся с ОВЗ»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635375" y="4508500"/>
            <a:ext cx="5110163" cy="11858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еминар-совещание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специалистов, курирующих инклюзивное образование «Реализация инклюзивной практики в образовательных организациях»</a:t>
            </a: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Calibri" pitchFamily="34" charset="0"/>
              </a:rPr>
              <a:t>апрель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Calibri" pitchFamily="34" charset="0"/>
              </a:rPr>
              <a:t>октябрь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928662" y="285728"/>
            <a:ext cx="7497762" cy="500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  <a:endParaRPr lang="ru-RU" sz="24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85984" y="1000108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>
                <a:solidFill>
                  <a:srgbClr val="FFFFFF"/>
                </a:solidFill>
                <a:latin typeface="Calibri" pitchFamily="34" charset="0"/>
              </a:rPr>
              <a:t>2016 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1052513"/>
            <a:ext cx="5183188" cy="1019165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еминар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«Дифференциация ФГОС образования для обучающихся с умственной отсталостью через использование комплексных итоговых работ»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565400"/>
            <a:ext cx="4822825" cy="11858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рактико-ориентированный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семинар «Использование ИКТ на современном уроке в специальной (коррекционной) школе»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14744" y="4500570"/>
            <a:ext cx="5110163" cy="1500198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аучно-практический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семинар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«Проектирование образовательного процесса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условиях сетевого взаимодействия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модели Ресурсного центра в рамках реализации инклюзивной практики»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57224" y="357166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14546" y="714356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февраль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Calibri" pitchFamily="34" charset="0"/>
              </a:rPr>
              <a:t>2017 </a:t>
            </a:r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4" y="1714488"/>
            <a:ext cx="736585" cy="84456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43306" y="642918"/>
            <a:ext cx="4865715" cy="857255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/>
              <a:t>межведомственный круглый стол "Организация инклюзивного образования для детей-инвалидов (инвалидов) и детей с ОВЗ".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29058" y="1785926"/>
            <a:ext cx="4960943" cy="1143008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семинар-совещание для руководителей образовательных организаций «Реализация планов  по введению  ФГОС НОО обучающихся с ОВЗ и ФГОС образования обучающихся с умственной отсталостью»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929058" y="3286124"/>
            <a:ext cx="4929222" cy="1285884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семинар для руководителей и педагогов  образовательных организаций для обучающихся с ОВЗ «Управление процессом введения и реализации ФГОС образования обучающихся с интеллектуальными нарушениями»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214546" y="2928934"/>
            <a:ext cx="501650" cy="142876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2143108" y="3786190"/>
            <a:ext cx="428628" cy="142876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71736" y="1857364"/>
            <a:ext cx="1293813" cy="1284296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апрель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571736" y="3429000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апрель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1785918" y="4143380"/>
            <a:ext cx="500066" cy="857256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2214546" y="4714884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июнь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714744" y="5000636"/>
            <a:ext cx="4929222" cy="1285884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</a:rPr>
              <a:t>вебинар для руководителей и педагогов образовательных организаций «Организация образовательного процесса для обучающихся с ЗПР в ОО»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27088" y="468313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66950" y="981075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ноябрь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Calibri" pitchFamily="34" charset="0"/>
              </a:rPr>
              <a:t>2017 </a:t>
            </a:r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785795"/>
            <a:ext cx="5183188" cy="90330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конференция«Повышение профессиональной компетенции педагогов в условиях введения ФГОС обучающихся с  ОВЗ".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285992"/>
            <a:ext cx="4822825" cy="1465271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еминар-совещание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специалистов, курирующих инклюзивное образование  «Реализация муниципальных планов  по введению  ФГОС  обучающихся с ОВЗ»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14744" y="4665676"/>
            <a:ext cx="5110163" cy="157163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Методическая школа по вопросам введения ФГОС обучающихся с ОВЗ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октябрь</a:t>
            </a:r>
            <a:endParaRPr lang="ru-RU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В </a:t>
            </a:r>
            <a:r>
              <a:rPr lang="ru-RU" sz="1600" b="1" dirty="0" smtClean="0">
                <a:solidFill>
                  <a:srgbClr val="FFFFFF"/>
                </a:solidFill>
                <a:latin typeface="Calibri" pitchFamily="34" charset="0"/>
              </a:rPr>
              <a:t>течении года</a:t>
            </a:r>
            <a:endParaRPr lang="ru-RU" sz="1600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27088" y="468313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66950" y="981075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Январь-декабрь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785795"/>
            <a:ext cx="5183188" cy="90330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Ежемесячные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вопросам  реализации инклюзивного образования для детей-инвалидов (инвалидов) и детей с ОВЗ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285992"/>
            <a:ext cx="4822825" cy="1465271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еминар-совещание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руководителей образовательных организаций «Вопросы внедрения  ФГОС  обучающихся с ОВЗ: трудности перехода»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14744" y="4572008"/>
            <a:ext cx="5110163" cy="157163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межрегиональные педагогические чтения «Социализация и реабилитация детей-сирот»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апрель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март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27088" y="468313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66950" y="981075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октябрь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785794"/>
            <a:ext cx="5183188" cy="1203045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Семинар-совещание для специалистов, курирующих инклюзивное образование «Реализация права на образование особого ребёнка – юридические вопросы и аспекты»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636912"/>
            <a:ext cx="4822825" cy="1296144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Научно-практическая конференция «Инклюзивное образование: стратегии командного сотрудничества в реализации инклюзивной практики»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14744" y="4572008"/>
            <a:ext cx="5110163" cy="157163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Региональный конкурс «Лучшая инклюзивная образовательная организация»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ноябрь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апрель-май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68313" y="1071546"/>
            <a:ext cx="8205787" cy="55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Журнал </a:t>
            </a:r>
            <a:r>
              <a:rPr lang="ru-RU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Образование в Кировской области</a:t>
            </a:r>
            <a:r>
              <a:rPr lang="ru-RU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№1,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2015 г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.,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посвященном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вопросам реализации инклюзивного образования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;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Журнал 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Образование в Кировской области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№3,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2015 г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., в разделе «Инклюзивное образование» представлен опыт работы 4  образовательных организаций для обучающихся с ОВЗ;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 «Образование в Кировской области» № 4,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 г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 статья о реализации проекта РИП «Проектирование образовательного процесса в условиях сетевого взаимодействия по модели ресурсный центр»;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 «Образование в Кировской области» № 1,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г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 статья о реализации проекта РИП «Ресурсный потенциал школы как механизм реализации инклюзивной практики»;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 «Образование в Кировской области» № 2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г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статья «Подготовка образовательных организаций к реализации инклюзивного образования в Кировской области»;</a:t>
            </a:r>
          </a:p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Учебно-методическое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пособие «Теоретические и практические аспекты развития инклюзивного образования», рекомендованный для издания УМО вузов РФ, Киров, ООО «Издательство «Радуга-ПРЕСС», 2015. Под научной редакцией Т.В.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Машаровой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С.В. Алёхиной, И.А.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Крестининой;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«Содержание организации коррекционной работы в образовательном учреждении»: учебно-методическое пособие/ под редакцией И.А.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-  Киров: Радуга-Пресс, 2014. </a:t>
            </a:r>
          </a:p>
          <a:p>
            <a:pPr marL="212725" indent="449263" algn="just" eaLnBrk="1" hangingPunct="1"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marL="212725" indent="449263" algn="just" eaLnBrk="1" hangingPunct="1">
              <a:buClrTx/>
              <a:buFontTx/>
              <a:buNone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835150" y="333375"/>
            <a:ext cx="6478588" cy="5238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Дневник психолого-педагогического сопровождения: сборник методических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материалов /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 редакцией И.А.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- Киров: ООО «Типография «Старая Вятка»,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2016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Разработаны рабочие тетради для слушателей курсов повышения квалификации «Методология и технология реализации ФГОС обучающихся с ОВЗ в условиях образовательной организации»:</a:t>
            </a:r>
          </a:p>
          <a:p>
            <a:pPr marL="212725" indent="449263" algn="just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учителей начальных классов, учителей ИЗО, физкультуры, музыки;</a:t>
            </a:r>
          </a:p>
          <a:p>
            <a:pPr marL="212725" indent="449263" algn="just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 администрации образовательных организаций;</a:t>
            </a:r>
          </a:p>
          <a:p>
            <a:pPr marL="212725" indent="449263" algn="just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учителей образовательных организаций для детей с нарушениями интеллекта.</a:t>
            </a:r>
          </a:p>
          <a:p>
            <a:pPr marL="212725" indent="449263" algn="just">
              <a:spcBef>
                <a:spcPts val="400"/>
              </a:spcBef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Сборник научно-методических материалов «Инновации как важный фактор развивающей среды образовательных организаций» , под. ред. Н.В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Поликашевой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И.А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Л.М. Проценко, М., изд-во «Спутник», 2017, куда вошли статьи из опыта работы 17 образовательных организаций для обучающихся с ОВЗ Кировской области.</a:t>
            </a: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Программа коррекционной работы как часть основной образовательной программы основного общего образования: методические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 общей  ред. М.А. Салтыковой, - Киров: ООО «Типография «Старая Вятка»,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разработать технологическую карту непосредственной образовательной  деятельности в условиях инклюзивного образования: методические рекомендации (с электронным приложением)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коллектив авторов; авт. – сост. и науч. редактор Ю.А. Пенкина;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Киров: ООО «Типография «Старая Вятка»,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Комплексные итоговые контрольные работы для обучающихся с интеллектуальными нарушениями: 1-4 классы: методические рекомендации по организации и проведению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коллектив авторов; авт. – сост.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науч. редактор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И.А. Крестинина. – Киров: 2016. 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Сборник материалов «Нормативно-правовое обеспечение введения ФГОС ОВЗ» 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коллектив авторов; авт. – сост. 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редактор  Л.А. Коротышева.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13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500306"/>
            <a:ext cx="8183880" cy="3534734"/>
          </a:xfrm>
        </p:spPr>
        <p:txBody>
          <a:bodyPr anchor="t">
            <a:normAutofit fontScale="90000"/>
          </a:bodyPr>
          <a:lstStyle/>
          <a:p>
            <a:pPr lvl="0" algn="l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Мониторинг готовности к внедрению ФГОС ОВЗ.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Создание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организационно-управленческих условий внедрения и реализации Стандарта.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Кадровое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внедрения и реализации Стандарта.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Проектирование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АООП для разных групп обучающихся. 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Разработка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оценки достижений планируемых результатов обучения. 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Информационное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методическое обеспечение введения и реализации Стандарта.</a:t>
            </a:r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786874" cy="19699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/>
              <a:t>     Планирование научно-методического сопровождения введения ФГОС обучающихся с ОВЗ кафедрой специального (коррекционного) и инклюзивного образования в соответствии с  региональным планом действий введения ФГОС ОВЗ включает: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  <a:br>
              <a:rPr lang="ru-RU" sz="2700" b="1" dirty="0" smtClean="0">
                <a:solidFill>
                  <a:srgbClr val="000000"/>
                </a:solidFill>
              </a:rPr>
            </a:br>
            <a:r>
              <a:rPr lang="ru-RU" sz="2700" b="1" dirty="0" smtClean="0">
                <a:solidFill>
                  <a:srgbClr val="000000"/>
                </a:solidFill>
              </a:rPr>
              <a:t>(готовится к выпуску)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Содержание коррекционной работы в начальной школе (на примере обучения математике детей с ЗПР ОС «ПНШ»): методические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И.А. Крестинина, С.А. Смирнова.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разделов АООП (с электронным приложением)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коллектив авторов;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авт.-сост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и науч. редактор М.А. Салтыкова.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07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практической реализации региональной системы научно-методического сопровождения введения ФГОС ОВЗ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428736"/>
            <a:ext cx="8606760" cy="540399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активное обсуждение различных вопросов введения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ФГОС НОО обучающихся с ОВЗ и ФГОС образования обучающихся с интеллектуальными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нарушениями среди педагогов и родителей обучающихся, что положительно влияет на развитие инклюзивной практики в системе образования.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Разработаны дополнительные профессиональные программы переподготовки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повышения квалификации педагогов, работающих с детьми с ОВЗ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Обеспечена консультационная методическая поддержка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вопросам введения ФГОС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с ОВЗ.</a:t>
            </a:r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3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Актуальные задачи научно-методического сопровождения реализации ФГОС ОВЗ, решение которых планируется в дальнейшем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pPr lvl="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Осуществление консультационной методической поддержки по вопросам введения ФГОС  обучающихся с ОВЗ по запросам муниципальных образований и образовательных организаций.</a:t>
            </a:r>
          </a:p>
          <a:p>
            <a:pPr lvl="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Разработка дополнительных профессиональных программ переподготовки и повышения квалификации педагогов, работающих с детьми с ОВЗ: 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«Организация психолого-педагогической и медико-социальной помощи лицам с расстройствами аутистического спектра» (РАС) - направление «Дефектология»;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«Современные подходы и технологии применения адаптивной физической культуры в работе с обучающимися с ОВЗ» - направление «Дефектология».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Осуществление обучения по данным программам с 2018 года.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Продолжение работы по разработке алгоритма создания и реализации муниципальных моделей организации образования лиц с ОВЗ, обращая большое внимание на подготовку кадров для работы с детьми с ОВЗ и инвалидностью, а также на использование кадрового потенциала образовательных организаций для обучающихся с ОВЗ.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Сайт кафедры - </a:t>
            </a:r>
            <a:r>
              <a:rPr lang="en-US" sz="3600" u="sng" dirty="0" smtClean="0">
                <a:solidFill>
                  <a:srgbClr val="0E96D4"/>
                </a:solidFill>
                <a:latin typeface="Tahoma"/>
                <a:hlinkClick r:id="rId2"/>
              </a:rPr>
              <a:t>speckor-kirov.ucoz.ru</a:t>
            </a:r>
            <a:endParaRPr lang="ru-RU" sz="3600" u="sng" dirty="0" smtClean="0">
              <a:solidFill>
                <a:srgbClr val="0E96D4"/>
              </a:solidFill>
              <a:latin typeface="Tahoma"/>
            </a:endParaRPr>
          </a:p>
          <a:p>
            <a:pPr algn="ctr">
              <a:buNone/>
            </a:pPr>
            <a:endParaRPr lang="ru-RU" sz="800" u="sng" dirty="0" smtClean="0">
              <a:solidFill>
                <a:srgbClr val="0E96D4"/>
              </a:solidFill>
              <a:latin typeface="Tahoma"/>
            </a:endParaRPr>
          </a:p>
          <a:p>
            <a:pPr algn="ctr">
              <a:buNone/>
            </a:pPr>
            <a:r>
              <a:rPr lang="ru-RU" sz="3600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Сайт кафедры </a:t>
            </a:r>
            <a:r>
              <a:rPr lang="ru-RU" sz="36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 </a:t>
            </a:r>
            <a:r>
              <a:rPr lang="en-US" sz="3600" dirty="0" smtClean="0">
                <a:ln w="18000">
                  <a:noFill/>
                  <a:prstDash val="solid"/>
                  <a:miter lim="800000"/>
                </a:ln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korrekped@kirovipk.ru</a:t>
            </a:r>
            <a:endParaRPr lang="ru-RU" sz="3600" dirty="0" smtClean="0">
              <a:ln w="18000">
                <a:noFill/>
                <a:prstDash val="solid"/>
                <a:miter lim="800000"/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800" dirty="0" smtClean="0">
              <a:ln w="18000">
                <a:noFill/>
                <a:prstDash val="solid"/>
                <a:miter lim="800000"/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ru-RU" sz="3600" i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Телефон – </a:t>
            </a:r>
            <a:r>
              <a:rPr lang="ru-RU" sz="3600" dirty="0" smtClean="0">
                <a:ln w="18000">
                  <a:noFill/>
                  <a:prstDash val="solid"/>
                  <a:miter lim="800000"/>
                </a:ln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8(8332)53-44-40</a:t>
            </a:r>
            <a:endParaRPr lang="en-US" sz="3600" dirty="0" smtClean="0">
              <a:ln w="18000">
                <a:noFill/>
                <a:prstDash val="solid"/>
                <a:miter lim="800000"/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ru-RU" sz="36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183880" cy="5715016"/>
          </a:xfrm>
        </p:spPr>
        <p:txBody>
          <a:bodyPr anchor="t">
            <a:noAutofit/>
          </a:bodyPr>
          <a:lstStyle/>
          <a:p>
            <a:pPr algn="just"/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Комплекс исследований, осуществляемых с 2013 года по запросу Министерства образования Кировской области: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1.Ежегодный мониторинг готовности общеобразовательных организаций к введению ФГОС ОВЗ и реализации ФГОС ОВЗ.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октябрь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2.Мониторинг обеспеченности учебниками в соответствии с ФГОС ОВЗ.                                                                     сентябрь                      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3.Мониторинг  количества детей с ОВЗ в Кировской области.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октябрь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Мониторинг  количества детей с инвалидностью в области.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октябрь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Мониторинг обеспеченности  образовательных организаций для детей с ОВЗ специалистами (логопед, психолог, дефектолог, тьютор, инструктор по ЛФК).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sz="2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85728"/>
            <a:ext cx="8183880" cy="9286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Аналитическое обеспечение введения ФГОС обучающихся с ОВЗ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320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Мониторинг условий для реализации инклюзивных практик в образовательных организациях в соответствии с потребностями образовательной среды. Осуществляется на основании заключений о готовности учреждений к реализации инклюзивного образования в соответствии с паспортами образовательной среды.                                                  май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Мониторинг ресурсного обеспечения инклюзивного образования в области.                                                   апрель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8. Мониторинг по выявлению ресурсов образовательных организаций 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ППМС - центров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обеспечение инклюзивного образовательного процесса в образовательных организациях области (по отдельному запросу).                                  май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9. Мониторинг обеспеченности образовательных организаций для обучающихся с ОВЗ педагогическими кадрами (педагогическое образование, дефектологическое образование, категория, стаж)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май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Мониторинги 2016-2017 учебного года</a:t>
            </a:r>
            <a:endParaRPr lang="ru-RU" sz="32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готовности образовательных организаций к введению  и реализации ФГОС обучающихся с ОВЗ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свод по округам в динамике 2013 – 2016 г.).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Аналитическая справка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результатах проведения мониторинга ресурсного обеспечения инклюзивного образования в области за 2016 г.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Аналитическая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справка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 результатах проведения мониторинга «Обеспеченность образовательных организаций педагогическими кадрами для реализации инклюзивного образования».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Материалы мониторингов включали следующие направления деятельности ОО в условиях инклюзивного образования: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психолого-медико-педагонормативно-правовое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ОО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доступность образовательной среды для обучающихся с физическими недостатками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гическое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 обучающихся с ОВЗ через деятельность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консилиумов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кадровое обеспечение через выполнение плана-графика повышения квалификации руководящих и педагогических работников ОО по вопросам инклюзивного образования, через междисциплинарный состав специалистов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Некоторые результаты проведенных мониторингов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Нормативно-правовая база в соответствие требованиям ФГОС  ОВЗ  приведена в среднем по области на 36,77%.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90% ОО отметили низкий уровень доступной среды для детей с ОВЗ  с физическими недостатками.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образовательной организации составляет 37,82%, по сетевому взаимодействию – 11,30%.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 созданы в 258 учреждениях (50,15%).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522 дневных школах, в том числе в 31 школе-интернате,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работает 88 логопедов, 175 психологов, 13 дефектологов,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146 социальных педагогов (данные сверены со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статотчетами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что не позволяет оказать коррекционную помощь всем обучающимся с ОВЗ, снижает результативность обучения детей, возможности инклюзивного образования.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858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Использование в практике работы материалов мониторингов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Материалы мониторингов используются кафедрой специального (коррекционного) и инклюзивного образования ИРО Кировской области для планирования работы по обучению педагогических работников всех уровней при введении в действие ФГОС НОО обучающихся в ОВЗ и ФГОС образования обучающихся с умственной отсталостью.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Проводимые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анализы по результатам мониторингов позволяют обосновать разработку в муниципальных органах управления образованием перспективных планов (на 3 – 5 лет) по обеспечению специальных условий в муниципальных образовательных организациях для образования обучающихся с ОВЗ.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Образовательные организации  используют полученные результаты для совершенствования деятельности учреждения в рамках инклюзивного образования, в первую очередь, при создании специальных образовательных условий для реализации адаптированной основной общеобразовательной программы.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2754</Words>
  <Application>Microsoft Office PowerPoint</Application>
  <PresentationFormat>Экран (4:3)</PresentationFormat>
  <Paragraphs>477</Paragraphs>
  <Slides>33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Готовность образовательных организаций к обучению детей с ОВЗ по новым стандартам по результатам проведенных мониторингов</vt:lpstr>
      <vt:lpstr>Направления регионального плана действий по обеспечению введения ФГОС обучающихся с ОВЗ (приказ Министерства образования Кировской области от 06.06.2017 № 5-520)</vt:lpstr>
      <vt:lpstr>1. Мониторинг готовности к внедрению ФГОС ОВЗ. 2. Создание организационно-управленческих условий внедрения и реализации Стандарта. 3. Кадровое обеспечение внедрения и реализации Стандарта. 4. Проектирование АООП для разных групп обучающихся.  5. Разработка системы оценки достижений планируемых результатов обучения.  6. Информационное и методическое обеспечение введения и реализации Стандарта.</vt:lpstr>
      <vt:lpstr>        Комплекс исследований, осуществляемых с 2013 года по запросу Министерства образования Кировской области: 1.Ежегодный мониторинг готовности общеобразовательных организаций к введению ФГОС ОВЗ и реализации ФГОС ОВЗ.                                                                                          октябрь 2.Мониторинг обеспеченности учебниками в соответствии с ФГОС ОВЗ.                                                                     сентябрь                        3.Мониторинг  количества детей с ОВЗ в Кировской области.                                                                                           октябрь 4. Мониторинг  количества детей с инвалидностью в области.                                                                                           октябрь 5. Мониторинг обеспеченности  образовательных организаций для детей с ОВЗ специалистами (логопед, психолог, дефектолог, тьютор, инструктор по ЛФК).                                        октябрь                                                                                                                            </vt:lpstr>
      <vt:lpstr>Слайд 5</vt:lpstr>
      <vt:lpstr>Мониторинги 2016-2017 учебного года</vt:lpstr>
      <vt:lpstr>Материалы мониторингов включали следующие направления деятельности ОО в условиях инклюзивного образования: </vt:lpstr>
      <vt:lpstr>Некоторые результаты проведенных мониторингов</vt:lpstr>
      <vt:lpstr>Использование в практике работы материалов мониторингов</vt:lpstr>
      <vt:lpstr>Мониторинг дети с ОВЗ и инвалидностью  (сводная таблица по области 2016 г.)</vt:lpstr>
      <vt:lpstr>Слайд 11</vt:lpstr>
      <vt:lpstr>- повышение квалификации руководящих и педагогических работников ОО  в вопросах реализации ФГОС ОВЗ;  -  подготовка  учебно-методических пособий по введению ФГОС;      - научно-методическое сопровождение деятельности ресурсных центров по развитию инклюзивного образования, организованных на базе государственных бюджетных образовательных организаций для обучающихся с ОВЗ, к функциям которых относится оказание методической и консультативной помощи муниципальным ОО в разработке адаптированных основных образовательных программ в соответствии с ФГОС ОВЗ.    </vt:lpstr>
      <vt:lpstr>Слайд 13</vt:lpstr>
      <vt:lpstr>  ТРЕБОВАНИЯ К УРОВНЮ ПРОФЕССИОНАЛЬНОЙ КОМПЕТЕНТНОСТИ ПЕДАГОГА, РАБОТАЮЩЕГО С ДЕТЬМИ С ОВЗ   </vt:lpstr>
      <vt:lpstr>  СОДЕРЖАТЕЛЬНЫЕ ТРЕБОВАНИЯ К УРОВНЮ ПРОФЕССИОНАЛЬНОЙ КОМПЕТЕНТНОСТИ ПЕДАГОГА, РАБОТАЮЩЕГО С ДЕТЬМИ С ОВЗ   (аспекты повышения квалификации)  </vt:lpstr>
      <vt:lpstr>ФОРМЫ НАУЧНО-МЕТОДИЧЕСКОГО СОПРОВОЖДЕНИЯ</vt:lpstr>
      <vt:lpstr> Новые направления курсовой подготовки  в 2016-2017 годах </vt:lpstr>
      <vt:lpstr>Слайд 18</vt:lpstr>
      <vt:lpstr>Слайд 19</vt:lpstr>
      <vt:lpstr>Деятельность региональных инновационных площадок (ресурсных центров)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Информационное обеспечение реализации ФГОС образования обучающихся с ОВЗ</vt:lpstr>
      <vt:lpstr>Информационное обеспечение реализации ФГОС образования обучающихся с ОВЗ</vt:lpstr>
      <vt:lpstr>Информационное обеспечение реализации ФГОС образования обучающихся с ОВЗ (готовится к выпуску)</vt:lpstr>
      <vt:lpstr>Результаты практической реализации региональной системы научно-методического сопровождения введения ФГОС ОВЗ</vt:lpstr>
      <vt:lpstr>Актуальные задачи научно-методического сопровождения реализации ФГОС ОВЗ, решение которых планируется в дальнейшем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библиотека</cp:lastModifiedBy>
  <cp:revision>213</cp:revision>
  <dcterms:created xsi:type="dcterms:W3CDTF">2017-04-09T10:11:35Z</dcterms:created>
  <dcterms:modified xsi:type="dcterms:W3CDTF">2017-10-30T10:17:19Z</dcterms:modified>
</cp:coreProperties>
</file>