
<file path=[Content_Types].xml><?xml version="1.0" encoding="utf-8"?>
<Types xmlns="http://schemas.openxmlformats.org/package/2006/content-types">
  <Default Extension="jpeg" ContentType="image/jpeg"/>
  <Default Extension="wdp" ContentType="image/vnd.ms-photo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8" r:id="rId3"/>
    <p:sldId id="261" r:id="rId4"/>
    <p:sldId id="403" r:id="rId5"/>
    <p:sldId id="404" r:id="rId6"/>
    <p:sldId id="405" r:id="rId7"/>
    <p:sldId id="406" r:id="rId8"/>
    <p:sldId id="407" r:id="rId9"/>
    <p:sldId id="408" r:id="rId10"/>
    <p:sldId id="409" r:id="rId11"/>
    <p:sldId id="370" r:id="rId12"/>
    <p:sldId id="402" r:id="rId13"/>
    <p:sldId id="362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254" autoAdjust="0"/>
  </p:normalViewPr>
  <p:slideViewPr>
    <p:cSldViewPr>
      <p:cViewPr>
        <p:scale>
          <a:sx n="75" d="100"/>
          <a:sy n="75" d="100"/>
        </p:scale>
        <p:origin x="-1236" y="-2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notesMaster" Target="notesMasters/notesMaster1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7E4F08-3F7E-4566-B3B4-0347BD4B0BCE}" type="datetimeFigureOut">
              <a:rPr lang="ru-RU" smtClean="0"/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9EFA43-6C46-4B63-9C4F-672065F28A39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9017F0-77F7-49DA-B1C1-D7EB955D460E}" type="datetimeFigureOut">
              <a:rPr lang="ru-RU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174337-3157-4330-8D95-5019C80BCCB1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E54073-80B0-4018-8E34-DE0B04B722ED}" type="datetimeFigureOut">
              <a:rPr lang="ru-RU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6CE81C-26E8-4B50-B211-694F24D4DEE9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F500EA-32CC-4672-83B0-FBC4438C8A50}" type="datetimeFigureOut">
              <a:rPr lang="ru-RU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0184D3-2A81-4862-9F06-80F8046970F9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FDC9D2-C152-443B-AD0F-B19C15137CFB}" type="datetimeFigureOut">
              <a:rPr lang="ru-RU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05A9A0-7B46-4314-8ECE-83EAF823C1BE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13DFC4-E28F-4BDC-A8D2-603313DF16C1}" type="datetimeFigureOut">
              <a:rPr lang="ru-RU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0FFF16-05DD-46D3-99B1-9BD19B4AD34A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1416F1-822A-44C2-8129-22BF04B514FD}" type="datetimeFigureOut">
              <a:rPr lang="ru-RU"/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E5FAEB-513C-4483-BAA3-AB87D3E1F62D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B81961-4C47-4391-BABE-9547489B4750}" type="datetimeFigureOut">
              <a:rPr lang="ru-RU"/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4A530B-D478-452B-9A90-81441C220892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63DFBB-743C-4DD5-BC9D-85D9B7898E97}" type="datetimeFigureOut">
              <a:rPr lang="ru-RU"/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F41879-1818-4659-A123-7FB6862B953C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BA4E9-EB11-467D-BED8-F8C20F393CB8}" type="datetimeFigureOut">
              <a:rPr lang="ru-RU"/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AB06BE-E7D1-4C0B-BEBE-2EF3D81B9C21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E252C9-6BE5-425E-B35A-A0D1343C1235}" type="datetimeFigureOut">
              <a:rPr lang="ru-RU"/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DA2C3-9249-441F-A878-DC7D0D8415AA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0873F4-BB6F-49A9-94BA-6280258F860B}" type="datetimeFigureOut">
              <a:rPr lang="ru-RU"/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71C446-B5BF-4014-AFB8-DFCD7677C5C1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78EC25C-29F8-4E67-8CAB-09BCA9633A43}" type="datetimeFigureOut">
              <a:rPr lang="ru-RU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9077B05-F371-4425-AC5B-356A71C31984}" type="slidenum">
              <a:rPr lang="ru-RU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6" Type="http://schemas.microsoft.com/office/2007/relationships/hdphoto" Target="../media/hdphoto3.wdp"/><Relationship Id="rId5" Type="http://schemas.openxmlformats.org/officeDocument/2006/relationships/image" Target="../media/image4.png"/><Relationship Id="rId4" Type="http://schemas.microsoft.com/office/2007/relationships/hdphoto" Target="../media/hdphoto2.wdp"/><Relationship Id="rId3" Type="http://schemas.openxmlformats.org/officeDocument/2006/relationships/image" Target="../media/image3.png"/><Relationship Id="rId2" Type="http://schemas.microsoft.com/office/2007/relationships/hdphoto" Target="../media/hdphoto1.wdp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19.jpeg"/><Relationship Id="rId4" Type="http://schemas.microsoft.com/office/2007/relationships/hdphoto" Target="../media/hdphoto2.wdp"/><Relationship Id="rId3" Type="http://schemas.openxmlformats.org/officeDocument/2006/relationships/image" Target="../media/image3.png"/><Relationship Id="rId2" Type="http://schemas.microsoft.com/office/2007/relationships/hdphoto" Target="../media/hdphoto1.wdp"/><Relationship Id="rId1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microsoft.com/office/2007/relationships/hdphoto" Target="../media/hdphoto2.wdp"/><Relationship Id="rId3" Type="http://schemas.openxmlformats.org/officeDocument/2006/relationships/image" Target="../media/image3.png"/><Relationship Id="rId2" Type="http://schemas.microsoft.com/office/2007/relationships/hdphoto" Target="../media/hdphoto1.wdp"/><Relationship Id="rId1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21.GIF"/><Relationship Id="rId4" Type="http://schemas.microsoft.com/office/2007/relationships/hdphoto" Target="../media/hdphoto2.wdp"/><Relationship Id="rId3" Type="http://schemas.openxmlformats.org/officeDocument/2006/relationships/image" Target="../media/image3.png"/><Relationship Id="rId2" Type="http://schemas.microsoft.com/office/2007/relationships/hdphoto" Target="../media/hdphoto1.wdp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microsoft.com/office/2007/relationships/hdphoto" Target="../media/hdphoto2.wdp"/><Relationship Id="rId3" Type="http://schemas.openxmlformats.org/officeDocument/2006/relationships/image" Target="../media/image3.png"/><Relationship Id="rId2" Type="http://schemas.microsoft.com/office/2007/relationships/hdphoto" Target="../media/hdphoto1.wdp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microsoft.com/office/2007/relationships/hdphoto" Target="../media/hdphoto2.wdp"/><Relationship Id="rId3" Type="http://schemas.openxmlformats.org/officeDocument/2006/relationships/image" Target="../media/image3.png"/><Relationship Id="rId2" Type="http://schemas.microsoft.com/office/2007/relationships/hdphoto" Target="../media/hdphoto1.wdp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9.jpeg"/><Relationship Id="rId6" Type="http://schemas.openxmlformats.org/officeDocument/2006/relationships/image" Target="../media/image8.jpeg"/><Relationship Id="rId5" Type="http://schemas.openxmlformats.org/officeDocument/2006/relationships/image" Target="../media/image5.png"/><Relationship Id="rId4" Type="http://schemas.microsoft.com/office/2007/relationships/hdphoto" Target="../media/hdphoto2.wdp"/><Relationship Id="rId3" Type="http://schemas.openxmlformats.org/officeDocument/2006/relationships/image" Target="../media/image3.png"/><Relationship Id="rId2" Type="http://schemas.microsoft.com/office/2007/relationships/hdphoto" Target="../media/hdphoto1.wdp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11.jpeg"/><Relationship Id="rId6" Type="http://schemas.openxmlformats.org/officeDocument/2006/relationships/image" Target="../media/image10.jpeg"/><Relationship Id="rId5" Type="http://schemas.openxmlformats.org/officeDocument/2006/relationships/image" Target="../media/image5.png"/><Relationship Id="rId4" Type="http://schemas.microsoft.com/office/2007/relationships/hdphoto" Target="../media/hdphoto2.wdp"/><Relationship Id="rId3" Type="http://schemas.openxmlformats.org/officeDocument/2006/relationships/image" Target="../media/image3.png"/><Relationship Id="rId2" Type="http://schemas.microsoft.com/office/2007/relationships/hdphoto" Target="../media/hdphoto1.wdp"/><Relationship Id="rId1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13.jpeg"/><Relationship Id="rId6" Type="http://schemas.openxmlformats.org/officeDocument/2006/relationships/image" Target="../media/image12.jpeg"/><Relationship Id="rId5" Type="http://schemas.openxmlformats.org/officeDocument/2006/relationships/image" Target="../media/image5.png"/><Relationship Id="rId4" Type="http://schemas.microsoft.com/office/2007/relationships/hdphoto" Target="../media/hdphoto2.wdp"/><Relationship Id="rId3" Type="http://schemas.openxmlformats.org/officeDocument/2006/relationships/image" Target="../media/image3.png"/><Relationship Id="rId2" Type="http://schemas.microsoft.com/office/2007/relationships/hdphoto" Target="../media/hdphoto1.wdp"/><Relationship Id="rId1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15.jpeg"/><Relationship Id="rId6" Type="http://schemas.openxmlformats.org/officeDocument/2006/relationships/image" Target="../media/image14.jpeg"/><Relationship Id="rId5" Type="http://schemas.openxmlformats.org/officeDocument/2006/relationships/image" Target="../media/image5.png"/><Relationship Id="rId4" Type="http://schemas.microsoft.com/office/2007/relationships/hdphoto" Target="../media/hdphoto2.wdp"/><Relationship Id="rId3" Type="http://schemas.openxmlformats.org/officeDocument/2006/relationships/image" Target="../media/image3.png"/><Relationship Id="rId2" Type="http://schemas.microsoft.com/office/2007/relationships/hdphoto" Target="../media/hdphoto1.wdp"/><Relationship Id="rId1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17.jpeg"/><Relationship Id="rId6" Type="http://schemas.openxmlformats.org/officeDocument/2006/relationships/image" Target="../media/image16.jpeg"/><Relationship Id="rId5" Type="http://schemas.openxmlformats.org/officeDocument/2006/relationships/image" Target="../media/image5.png"/><Relationship Id="rId4" Type="http://schemas.microsoft.com/office/2007/relationships/hdphoto" Target="../media/hdphoto2.wdp"/><Relationship Id="rId3" Type="http://schemas.openxmlformats.org/officeDocument/2006/relationships/image" Target="../media/image3.png"/><Relationship Id="rId2" Type="http://schemas.microsoft.com/office/2007/relationships/hdphoto" Target="../media/hdphoto1.wdp"/><Relationship Id="rId1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microsoft.com/office/2007/relationships/hdphoto" Target="../media/hdphoto2.wdp"/><Relationship Id="rId3" Type="http://schemas.openxmlformats.org/officeDocument/2006/relationships/image" Target="../media/image3.png"/><Relationship Id="rId2" Type="http://schemas.microsoft.com/office/2007/relationships/hdphoto" Target="../media/hdphoto1.wdp"/><Relationship Id="rId1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" cstate="email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 flipH="1">
            <a:off x="2161066" y="548680"/>
            <a:ext cx="354791" cy="418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95536" y="332656"/>
            <a:ext cx="8352928" cy="6264696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42000">
                <a:srgbClr val="FFFFFF"/>
              </a:gs>
              <a:gs pos="28000">
                <a:srgbClr val="FFFFFF">
                  <a:alpha val="0"/>
                </a:srgbClr>
              </a:gs>
              <a:gs pos="100000">
                <a:schemeClr val="bg1"/>
              </a:gs>
            </a:gsLst>
            <a:lin ang="0" scaled="0"/>
          </a:gradFill>
          <a:ln w="114300" cmpd="sng">
            <a:noFill/>
          </a:ln>
          <a:scene3d>
            <a:camera prst="orthographicFront"/>
            <a:lightRig rig="threePt" dir="t"/>
          </a:scene3d>
          <a:sp3d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323528" y="332656"/>
            <a:ext cx="8496944" cy="626469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4479652"/>
            <a:ext cx="2669126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3858546" y="664237"/>
            <a:ext cx="504056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kern="0" dirty="0" smtClean="0">
                <a:solidFill>
                  <a:srgbClr val="700606"/>
                </a:solidFill>
                <a:latin typeface="Times New Roman" pitchFamily="18" charset="0"/>
                <a:cs typeface="Times New Roman" pitchFamily="18" charset="0"/>
              </a:rPr>
              <a:t>Региональный центр </a:t>
            </a:r>
            <a:br>
              <a:rPr lang="ru-RU" sz="3600" b="1" kern="0" dirty="0" smtClean="0">
                <a:solidFill>
                  <a:srgbClr val="70060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kern="0" dirty="0" smtClean="0">
                <a:solidFill>
                  <a:srgbClr val="700606"/>
                </a:solidFill>
                <a:latin typeface="Times New Roman" pitchFamily="18" charset="0"/>
                <a:cs typeface="Times New Roman" pitchFamily="18" charset="0"/>
              </a:rPr>
              <a:t>подготовки граждан РФ </a:t>
            </a:r>
            <a:br>
              <a:rPr lang="ru-RU" sz="2800" b="1" kern="0" dirty="0" smtClean="0">
                <a:solidFill>
                  <a:srgbClr val="70060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kern="0" dirty="0" smtClean="0">
                <a:solidFill>
                  <a:srgbClr val="700606"/>
                </a:solidFill>
                <a:latin typeface="Times New Roman" pitchFamily="18" charset="0"/>
                <a:cs typeface="Times New Roman" pitchFamily="18" charset="0"/>
              </a:rPr>
              <a:t>к военной службе</a:t>
            </a:r>
            <a:br>
              <a:rPr lang="ru-RU" sz="2800" b="1" kern="0" dirty="0" smtClean="0">
                <a:solidFill>
                  <a:srgbClr val="70060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kern="0" dirty="0" smtClean="0">
                <a:solidFill>
                  <a:srgbClr val="700606"/>
                </a:solidFill>
                <a:latin typeface="Times New Roman" pitchFamily="18" charset="0"/>
                <a:cs typeface="Times New Roman" pitchFamily="18" charset="0"/>
              </a:rPr>
              <a:t>и военно-патриотического воспитания </a:t>
            </a:r>
            <a:br>
              <a:rPr lang="ru-RU" sz="2800" b="1" kern="0" dirty="0" smtClean="0">
                <a:solidFill>
                  <a:srgbClr val="70060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kern="0" dirty="0" smtClean="0">
                <a:solidFill>
                  <a:srgbClr val="700606"/>
                </a:solidFill>
                <a:latin typeface="Times New Roman" pitchFamily="18" charset="0"/>
                <a:cs typeface="Times New Roman" pitchFamily="18" charset="0"/>
              </a:rPr>
              <a:t>Кировской области </a:t>
            </a:r>
            <a:endParaRPr lang="ru-RU" sz="2000" b="1" kern="0" dirty="0" smtClean="0">
              <a:solidFill>
                <a:srgbClr val="70060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Picture 2" descr="C:\Users\Патриот 2\Desktop\эмблема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670452" y="5301208"/>
            <a:ext cx="864096" cy="978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" cstate="email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 flipH="1">
            <a:off x="2161066" y="548680"/>
            <a:ext cx="354791" cy="418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95536" y="332656"/>
            <a:ext cx="8352928" cy="6264696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35000">
                <a:srgbClr val="FFFFFF"/>
              </a:gs>
              <a:gs pos="0">
                <a:srgbClr val="FFFFFF">
                  <a:alpha val="0"/>
                </a:srgbClr>
              </a:gs>
              <a:gs pos="100000">
                <a:schemeClr val="bg1"/>
              </a:gs>
            </a:gsLst>
            <a:lin ang="0" scaled="0"/>
          </a:gradFill>
          <a:ln w="114300" cmpd="sng">
            <a:noFill/>
          </a:ln>
          <a:scene3d>
            <a:camera prst="orthographicFront"/>
            <a:lightRig rig="threePt" dir="t"/>
          </a:scene3d>
          <a:sp3d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323528" y="332656"/>
            <a:ext cx="8496944" cy="626469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6" name="Подзаголовок 2"/>
          <p:cNvSpPr txBox="1"/>
          <p:nvPr/>
        </p:nvSpPr>
        <p:spPr>
          <a:xfrm>
            <a:off x="683568" y="476672"/>
            <a:ext cx="75608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800" b="1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Aharoni" pitchFamily="2" charset="-79"/>
              </a:defRPr>
            </a:lvl1pPr>
          </a:lstStyle>
          <a:p>
            <a:r>
              <a:rPr lang="ru-RU" kern="0" dirty="0" smtClean="0">
                <a:solidFill>
                  <a:srgbClr val="700606"/>
                </a:solidFill>
                <a:latin typeface="Times New Roman" pitchFamily="18" charset="0"/>
                <a:cs typeface="Times New Roman" pitchFamily="18" charset="0"/>
              </a:rPr>
              <a:t>Информационное сопровождение военно-патриотического воспитания молодежи Кировской области </a:t>
            </a:r>
            <a:endParaRPr lang="ru-RU" kern="0" dirty="0">
              <a:solidFill>
                <a:srgbClr val="70060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5" name="Picture 3" descr="C:\Users\User\Desktop\Безымянный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39552" y="1887439"/>
            <a:ext cx="7560840" cy="39518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одзаголовок 2"/>
          <p:cNvSpPr txBox="1"/>
          <p:nvPr/>
        </p:nvSpPr>
        <p:spPr>
          <a:xfrm>
            <a:off x="1763688" y="5047224"/>
            <a:ext cx="4629926" cy="792088"/>
          </a:xfrm>
          <a:prstGeom prst="flowChartAlternateProcess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www.</a:t>
            </a: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атриот43.рф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" cstate="email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 flipH="1">
            <a:off x="2161066" y="548680"/>
            <a:ext cx="354791" cy="418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95536" y="332656"/>
            <a:ext cx="8352928" cy="6264696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35000">
                <a:srgbClr val="FFFFFF"/>
              </a:gs>
              <a:gs pos="0">
                <a:srgbClr val="FFFFFF">
                  <a:alpha val="0"/>
                </a:srgbClr>
              </a:gs>
              <a:gs pos="100000">
                <a:schemeClr val="bg1"/>
              </a:gs>
            </a:gsLst>
            <a:lin ang="0" scaled="0"/>
          </a:gradFill>
          <a:ln w="114300" cmpd="sng">
            <a:noFill/>
          </a:ln>
          <a:scene3d>
            <a:camera prst="orthographicFront"/>
            <a:lightRig rig="threePt" dir="t"/>
          </a:scene3d>
          <a:sp3d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323528" y="332656"/>
            <a:ext cx="8496944" cy="626469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8" name="Подзаголовок 2"/>
          <p:cNvSpPr txBox="1"/>
          <p:nvPr/>
        </p:nvSpPr>
        <p:spPr>
          <a:xfrm>
            <a:off x="2161066" y="5301208"/>
            <a:ext cx="4859206" cy="792088"/>
          </a:xfrm>
          <a:prstGeom prst="flowChartAlternateProcess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vk.com/public79602358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9218" name="Picture 2" descr="C:\Users\User\Desktop\Безымянный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0116" y="1772816"/>
            <a:ext cx="7569241" cy="31051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Подзаголовок 2"/>
          <p:cNvSpPr txBox="1"/>
          <p:nvPr/>
        </p:nvSpPr>
        <p:spPr>
          <a:xfrm>
            <a:off x="683568" y="476672"/>
            <a:ext cx="75608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800" b="1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Aharoni" pitchFamily="2" charset="-79"/>
              </a:defRPr>
            </a:lvl1pPr>
          </a:lstStyle>
          <a:p>
            <a:r>
              <a:rPr lang="ru-RU" kern="0" dirty="0" smtClean="0">
                <a:solidFill>
                  <a:srgbClr val="700606"/>
                </a:solidFill>
                <a:latin typeface="Times New Roman" pitchFamily="18" charset="0"/>
                <a:cs typeface="Times New Roman" pitchFamily="18" charset="0"/>
              </a:rPr>
              <a:t>Информационное сопровождение военно-патриотического воспитания молодежи Кировской области </a:t>
            </a:r>
            <a:endParaRPr lang="ru-RU" kern="0" dirty="0">
              <a:solidFill>
                <a:srgbClr val="70060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" cstate="email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 flipH="1">
            <a:off x="2161066" y="548680"/>
            <a:ext cx="354791" cy="418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95536" y="332656"/>
            <a:ext cx="8352928" cy="6264696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35000">
                <a:srgbClr val="FFFFFF"/>
              </a:gs>
              <a:gs pos="0">
                <a:srgbClr val="FFFFFF">
                  <a:alpha val="0"/>
                </a:srgbClr>
              </a:gs>
              <a:gs pos="100000">
                <a:schemeClr val="bg1"/>
              </a:gs>
            </a:gsLst>
            <a:lin ang="0" scaled="0"/>
          </a:gradFill>
          <a:ln w="114300" cmpd="sng">
            <a:noFill/>
          </a:ln>
          <a:scene3d>
            <a:camera prst="orthographicFront"/>
            <a:lightRig rig="threePt" dir="t"/>
          </a:scene3d>
          <a:sp3d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323528" y="332656"/>
            <a:ext cx="8496944" cy="626469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620688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kern="0" dirty="0" smtClean="0">
                <a:solidFill>
                  <a:srgbClr val="700606"/>
                </a:solidFill>
                <a:latin typeface="Times New Roman" pitchFamily="18" charset="0"/>
                <a:cs typeface="Times New Roman" pitchFamily="18" charset="0"/>
              </a:rPr>
              <a:t>Благодарю за внимание!</a:t>
            </a:r>
            <a:endParaRPr lang="ru-RU" sz="3200" b="1" kern="0" dirty="0">
              <a:solidFill>
                <a:srgbClr val="70060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9552" y="1340768"/>
            <a:ext cx="7776864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cap="all" spc="50" dirty="0" smtClean="0">
                <a:latin typeface="Times New Roman" pitchFamily="18" charset="0"/>
                <a:ea typeface="+mj-ea"/>
                <a:cs typeface="Times New Roman" pitchFamily="18" charset="0"/>
              </a:rPr>
              <a:t>Региональный центр  подготовки граждан Российской Федерации к военной службе и военно-патриотического воспитания Кировской области</a:t>
            </a:r>
            <a:endParaRPr lang="ru-RU" b="1" cap="all" spc="50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cap="all" spc="50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cap="all" spc="5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эл.почта</a:t>
            </a:r>
            <a:r>
              <a:rPr lang="ru-RU" b="1" cap="all" spc="50" dirty="0">
                <a:latin typeface="Times New Roman" pitchFamily="18" charset="0"/>
                <a:ea typeface="+mj-ea"/>
                <a:cs typeface="Times New Roman" pitchFamily="18" charset="0"/>
              </a:rPr>
              <a:t>: </a:t>
            </a:r>
            <a:r>
              <a:rPr lang="ru-RU" sz="3600" b="1" spc="50" dirty="0" smtClean="0">
                <a:latin typeface="Times New Roman" pitchFamily="18" charset="0"/>
                <a:ea typeface="+mj-ea"/>
                <a:cs typeface="Times New Roman" pitchFamily="18" charset="0"/>
              </a:rPr>
              <a:t>regtsentr@bk.ru</a:t>
            </a:r>
            <a:r>
              <a:rPr lang="ru-RU" b="1" cap="all" spc="50" dirty="0" smtClean="0">
                <a:latin typeface="Times New Roman" pitchFamily="18" charset="0"/>
                <a:ea typeface="+mj-ea"/>
                <a:cs typeface="Times New Roman" pitchFamily="18" charset="0"/>
              </a:rPr>
              <a:t>       </a:t>
            </a:r>
            <a:endParaRPr lang="ru-RU" b="1" cap="all" spc="50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cap="all" spc="50" dirty="0" smtClean="0">
                <a:latin typeface="Times New Roman" pitchFamily="18" charset="0"/>
                <a:ea typeface="+mj-ea"/>
                <a:cs typeface="Times New Roman" pitchFamily="18" charset="0"/>
              </a:rPr>
              <a:t>сайт</a:t>
            </a:r>
            <a:r>
              <a:rPr lang="ru-RU" b="1" cap="all" spc="50" dirty="0">
                <a:latin typeface="Times New Roman" pitchFamily="18" charset="0"/>
                <a:ea typeface="+mj-ea"/>
                <a:cs typeface="Times New Roman" pitchFamily="18" charset="0"/>
              </a:rPr>
              <a:t>:</a:t>
            </a:r>
            <a:r>
              <a:rPr lang="ru-RU" sz="3600" b="1" cap="all" spc="50" dirty="0">
                <a:latin typeface="Times New Roman" pitchFamily="18" charset="0"/>
                <a:ea typeface="+mj-ea"/>
                <a:cs typeface="Times New Roman" pitchFamily="18" charset="0"/>
              </a:rPr>
              <a:t> </a:t>
            </a:r>
            <a:r>
              <a:rPr lang="ru-RU" sz="3600" b="1" spc="50" dirty="0" smtClean="0">
                <a:latin typeface="Times New Roman" pitchFamily="18" charset="0"/>
                <a:ea typeface="+mj-ea"/>
                <a:cs typeface="Times New Roman" pitchFamily="18" charset="0"/>
              </a:rPr>
              <a:t>www.патриот43.рф</a:t>
            </a:r>
            <a:endParaRPr lang="ru-RU" sz="3600" b="1" spc="50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3600" b="1" spc="50" dirty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cap="all" spc="50" dirty="0" smtClean="0">
                <a:latin typeface="Times New Roman" pitchFamily="18" charset="0"/>
                <a:ea typeface="+mj-ea"/>
                <a:cs typeface="Times New Roman" pitchFamily="18" charset="0"/>
              </a:rPr>
              <a:t>	Руководитель </a:t>
            </a:r>
            <a:r>
              <a:rPr lang="ru-RU" b="1" cap="all" spc="50" dirty="0">
                <a:latin typeface="Times New Roman" pitchFamily="18" charset="0"/>
                <a:ea typeface="+mj-ea"/>
                <a:cs typeface="Times New Roman" pitchFamily="18" charset="0"/>
              </a:rPr>
              <a:t>– </a:t>
            </a:r>
            <a:r>
              <a:rPr lang="ru-RU" b="1" cap="all" spc="50" dirty="0" err="1">
                <a:latin typeface="Times New Roman" pitchFamily="18" charset="0"/>
                <a:ea typeface="+mj-ea"/>
                <a:cs typeface="Times New Roman" pitchFamily="18" charset="0"/>
              </a:rPr>
              <a:t>Кардаков</a:t>
            </a:r>
            <a:r>
              <a:rPr lang="ru-RU" b="1" cap="all" spc="50" dirty="0">
                <a:latin typeface="Times New Roman" pitchFamily="18" charset="0"/>
                <a:ea typeface="+mj-ea"/>
                <a:cs typeface="Times New Roman" pitchFamily="18" charset="0"/>
              </a:rPr>
              <a:t> Дмитрий Андреевич</a:t>
            </a:r>
            <a:endParaRPr lang="ru-RU" b="1" cap="all" spc="50" dirty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cap="all" spc="50" dirty="0">
                <a:latin typeface="Times New Roman" pitchFamily="18" charset="0"/>
                <a:ea typeface="+mj-ea"/>
                <a:cs typeface="Times New Roman" pitchFamily="18" charset="0"/>
              </a:rPr>
              <a:t>			</a:t>
            </a:r>
            <a:endParaRPr lang="ru-RU" sz="1400" b="1" cap="all" spc="50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cap="all" spc="50" dirty="0" smtClean="0">
                <a:latin typeface="Times New Roman" pitchFamily="18" charset="0"/>
                <a:ea typeface="+mj-ea"/>
                <a:cs typeface="Times New Roman" pitchFamily="18" charset="0"/>
              </a:rPr>
              <a:t>610008</a:t>
            </a:r>
            <a:r>
              <a:rPr lang="ru-RU" b="1" cap="all" spc="50" dirty="0">
                <a:latin typeface="Times New Roman" pitchFamily="18" charset="0"/>
                <a:ea typeface="+mj-ea"/>
                <a:cs typeface="Times New Roman" pitchFamily="18" charset="0"/>
              </a:rPr>
              <a:t>, г.Киров, </a:t>
            </a:r>
            <a:r>
              <a:rPr lang="ru-RU" b="1" cap="all" spc="50" dirty="0" err="1">
                <a:latin typeface="Times New Roman" pitchFamily="18" charset="0"/>
                <a:ea typeface="+mj-ea"/>
                <a:cs typeface="Times New Roman" pitchFamily="18" charset="0"/>
              </a:rPr>
              <a:t>Нововятский</a:t>
            </a:r>
            <a:r>
              <a:rPr lang="ru-RU" b="1" cap="all" spc="50" dirty="0">
                <a:latin typeface="Times New Roman" pitchFamily="18" charset="0"/>
                <a:ea typeface="+mj-ea"/>
                <a:cs typeface="Times New Roman" pitchFamily="18" charset="0"/>
              </a:rPr>
              <a:t> р-н, ул.Пушкина, д.32 </a:t>
            </a:r>
            <a:endParaRPr lang="ru-RU" b="1" cap="all" spc="50" dirty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cap="all" spc="50" dirty="0">
                <a:latin typeface="Times New Roman" pitchFamily="18" charset="0"/>
                <a:ea typeface="+mj-ea"/>
                <a:cs typeface="Times New Roman" pitchFamily="18" charset="0"/>
              </a:rPr>
              <a:t>			тел./факс </a:t>
            </a:r>
            <a:r>
              <a:rPr lang="ru-RU" sz="2800" b="1" cap="all" spc="50" dirty="0" smtClean="0">
                <a:latin typeface="Times New Roman" pitchFamily="18" charset="0"/>
                <a:ea typeface="+mj-ea"/>
                <a:cs typeface="Times New Roman" pitchFamily="18" charset="0"/>
              </a:rPr>
              <a:t>31-20-80</a:t>
            </a:r>
            <a:endParaRPr lang="ru-RU" b="1" cap="all" spc="50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b="1" dirty="0">
              <a:latin typeface="+mj-lt"/>
              <a:cs typeface="Aharoni" pitchFamily="2" charset="-79"/>
            </a:endParaRPr>
          </a:p>
        </p:txBody>
      </p:sp>
      <p:pic>
        <p:nvPicPr>
          <p:cNvPr id="10" name="Рисунок 9" descr="флаг России гиф (движение).gif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664564" y="5086885"/>
            <a:ext cx="2430257" cy="12005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" cstate="email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 flipH="1">
            <a:off x="2161066" y="548680"/>
            <a:ext cx="354791" cy="418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95536" y="332656"/>
            <a:ext cx="8352928" cy="6264696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35000">
                <a:srgbClr val="FFFFFF"/>
              </a:gs>
              <a:gs pos="0">
                <a:srgbClr val="FFFFFF">
                  <a:alpha val="0"/>
                </a:srgbClr>
              </a:gs>
              <a:gs pos="100000">
                <a:schemeClr val="bg1"/>
              </a:gs>
            </a:gsLst>
            <a:lin ang="0" scaled="0"/>
          </a:gradFill>
          <a:ln w="114300" cmpd="sng">
            <a:noFill/>
          </a:ln>
          <a:scene3d>
            <a:camera prst="orthographicFront"/>
            <a:lightRig rig="threePt" dir="t"/>
          </a:scene3d>
          <a:sp3d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323528" y="332656"/>
            <a:ext cx="8496944" cy="626469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13" name="Picture 2" descr="C:\Users\Патриот 2\Desktop\эмблема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740352" y="5373216"/>
            <a:ext cx="864096" cy="978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1331640" y="550591"/>
            <a:ext cx="6624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kern="0" dirty="0">
                <a:solidFill>
                  <a:srgbClr val="700606"/>
                </a:solidFill>
                <a:latin typeface="Times New Roman" pitchFamily="18" charset="0"/>
                <a:cs typeface="Times New Roman" pitchFamily="18" charset="0"/>
              </a:rPr>
              <a:t>Цель </a:t>
            </a:r>
            <a:r>
              <a:rPr lang="ru-RU" sz="3600" b="1" kern="0" dirty="0" smtClean="0">
                <a:solidFill>
                  <a:srgbClr val="700606"/>
                </a:solidFill>
                <a:latin typeface="Times New Roman" pitchFamily="18" charset="0"/>
                <a:cs typeface="Times New Roman" pitchFamily="18" charset="0"/>
              </a:rPr>
              <a:t>деятельности Центра</a:t>
            </a:r>
            <a:r>
              <a:rPr lang="ru-RU" sz="3600" b="1" kern="0" dirty="0">
                <a:solidFill>
                  <a:srgbClr val="700606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6" cstate="email">
            <a:lum contrast="40000"/>
          </a:blip>
          <a:srcRect/>
          <a:stretch>
            <a:fillRect/>
          </a:stretch>
        </p:blipFill>
        <p:spPr bwMode="auto">
          <a:xfrm>
            <a:off x="711841" y="2060848"/>
            <a:ext cx="3080434" cy="23681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" name="Заголовок 1"/>
          <p:cNvSpPr txBox="1"/>
          <p:nvPr/>
        </p:nvSpPr>
        <p:spPr>
          <a:xfrm>
            <a:off x="3851920" y="1556792"/>
            <a:ext cx="4212468" cy="417629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lnSpc>
                <a:spcPct val="150000"/>
              </a:lnSpc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СОЗДАНИМЕ единого  специализированного учебно-воспитательного комплекса, </a:t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способного обеспечить развитие мотивации молодежи допризывного возраста к защите Отечества и военной  службе, </a:t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а также реализацию образовательных программ и услуг в интересах подготовки 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граждан к военной службе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" cstate="email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 flipH="1">
            <a:off x="2161066" y="548680"/>
            <a:ext cx="354791" cy="418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95536" y="332656"/>
            <a:ext cx="8352928" cy="6264696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35000">
                <a:srgbClr val="FFFFFF"/>
              </a:gs>
              <a:gs pos="0">
                <a:srgbClr val="FFFFFF">
                  <a:alpha val="0"/>
                </a:srgbClr>
              </a:gs>
              <a:gs pos="100000">
                <a:schemeClr val="bg1"/>
              </a:gs>
            </a:gsLst>
            <a:lin ang="0" scaled="0"/>
          </a:gradFill>
          <a:ln w="114300" cmpd="sng">
            <a:noFill/>
          </a:ln>
          <a:scene3d>
            <a:camera prst="orthographicFront"/>
            <a:lightRig rig="threePt" dir="t"/>
          </a:scene3d>
          <a:sp3d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395536" y="307295"/>
            <a:ext cx="8496944" cy="626469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15" name="Прямоугольник 14"/>
          <p:cNvSpPr/>
          <p:nvPr/>
        </p:nvSpPr>
        <p:spPr>
          <a:xfrm>
            <a:off x="611560" y="550591"/>
            <a:ext cx="7992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kern="0" dirty="0" smtClean="0">
                <a:solidFill>
                  <a:srgbClr val="700606"/>
                </a:solidFill>
                <a:latin typeface="Times New Roman" pitchFamily="18" charset="0"/>
                <a:cs typeface="Times New Roman" pitchFamily="18" charset="0"/>
              </a:rPr>
              <a:t>Направления деятельности Центра:</a:t>
            </a:r>
            <a:endParaRPr lang="ru-RU" sz="3600" b="1" kern="0" dirty="0">
              <a:solidFill>
                <a:srgbClr val="70060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5" cstate="email">
            <a:lum contrast="40000"/>
          </a:blip>
          <a:srcRect/>
          <a:stretch>
            <a:fillRect/>
          </a:stretch>
        </p:blipFill>
        <p:spPr bwMode="auto">
          <a:xfrm>
            <a:off x="597248" y="1340768"/>
            <a:ext cx="3080434" cy="23681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6" name="Заголовок 1"/>
          <p:cNvSpPr txBox="1"/>
          <p:nvPr/>
        </p:nvSpPr>
        <p:spPr>
          <a:xfrm>
            <a:off x="3851920" y="1243484"/>
            <a:ext cx="4752528" cy="484981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000" b="1" cap="none" dirty="0" smtClean="0">
                <a:latin typeface="Times New Roman" pitchFamily="18" charset="0"/>
                <a:cs typeface="Times New Roman" pitchFamily="18" charset="0"/>
              </a:rPr>
              <a:t>еализация дополнительных общеразвивающих программ различной направленности;</a:t>
            </a:r>
            <a:endParaRPr lang="ru-RU" sz="2000" b="1" cap="none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000" b="1" cap="none" dirty="0" smtClean="0">
                <a:latin typeface="Times New Roman" pitchFamily="18" charset="0"/>
                <a:cs typeface="Times New Roman" pitchFamily="18" charset="0"/>
              </a:rPr>
              <a:t>бучение молодежи допризывного возраста основам военной службы;</a:t>
            </a:r>
            <a:endParaRPr lang="ru-RU" sz="2000" b="1" cap="none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000" b="1" cap="none" dirty="0" smtClean="0">
                <a:latin typeface="Times New Roman" pitchFamily="18" charset="0"/>
                <a:cs typeface="Times New Roman" pitchFamily="18" charset="0"/>
              </a:rPr>
              <a:t>Координация и развитие региональной системы мероприятий военно-патриотической направленности</a:t>
            </a:r>
            <a:endParaRPr lang="ru-RU" sz="2000" b="1" cap="none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2" descr="C:\Users\Патриот 2\Desktop\эмблема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740352" y="5373216"/>
            <a:ext cx="864096" cy="978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" cstate="email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 flipH="1">
            <a:off x="2161066" y="548680"/>
            <a:ext cx="354791" cy="418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95536" y="332656"/>
            <a:ext cx="8352928" cy="6264696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35000">
                <a:srgbClr val="FFFFFF"/>
              </a:gs>
              <a:gs pos="0">
                <a:srgbClr val="FFFFFF">
                  <a:alpha val="0"/>
                </a:srgbClr>
              </a:gs>
              <a:gs pos="100000">
                <a:schemeClr val="bg1"/>
              </a:gs>
            </a:gsLst>
            <a:lin ang="0" scaled="0"/>
          </a:gradFill>
          <a:ln w="114300" cmpd="sng">
            <a:noFill/>
          </a:ln>
          <a:scene3d>
            <a:camera prst="orthographicFront"/>
            <a:lightRig rig="threePt" dir="t"/>
          </a:scene3d>
          <a:sp3d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323528" y="332656"/>
            <a:ext cx="8496944" cy="626469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15" name="Прямоугольник 14"/>
          <p:cNvSpPr/>
          <p:nvPr/>
        </p:nvSpPr>
        <p:spPr>
          <a:xfrm>
            <a:off x="575556" y="548680"/>
            <a:ext cx="79928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kern="0" dirty="0" smtClean="0">
                <a:solidFill>
                  <a:srgbClr val="700606"/>
                </a:solidFill>
                <a:latin typeface="Times New Roman" pitchFamily="18" charset="0"/>
                <a:cs typeface="Times New Roman" pitchFamily="18" charset="0"/>
              </a:rPr>
              <a:t>Кружки и объединения по интересам РЦ ВПВ</a:t>
            </a:r>
            <a:endParaRPr lang="ru-RU" sz="3600" b="1" kern="0" dirty="0">
              <a:solidFill>
                <a:srgbClr val="70060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Заголовок 1"/>
          <p:cNvSpPr txBox="1"/>
          <p:nvPr/>
        </p:nvSpPr>
        <p:spPr>
          <a:xfrm>
            <a:off x="3851920" y="1758234"/>
            <a:ext cx="4716524" cy="461118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«Юный снайпер»</a:t>
            </a:r>
            <a:endPara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1600" b="1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Возраст учащихся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600" b="1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11 -17 лет</a:t>
            </a:r>
            <a:endParaRPr lang="ru-RU" sz="1600" b="1" cap="non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1600" b="1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Срок обучения: 3 года</a:t>
            </a:r>
            <a:endParaRPr lang="ru-RU" sz="1600" b="1" cap="non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1600" b="1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Задачи программы:</a:t>
            </a:r>
            <a:endParaRPr lang="ru-RU" sz="1600" b="1" cap="non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>
              <a:spcAft>
                <a:spcPts val="600"/>
              </a:spcAft>
              <a:buFont typeface="Symbol"/>
              <a:buChar char=""/>
            </a:pPr>
            <a:r>
              <a:rPr lang="ru-RU" sz="1400" cap="none" dirty="0" smtClean="0">
                <a:latin typeface="Times New Roman"/>
                <a:ea typeface="Times New Roman"/>
              </a:rPr>
              <a:t>Формирование у учащихся первичных знаний по истории создания и развития различных видов и типов стрелкового оружия, устройстве и технических характеристиках;</a:t>
            </a:r>
            <a:endParaRPr lang="ru-RU" sz="1200" cap="none" dirty="0" smtClean="0">
              <a:latin typeface="Times New Roman"/>
              <a:ea typeface="Times New Roman"/>
            </a:endParaRPr>
          </a:p>
          <a:p>
            <a:pPr marL="342900" lvl="0" indent="-342900" algn="just">
              <a:spcAft>
                <a:spcPts val="600"/>
              </a:spcAft>
              <a:buFont typeface="Symbol"/>
              <a:buChar char=""/>
            </a:pPr>
            <a:r>
              <a:rPr lang="ru-RU" sz="1400" cap="none" dirty="0" smtClean="0">
                <a:latin typeface="Times New Roman"/>
                <a:ea typeface="Times New Roman"/>
              </a:rPr>
              <a:t>Привитие навыков безопасного обращения с оружием, правильного ухода и хранения оружия;</a:t>
            </a:r>
            <a:endParaRPr lang="ru-RU" sz="1200" cap="none" dirty="0" smtClean="0">
              <a:latin typeface="Times New Roman"/>
              <a:ea typeface="Times New Roman"/>
            </a:endParaRPr>
          </a:p>
          <a:p>
            <a:pPr marL="342900" lvl="0" indent="-342900" algn="just">
              <a:spcAft>
                <a:spcPts val="600"/>
              </a:spcAft>
              <a:buFont typeface="Symbol"/>
              <a:buChar char=""/>
            </a:pPr>
            <a:r>
              <a:rPr lang="ru-RU" sz="1400" cap="none" dirty="0" smtClean="0">
                <a:latin typeface="Times New Roman"/>
                <a:ea typeface="Times New Roman"/>
              </a:rPr>
              <a:t>Достижение способности учащихся к выполнению первичных приемов стрельбы и развитие результативности в выполнении упражнений по стрельбе из пневматической винтовки.</a:t>
            </a:r>
            <a:endParaRPr lang="ru-RU" sz="1200" cap="none" dirty="0" smtClean="0">
              <a:latin typeface="Times New Roman"/>
              <a:ea typeface="Times New Roman"/>
            </a:endParaRPr>
          </a:p>
          <a:p>
            <a:pPr algn="ctr">
              <a:lnSpc>
                <a:spcPct val="150000"/>
              </a:lnSpc>
            </a:pPr>
            <a:r>
              <a:rPr lang="ru-RU" sz="1600" b="1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2" descr="C:\Users\Патриот 2\Desktop\эмблема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740352" y="5391348"/>
            <a:ext cx="864096" cy="978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14356" y="1727566"/>
            <a:ext cx="3093420" cy="20614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4356" y="3992172"/>
            <a:ext cx="3168352" cy="2376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" cstate="email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 flipH="1">
            <a:off x="2161066" y="548680"/>
            <a:ext cx="354791" cy="418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95536" y="332656"/>
            <a:ext cx="8352928" cy="6264696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35000">
                <a:srgbClr val="FFFFFF"/>
              </a:gs>
              <a:gs pos="0">
                <a:srgbClr val="FFFFFF">
                  <a:alpha val="0"/>
                </a:srgbClr>
              </a:gs>
              <a:gs pos="100000">
                <a:schemeClr val="bg1"/>
              </a:gs>
            </a:gsLst>
            <a:lin ang="0" scaled="0"/>
          </a:gradFill>
          <a:ln w="114300" cmpd="sng">
            <a:noFill/>
          </a:ln>
          <a:scene3d>
            <a:camera prst="orthographicFront"/>
            <a:lightRig rig="threePt" dir="t"/>
          </a:scene3d>
          <a:sp3d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323528" y="332656"/>
            <a:ext cx="8496944" cy="626469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15" name="Прямоугольник 14"/>
          <p:cNvSpPr/>
          <p:nvPr/>
        </p:nvSpPr>
        <p:spPr>
          <a:xfrm>
            <a:off x="575556" y="548680"/>
            <a:ext cx="79928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kern="0" dirty="0" smtClean="0">
                <a:solidFill>
                  <a:srgbClr val="700606"/>
                </a:solidFill>
                <a:latin typeface="Times New Roman" pitchFamily="18" charset="0"/>
                <a:cs typeface="Times New Roman" pitchFamily="18" charset="0"/>
              </a:rPr>
              <a:t>Кружки и объединения по интересам РЦ ВПВ</a:t>
            </a:r>
            <a:endParaRPr lang="ru-RU" sz="3600" b="1" kern="0" dirty="0">
              <a:solidFill>
                <a:srgbClr val="70060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Заголовок 1"/>
          <p:cNvSpPr txBox="1"/>
          <p:nvPr/>
        </p:nvSpPr>
        <p:spPr>
          <a:xfrm>
            <a:off x="3851920" y="1758234"/>
            <a:ext cx="4716524" cy="461118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endPara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«Крылатая гвардия»</a:t>
            </a:r>
            <a:endPara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1600" b="1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Возраст учащихся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600" b="1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14 - 20 лет</a:t>
            </a:r>
            <a:endParaRPr lang="ru-RU" sz="1600" b="1" cap="non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1600" b="1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Срок обучения: 3 года</a:t>
            </a:r>
            <a:endParaRPr lang="ru-RU" sz="1600" b="1" cap="non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sz="1600" cap="none" dirty="0" smtClean="0">
                <a:latin typeface="Times New Roman"/>
                <a:ea typeface="Times New Roman"/>
              </a:rPr>
              <a:t>Подготовка парашютистов складывается из теоретических и практических занятий по изучению парашютной техники, теории прыжка и наземной тренировки в выполнении элементов прыжка с парашютом.</a:t>
            </a:r>
            <a:r>
              <a:rPr lang="ru-RU" sz="1600" b="1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b="1" cap="non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ru-RU" sz="1600" b="1" cap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ru-RU" sz="1600" b="1" cap="non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ru-RU" sz="1600" b="1" cap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ru-RU" sz="1600" b="1" cap="non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2" descr="C:\Users\Патриот 2\Desktop\эмблема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740352" y="5391348"/>
            <a:ext cx="864096" cy="978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75556" y="1929441"/>
            <a:ext cx="3005555" cy="22541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40312" y="4316445"/>
            <a:ext cx="3067591" cy="2043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" cstate="email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 flipH="1">
            <a:off x="2161066" y="548680"/>
            <a:ext cx="354791" cy="418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95536" y="332656"/>
            <a:ext cx="8352928" cy="6264696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35000">
                <a:srgbClr val="FFFFFF"/>
              </a:gs>
              <a:gs pos="0">
                <a:srgbClr val="FFFFFF">
                  <a:alpha val="0"/>
                </a:srgbClr>
              </a:gs>
              <a:gs pos="100000">
                <a:schemeClr val="bg1"/>
              </a:gs>
            </a:gsLst>
            <a:lin ang="0" scaled="0"/>
          </a:gradFill>
          <a:ln w="114300" cmpd="sng">
            <a:noFill/>
          </a:ln>
          <a:scene3d>
            <a:camera prst="orthographicFront"/>
            <a:lightRig rig="threePt" dir="t"/>
          </a:scene3d>
          <a:sp3d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323528" y="332656"/>
            <a:ext cx="8496944" cy="626469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15" name="Прямоугольник 14"/>
          <p:cNvSpPr/>
          <p:nvPr/>
        </p:nvSpPr>
        <p:spPr>
          <a:xfrm>
            <a:off x="575556" y="548680"/>
            <a:ext cx="79928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kern="0" dirty="0" smtClean="0">
                <a:solidFill>
                  <a:srgbClr val="700606"/>
                </a:solidFill>
                <a:latin typeface="Times New Roman" pitchFamily="18" charset="0"/>
                <a:cs typeface="Times New Roman" pitchFamily="18" charset="0"/>
              </a:rPr>
              <a:t>Кружки и объединения по интересам РЦ ВПВ</a:t>
            </a:r>
            <a:endParaRPr lang="ru-RU" sz="3600" b="1" kern="0" dirty="0">
              <a:solidFill>
                <a:srgbClr val="70060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Заголовок 1"/>
          <p:cNvSpPr txBox="1"/>
          <p:nvPr/>
        </p:nvSpPr>
        <p:spPr>
          <a:xfrm>
            <a:off x="3843784" y="1745418"/>
            <a:ext cx="4716524" cy="461118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endPara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«девушка в форме»</a:t>
            </a:r>
            <a:endPara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1600" b="1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Возраст учащихся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600" b="1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13 - 17 лет</a:t>
            </a:r>
            <a:endParaRPr lang="ru-RU" sz="1600" b="1" cap="non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1600" b="1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Срок обучения: 3 года</a:t>
            </a:r>
            <a:endParaRPr lang="ru-RU" sz="1600" b="1" cap="non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sz="1600" cap="none" dirty="0" smtClean="0">
                <a:latin typeface="Times New Roman"/>
              </a:rPr>
              <a:t>Данный курс включает в себя изучение строевой, огневой, медицинской и физической  подготовки, приемы самозащиты, изучение истории Российской армии и Устава Вооруженных сил РФ. Участники объединения знакомятся с основами безопасности жизнедеятельности и проходят «школу выживания» </a:t>
            </a:r>
            <a:endParaRPr lang="ru-RU" sz="1600" cap="none" dirty="0" smtClean="0">
              <a:latin typeface="Times New Roman"/>
            </a:endParaRPr>
          </a:p>
          <a:p>
            <a:pPr algn="just">
              <a:lnSpc>
                <a:spcPct val="150000"/>
              </a:lnSpc>
            </a:pPr>
            <a:endParaRPr lang="ru-RU" sz="1600" b="1" cap="non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2" descr="C:\Users\Патриот 2\Desktop\эмблема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740352" y="5391348"/>
            <a:ext cx="864096" cy="978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Картинки по запросу девушки военные россия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82464" y="1622134"/>
            <a:ext cx="3238500" cy="2428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Похожее изображение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55576" y="4148334"/>
            <a:ext cx="2521179" cy="20889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" cstate="email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 flipH="1">
            <a:off x="2161066" y="548680"/>
            <a:ext cx="354791" cy="418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95536" y="332656"/>
            <a:ext cx="8352928" cy="6264696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35000">
                <a:srgbClr val="FFFFFF"/>
              </a:gs>
              <a:gs pos="0">
                <a:srgbClr val="FFFFFF">
                  <a:alpha val="0"/>
                </a:srgbClr>
              </a:gs>
              <a:gs pos="100000">
                <a:schemeClr val="bg1"/>
              </a:gs>
            </a:gsLst>
            <a:lin ang="0" scaled="0"/>
          </a:gradFill>
          <a:ln w="114300" cmpd="sng">
            <a:noFill/>
          </a:ln>
          <a:scene3d>
            <a:camera prst="orthographicFront"/>
            <a:lightRig rig="threePt" dir="t"/>
          </a:scene3d>
          <a:sp3d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323528" y="332656"/>
            <a:ext cx="8496944" cy="626469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15" name="Прямоугольник 14"/>
          <p:cNvSpPr/>
          <p:nvPr/>
        </p:nvSpPr>
        <p:spPr>
          <a:xfrm>
            <a:off x="575556" y="548680"/>
            <a:ext cx="79928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kern="0" dirty="0" smtClean="0">
                <a:solidFill>
                  <a:srgbClr val="700606"/>
                </a:solidFill>
                <a:latin typeface="Times New Roman" pitchFamily="18" charset="0"/>
                <a:cs typeface="Times New Roman" pitchFamily="18" charset="0"/>
              </a:rPr>
              <a:t>Кружки и объединения по интересам РЦ ВПВ</a:t>
            </a:r>
            <a:endParaRPr lang="ru-RU" sz="3600" b="1" kern="0" dirty="0">
              <a:solidFill>
                <a:srgbClr val="70060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Заголовок 1"/>
          <p:cNvSpPr txBox="1"/>
          <p:nvPr/>
        </p:nvSpPr>
        <p:spPr>
          <a:xfrm>
            <a:off x="3843784" y="1745418"/>
            <a:ext cx="4716524" cy="461118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endPara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«Юный навигатор»</a:t>
            </a:r>
            <a:endPara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1600" b="1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Возраст учащихся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600" b="1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13 - 20 лет</a:t>
            </a:r>
            <a:endParaRPr lang="ru-RU" sz="1600" b="1" cap="non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1600" b="1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Срок обучения: 3 года</a:t>
            </a:r>
            <a:endParaRPr lang="ru-RU" sz="1600" b="1" cap="non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sz="1400" cap="none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Слушателей знакомятся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1400" cap="none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 основными понятиями, применяемыми на морском транспорте, нормативными правовыми актами, регулирующими несение ходовых и стояночных вахт, устройством судна, основами судовождения, основными положениями в области плавания по морским путям, а также основными нормами трудового законодательства и организацией вахтенной службы на морских судах.</a:t>
            </a:r>
            <a:endParaRPr lang="ru-RU" sz="1400" cap="none" dirty="0" smtClean="0">
              <a:solidFill>
                <a:srgbClr val="00000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ru-RU" sz="1400" b="1" cap="none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ru-RU" sz="1400" b="1" cap="non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2" descr="C:\Users\Патриот 2\Desktop\эмблема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740352" y="5391348"/>
            <a:ext cx="864096" cy="978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Картинки по запросу обучение морскому делу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8952" y="1783001"/>
            <a:ext cx="3387895" cy="2268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Картинки по запросу обучение водолазному делу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8693" y="4338104"/>
            <a:ext cx="3133187" cy="21064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" cstate="email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 flipH="1">
            <a:off x="2161066" y="548680"/>
            <a:ext cx="354791" cy="418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95536" y="332656"/>
            <a:ext cx="8352928" cy="6264696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35000">
                <a:srgbClr val="FFFFFF"/>
              </a:gs>
              <a:gs pos="0">
                <a:srgbClr val="FFFFFF">
                  <a:alpha val="0"/>
                </a:srgbClr>
              </a:gs>
              <a:gs pos="100000">
                <a:schemeClr val="bg1"/>
              </a:gs>
            </a:gsLst>
            <a:lin ang="0" scaled="0"/>
          </a:gradFill>
          <a:ln w="114300" cmpd="sng">
            <a:noFill/>
          </a:ln>
          <a:scene3d>
            <a:camera prst="orthographicFront"/>
            <a:lightRig rig="threePt" dir="t"/>
          </a:scene3d>
          <a:sp3d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323528" y="332656"/>
            <a:ext cx="8496944" cy="626469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15" name="Прямоугольник 14"/>
          <p:cNvSpPr/>
          <p:nvPr/>
        </p:nvSpPr>
        <p:spPr>
          <a:xfrm>
            <a:off x="575556" y="548680"/>
            <a:ext cx="79928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kern="0" dirty="0" smtClean="0">
                <a:solidFill>
                  <a:srgbClr val="700606"/>
                </a:solidFill>
                <a:latin typeface="Times New Roman" pitchFamily="18" charset="0"/>
                <a:cs typeface="Times New Roman" pitchFamily="18" charset="0"/>
              </a:rPr>
              <a:t>Кружки и объединения по интересам РЦ ВПВ</a:t>
            </a:r>
            <a:endParaRPr lang="ru-RU" sz="3600" b="1" kern="0" dirty="0">
              <a:solidFill>
                <a:srgbClr val="70060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Заголовок 1"/>
          <p:cNvSpPr txBox="1"/>
          <p:nvPr/>
        </p:nvSpPr>
        <p:spPr>
          <a:xfrm>
            <a:off x="3707904" y="1789152"/>
            <a:ext cx="4716524" cy="461118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endPara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«Юный барабанщик»</a:t>
            </a:r>
            <a:endPara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1600" b="1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Возраст учащихся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600" b="1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10 - 17 лет</a:t>
            </a:r>
            <a:endParaRPr lang="ru-RU" sz="1600" b="1" cap="non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1600" b="1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Срок обучения: 3 года</a:t>
            </a:r>
            <a:endParaRPr lang="ru-RU" sz="1600" b="1" cap="non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sz="1400" cap="none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ходе обучения учащиеся познакомятся с основами музыкальной грамоты, с устройством барабанной установки, научатся игре на барабане. Также участники объединения изучат строевой шаг, исполнение маршей в движении и на месте.</a:t>
            </a:r>
            <a:endParaRPr lang="ru-RU" sz="1400" cap="none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sz="1400" b="1" cap="none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Участники объединения примут участие в Парадах Победы. </a:t>
            </a:r>
            <a:endParaRPr lang="ru-RU" sz="1400" b="1" cap="none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ru-RU" sz="1400" b="1" cap="none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ru-RU" sz="1400" b="1" cap="non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2" descr="C:\Users\Патриот 2\Desktop\эмблема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740352" y="5391348"/>
            <a:ext cx="864096" cy="978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Картинки по запросу барабанщики парад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98856" y="1916832"/>
            <a:ext cx="3466358" cy="229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Картинки по запросу обучение барабанщиков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3828" y="4347774"/>
            <a:ext cx="3521386" cy="21156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" cstate="email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 flipH="1">
            <a:off x="2161066" y="548680"/>
            <a:ext cx="354791" cy="418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95536" y="332656"/>
            <a:ext cx="8352928" cy="6264696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35000">
                <a:srgbClr val="FFFFFF"/>
              </a:gs>
              <a:gs pos="0">
                <a:srgbClr val="FFFFFF">
                  <a:alpha val="0"/>
                </a:srgbClr>
              </a:gs>
              <a:gs pos="100000">
                <a:schemeClr val="bg1"/>
              </a:gs>
            </a:gsLst>
            <a:lin ang="0" scaled="0"/>
          </a:gradFill>
          <a:ln w="114300" cmpd="sng">
            <a:noFill/>
          </a:ln>
          <a:scene3d>
            <a:camera prst="orthographicFront"/>
            <a:lightRig rig="threePt" dir="t"/>
          </a:scene3d>
          <a:sp3d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323528" y="332656"/>
            <a:ext cx="8496944" cy="626469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15" name="Прямоугольник 14"/>
          <p:cNvSpPr/>
          <p:nvPr/>
        </p:nvSpPr>
        <p:spPr>
          <a:xfrm>
            <a:off x="395536" y="428471"/>
            <a:ext cx="79928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kern="0" dirty="0" smtClean="0">
                <a:solidFill>
                  <a:srgbClr val="700606"/>
                </a:solidFill>
                <a:latin typeface="Times New Roman" pitchFamily="18" charset="0"/>
                <a:cs typeface="Times New Roman" pitchFamily="18" charset="0"/>
              </a:rPr>
              <a:t>Расписание кружков и объединений по интересам РЦ ВПВ</a:t>
            </a:r>
            <a:endParaRPr lang="ru-RU" sz="3600" b="1" kern="0" dirty="0">
              <a:solidFill>
                <a:srgbClr val="70060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95536" y="1628800"/>
            <a:ext cx="8352928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 build="allAtOnce"/>
    </p:bldLst>
  </p:timing>
</p:sld>
</file>

<file path=ppt/theme/theme1.xml><?xml version="1.0" encoding="utf-8"?>
<a:theme xmlns:a="http://schemas.openxmlformats.org/drawingml/2006/main" name="Шаблон3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3348</Words>
  <Application>WPS Presentation</Application>
  <PresentationFormat>Экран (4:3)</PresentationFormat>
  <Paragraphs>88</Paragraphs>
  <Slides>12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3" baseType="lpstr">
      <vt:lpstr>Шаблон3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Патриот 2</dc:creator>
  <cp:lastModifiedBy>user</cp:lastModifiedBy>
  <cp:revision>106</cp:revision>
  <dcterms:created xsi:type="dcterms:W3CDTF">2016-03-02T11:53:00Z</dcterms:created>
  <dcterms:modified xsi:type="dcterms:W3CDTF">2016-12-22T12:22:00Z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1049-10.1.0.5671</vt:lpwstr>
  </property>
</Properties>
</file>