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71" r:id="rId15"/>
    <p:sldId id="272" r:id="rId16"/>
    <p:sldId id="273" r:id="rId17"/>
    <p:sldId id="27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gov1966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познавательных УУД при выполнении лабораторных работ на уроках физики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Гоголашвили</a:t>
            </a:r>
            <a:r>
              <a:rPr lang="ru-RU" dirty="0" smtClean="0"/>
              <a:t> О.В. – старший преподаватель кафедры ЕН и МО ГАУДПО ЛО «ИРО»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Знаково-символические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Моделирование;</a:t>
            </a:r>
          </a:p>
          <a:p>
            <a:r>
              <a:rPr lang="ru-RU" dirty="0" smtClean="0"/>
              <a:t>Преобразование моделей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Общеучебные</a:t>
            </a:r>
            <a:r>
              <a:rPr lang="ru-RU" dirty="0" smtClean="0"/>
              <a:t> познавательные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Самостоятельное выделение и формулирование познавательной цели;</a:t>
            </a:r>
          </a:p>
          <a:p>
            <a:r>
              <a:rPr lang="ru-RU" dirty="0" smtClean="0"/>
              <a:t>Поиск и выделение необходимой информации;</a:t>
            </a:r>
          </a:p>
          <a:p>
            <a:r>
              <a:rPr lang="ru-RU" dirty="0" smtClean="0"/>
              <a:t>Осознание и произвольное построение речевого высказывания;</a:t>
            </a:r>
          </a:p>
          <a:p>
            <a:r>
              <a:rPr lang="ru-RU" dirty="0" smtClean="0"/>
              <a:t>Рефлексия способов и условий действия, контроль и оценка процесса и результатов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выполнении лабораторных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умения выполнять прямые и косвенные измерения, вычислять их погрешности;</a:t>
            </a:r>
          </a:p>
          <a:p>
            <a:r>
              <a:rPr lang="ru-RU" dirty="0" smtClean="0"/>
              <a:t>Формирование исследовательских умений (выдвигать гипотезу, подбирать приборы для ее проверки, планировать эксперимент, проводить эксперимент и делать выводы); </a:t>
            </a:r>
          </a:p>
          <a:p>
            <a:r>
              <a:rPr lang="ru-RU" dirty="0" smtClean="0"/>
              <a:t>Формирование конечного знания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Тетрадь-практикум</a:t>
            </a:r>
            <a:r>
              <a:rPr lang="ru-RU" dirty="0" smtClean="0"/>
              <a:t>. УМК "Физика. 7 </a:t>
            </a:r>
            <a:r>
              <a:rPr lang="ru-RU" dirty="0" smtClean="0"/>
              <a:t>класс» </a:t>
            </a:r>
            <a:br>
              <a:rPr lang="ru-RU" dirty="0" smtClean="0"/>
            </a:br>
            <a:r>
              <a:rPr lang="ru-RU" sz="2200" dirty="0" smtClean="0"/>
              <a:t>Авторы: </a:t>
            </a:r>
            <a:r>
              <a:rPr lang="ru-RU" sz="2200" dirty="0" err="1" smtClean="0"/>
              <a:t>Жумаев</a:t>
            </a:r>
            <a:r>
              <a:rPr lang="ru-RU" sz="2200" dirty="0" smtClean="0"/>
              <a:t> Владислав Викторович</a:t>
            </a:r>
            <a:br>
              <a:rPr lang="ru-RU" sz="2200" dirty="0" smtClean="0"/>
            </a:br>
            <a:r>
              <a:rPr lang="ru-RU" sz="2200" dirty="0" smtClean="0"/>
              <a:t>Воронцова Наталья Игоревна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94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Лабораторные </a:t>
            </a:r>
            <a:r>
              <a:rPr lang="ru-RU" sz="2800" dirty="0" smtClean="0"/>
              <a:t>работы, </a:t>
            </a:r>
            <a:r>
              <a:rPr lang="ru-RU" sz="2800" dirty="0" smtClean="0"/>
              <a:t>необходимые для</a:t>
            </a:r>
          </a:p>
          <a:p>
            <a:pPr>
              <a:buNone/>
            </a:pPr>
            <a:r>
              <a:rPr lang="ru-RU" sz="2800" dirty="0" smtClean="0"/>
              <a:t>успешного </a:t>
            </a:r>
            <a:r>
              <a:rPr lang="ru-RU" sz="2800" dirty="0" smtClean="0"/>
              <a:t>усвоения курса физики в соответствии </a:t>
            </a:r>
            <a:r>
              <a:rPr lang="ru-RU" sz="2800" dirty="0" smtClean="0"/>
              <a:t>с</a:t>
            </a:r>
          </a:p>
          <a:p>
            <a:pPr>
              <a:buNone/>
            </a:pPr>
            <a:r>
              <a:rPr lang="ru-RU" sz="2800" dirty="0" smtClean="0"/>
              <a:t>программой</a:t>
            </a:r>
            <a:r>
              <a:rPr lang="ru-RU" sz="2800" dirty="0" smtClean="0"/>
              <a:t>. Главная особенность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</a:t>
            </a:r>
            <a:r>
              <a:rPr lang="ru-RU" sz="2800" dirty="0" smtClean="0"/>
              <a:t>одержания тетради-практикума </a:t>
            </a:r>
          </a:p>
          <a:p>
            <a:pPr>
              <a:buNone/>
            </a:pPr>
            <a:r>
              <a:rPr lang="ru-RU" sz="2800" dirty="0" smtClean="0"/>
              <a:t>заключается </a:t>
            </a:r>
            <a:r>
              <a:rPr lang="ru-RU" sz="2800" dirty="0" smtClean="0"/>
              <a:t>в ознакомлении с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н</a:t>
            </a:r>
            <a:r>
              <a:rPr lang="ru-RU" sz="2800" dirty="0" smtClean="0"/>
              <a:t>аучным методами </a:t>
            </a:r>
            <a:r>
              <a:rPr lang="ru-RU" sz="2800" dirty="0" smtClean="0"/>
              <a:t>исследования в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лабораторных </a:t>
            </a:r>
            <a:r>
              <a:rPr lang="ru-RU" sz="2800" dirty="0" smtClean="0"/>
              <a:t>и домашних </a:t>
            </a:r>
            <a:r>
              <a:rPr lang="ru-RU" sz="2800" dirty="0" smtClean="0"/>
              <a:t>условиях</a:t>
            </a:r>
          </a:p>
          <a:p>
            <a:endParaRPr lang="ru-RU" dirty="0"/>
          </a:p>
        </p:txBody>
      </p:sp>
      <p:pic>
        <p:nvPicPr>
          <p:cNvPr id="6" name="Рисунок 5" descr="УМК &quot;Физика. 7 класс&quot;. Тетрадь-практику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581400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тетради находится 30 работ, из них </a:t>
            </a:r>
            <a:r>
              <a:rPr lang="ru-RU" b="1" dirty="0" smtClean="0"/>
              <a:t>обязательными для выполнения в урочное время </a:t>
            </a:r>
            <a:r>
              <a:rPr lang="ru-RU" b="1" dirty="0" smtClean="0"/>
              <a:t>являются </a:t>
            </a:r>
            <a:r>
              <a:rPr lang="ru-RU" b="1" dirty="0" smtClean="0"/>
              <a:t>11 </a:t>
            </a:r>
            <a:r>
              <a:rPr lang="ru-RU" b="1" dirty="0" smtClean="0"/>
              <a:t>работ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dirty="0" smtClean="0"/>
              <a:t>15 </a:t>
            </a:r>
            <a:r>
              <a:rPr lang="ru-RU" dirty="0" smtClean="0"/>
              <a:t>работ на измерение физической величины; </a:t>
            </a:r>
            <a:endParaRPr lang="ru-RU" dirty="0" smtClean="0"/>
          </a:p>
          <a:p>
            <a:r>
              <a:rPr lang="ru-RU" dirty="0" smtClean="0"/>
              <a:t>8 </a:t>
            </a:r>
            <a:r>
              <a:rPr lang="ru-RU" dirty="0" smtClean="0"/>
              <a:t>на исследование физического явления; </a:t>
            </a:r>
            <a:endParaRPr lang="ru-RU" dirty="0" smtClean="0"/>
          </a:p>
          <a:p>
            <a:r>
              <a:rPr lang="ru-RU" dirty="0" smtClean="0"/>
              <a:t>6 </a:t>
            </a:r>
            <a:r>
              <a:rPr lang="ru-RU" dirty="0" smtClean="0"/>
              <a:t>работ на изучение зависимости между физическими величинами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Содержатся </a:t>
            </a:r>
            <a:r>
              <a:rPr lang="ru-RU" sz="2800" dirty="0" smtClean="0"/>
              <a:t>33 работы: </a:t>
            </a:r>
            <a:endParaRPr lang="ru-RU" sz="2800" dirty="0" smtClean="0"/>
          </a:p>
          <a:p>
            <a:r>
              <a:rPr lang="ru-RU" sz="2800" dirty="0" smtClean="0"/>
              <a:t>11 </a:t>
            </a:r>
            <a:r>
              <a:rPr lang="ru-RU" sz="2800" dirty="0" smtClean="0"/>
              <a:t>обязательных для выполнения в урочное </a:t>
            </a:r>
            <a:r>
              <a:rPr lang="ru-RU" sz="2800" dirty="0" smtClean="0"/>
              <a:t>время;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для выполнения во внеурочное время и в домашних </a:t>
            </a:r>
            <a:r>
              <a:rPr lang="ru-RU" sz="2800" dirty="0" smtClean="0"/>
              <a:t>условиях: </a:t>
            </a:r>
          </a:p>
          <a:p>
            <a:pPr>
              <a:buNone/>
            </a:pPr>
            <a:r>
              <a:rPr lang="ru-RU" sz="2800" dirty="0" smtClean="0"/>
              <a:t>- измерение </a:t>
            </a:r>
            <a:r>
              <a:rPr lang="ru-RU" sz="2800" dirty="0" smtClean="0"/>
              <a:t>физической величины – 10 работ;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 исследование </a:t>
            </a:r>
            <a:r>
              <a:rPr lang="ru-RU" sz="2800" dirty="0" smtClean="0"/>
              <a:t>физического явления – 19 </a:t>
            </a:r>
            <a:r>
              <a:rPr lang="ru-RU" sz="2800" dirty="0" smtClean="0"/>
              <a:t>работ;</a:t>
            </a:r>
          </a:p>
          <a:p>
            <a:pPr>
              <a:buNone/>
            </a:pPr>
            <a:r>
              <a:rPr lang="ru-RU" sz="2800" dirty="0" smtClean="0"/>
              <a:t>- изучение </a:t>
            </a:r>
            <a:r>
              <a:rPr lang="ru-RU" sz="2800" dirty="0" smtClean="0"/>
              <a:t>зависимости между физическими </a:t>
            </a:r>
            <a:r>
              <a:rPr lang="ru-RU" dirty="0" smtClean="0"/>
              <a:t>величинами – 4 </a:t>
            </a:r>
            <a:r>
              <a:rPr lang="ru-RU" dirty="0" smtClean="0"/>
              <a:t>работы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31 работа:</a:t>
            </a:r>
          </a:p>
          <a:p>
            <a:r>
              <a:rPr lang="ru-RU" dirty="0" smtClean="0"/>
              <a:t> </a:t>
            </a:r>
            <a:r>
              <a:rPr lang="ru-RU" dirty="0" smtClean="0"/>
              <a:t>7 выполняются на </a:t>
            </a:r>
            <a:r>
              <a:rPr lang="ru-RU" dirty="0" smtClean="0"/>
              <a:t>уроке, из них 5 </a:t>
            </a:r>
            <a:r>
              <a:rPr lang="ru-RU" dirty="0" smtClean="0"/>
              <a:t>работ на измерение физической величины, </a:t>
            </a:r>
            <a:endParaRPr lang="ru-RU" dirty="0" smtClean="0"/>
          </a:p>
          <a:p>
            <a:r>
              <a:rPr lang="ru-RU" dirty="0" smtClean="0"/>
              <a:t>26 </a:t>
            </a:r>
            <a:r>
              <a:rPr lang="ru-RU" dirty="0" smtClean="0"/>
              <a:t>на исследование физического явления во внеурочное время и в домашних </a:t>
            </a:r>
            <a:r>
              <a:rPr lang="ru-RU" dirty="0" smtClean="0"/>
              <a:t>условиях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Формирование научных представлений через экспериментальные задания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В каждом учебнике физики 7 – 9 классов имеется раздел «Мои физические исследования», к котором даются рекомендации по их выполнению.</a:t>
            </a:r>
          </a:p>
          <a:p>
            <a:pPr>
              <a:buNone/>
            </a:pPr>
            <a:r>
              <a:rPr lang="ru-RU" sz="3000" dirty="0" smtClean="0"/>
              <a:t> «Физика – 7» 50 параграфов, 7 экспериментальных заданий</a:t>
            </a:r>
          </a:p>
          <a:p>
            <a:pPr>
              <a:buNone/>
            </a:pPr>
            <a:r>
              <a:rPr lang="ru-RU" sz="3000" dirty="0" smtClean="0"/>
              <a:t> «Физика – 8» 59 параграфов, 3 экспериментальных </a:t>
            </a:r>
            <a:r>
              <a:rPr lang="ru-RU" sz="3000" dirty="0" smtClean="0"/>
              <a:t>задания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«Физика – 9»  57 параграфов и 2 экспериментальных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логических 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 предложенному заданию сформулировать гипотезу;</a:t>
            </a:r>
          </a:p>
          <a:p>
            <a:r>
              <a:rPr lang="ru-RU" dirty="0" smtClean="0"/>
              <a:t>Провести эксперимент для подтверждения гипотезы (сформулировать цель эксперимента, представить численные результаты эксперимента);</a:t>
            </a:r>
          </a:p>
          <a:p>
            <a:r>
              <a:rPr lang="ru-RU" dirty="0" smtClean="0"/>
              <a:t>Сделать выводы о подтверждении или опровержении гипотезы;</a:t>
            </a:r>
          </a:p>
          <a:p>
            <a:r>
              <a:rPr lang="ru-RU" dirty="0" smtClean="0"/>
              <a:t>Представить отчет о проделанной работе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Спасибо</a:t>
            </a:r>
            <a:endParaRPr lang="ru-RU" sz="4000" dirty="0" smtClean="0"/>
          </a:p>
          <a:p>
            <a:pPr algn="ctr">
              <a:buNone/>
            </a:pPr>
            <a:r>
              <a:rPr lang="ru-RU" sz="6600" dirty="0" smtClean="0"/>
              <a:t> за внимание!</a:t>
            </a:r>
          </a:p>
          <a:p>
            <a:pPr algn="r">
              <a:buNone/>
            </a:pPr>
            <a:endParaRPr lang="ru-RU" sz="3600" dirty="0" smtClean="0"/>
          </a:p>
          <a:p>
            <a:pPr algn="r">
              <a:buNone/>
            </a:pPr>
            <a:r>
              <a:rPr lang="en-US" sz="3600" dirty="0" smtClean="0"/>
              <a:t>email: </a:t>
            </a:r>
            <a:r>
              <a:rPr lang="en-US" sz="3600" dirty="0" smtClean="0">
                <a:hlinkClick r:id="rId2"/>
              </a:rPr>
              <a:t>gov1966@mail.ru</a:t>
            </a:r>
            <a:r>
              <a:rPr lang="en-US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Межпредметные</a:t>
            </a:r>
            <a:r>
              <a:rPr lang="ru-RU" dirty="0" smtClean="0"/>
              <a:t> понятия;</a:t>
            </a:r>
          </a:p>
          <a:p>
            <a:r>
              <a:rPr lang="ru-RU" dirty="0" smtClean="0"/>
              <a:t>Учебные действия универсального характера (УУД)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Предметные образовательные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Определяют виды деятельности:</a:t>
            </a:r>
          </a:p>
          <a:p>
            <a:pPr>
              <a:buNone/>
            </a:pPr>
            <a:r>
              <a:rPr lang="ru-RU" dirty="0" smtClean="0"/>
              <a:t> - по получению нового знания;</a:t>
            </a:r>
          </a:p>
          <a:p>
            <a:pPr>
              <a:buFontTx/>
              <a:buChar char="-"/>
            </a:pPr>
            <a:r>
              <a:rPr lang="ru-RU" dirty="0" smtClean="0"/>
              <a:t>по применению и преобразованию этих знаний;</a:t>
            </a:r>
          </a:p>
          <a:p>
            <a:pPr>
              <a:buFontTx/>
              <a:buChar char="-"/>
            </a:pPr>
            <a:r>
              <a:rPr lang="ru-RU" dirty="0" smtClean="0"/>
              <a:t>по формированию научного типа мышления;</a:t>
            </a:r>
          </a:p>
          <a:p>
            <a:pPr>
              <a:buFontTx/>
              <a:buChar char="-"/>
            </a:pPr>
            <a:r>
              <a:rPr lang="ru-RU" dirty="0" smtClean="0"/>
              <a:t>по освоению ключевых понятий, методов и приемов изучения окружающего мира, научной терминологии предмета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служат основой для успешного освоения любого учебного предмета, т.к. являются совокупностью действий учащихся, обеспечивающих самостоятельное усвоение знаний и формирование умений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физического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Демонстрационный эксперимент;</a:t>
            </a:r>
          </a:p>
          <a:p>
            <a:r>
              <a:rPr lang="ru-RU" dirty="0" smtClean="0"/>
              <a:t>Фронтальные лабораторные работы;</a:t>
            </a:r>
          </a:p>
          <a:p>
            <a:r>
              <a:rPr lang="ru-RU" dirty="0" smtClean="0"/>
              <a:t>Работы физического практикума;</a:t>
            </a:r>
          </a:p>
          <a:p>
            <a:r>
              <a:rPr lang="ru-RU" dirty="0" smtClean="0"/>
              <a:t>Экспериментальные задачи;</a:t>
            </a:r>
          </a:p>
          <a:p>
            <a:r>
              <a:rPr lang="ru-RU" dirty="0" smtClean="0"/>
              <a:t>Домашние экспериментальные работы;</a:t>
            </a:r>
          </a:p>
          <a:p>
            <a:r>
              <a:rPr lang="ru-RU" dirty="0" smtClean="0"/>
              <a:t>Компьютерный эксперимент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физического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Формируется представление о роли и месте эксперимента в познании окружающего мира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Познавательные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Проблемно-поисквые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Логические;</a:t>
            </a:r>
          </a:p>
          <a:p>
            <a:r>
              <a:rPr lang="ru-RU" dirty="0" smtClean="0"/>
              <a:t>Знаково-символические;</a:t>
            </a:r>
          </a:p>
          <a:p>
            <a:r>
              <a:rPr lang="ru-RU" dirty="0" err="1" smtClean="0"/>
              <a:t>Общеучебные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Проблемно-поисковые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проблемы; </a:t>
            </a:r>
          </a:p>
          <a:p>
            <a:r>
              <a:rPr lang="ru-RU" dirty="0" smtClean="0"/>
              <a:t>Постановка проблемы;</a:t>
            </a:r>
          </a:p>
          <a:p>
            <a:r>
              <a:rPr lang="ru-RU" dirty="0" smtClean="0"/>
              <a:t>Решение проблемы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Логические </a:t>
            </a:r>
            <a:r>
              <a:rPr lang="ru-RU" dirty="0" smtClean="0"/>
              <a:t>познавательные учебные </a:t>
            </a:r>
            <a:r>
              <a:rPr lang="ru-RU" dirty="0" smtClean="0"/>
              <a:t>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Анализ;</a:t>
            </a:r>
          </a:p>
          <a:p>
            <a:r>
              <a:rPr lang="ru-RU" dirty="0" smtClean="0"/>
              <a:t>Синтез;</a:t>
            </a:r>
          </a:p>
          <a:p>
            <a:r>
              <a:rPr lang="ru-RU" dirty="0" smtClean="0"/>
              <a:t>Классификация;</a:t>
            </a:r>
          </a:p>
          <a:p>
            <a:r>
              <a:rPr lang="ru-RU" dirty="0" smtClean="0"/>
              <a:t>Раскрытие причинно-следственных связей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520</Words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Формирование познавательных УУД при выполнении лабораторных работ на уроках физики</vt:lpstr>
      <vt:lpstr>Метапредметные результаты образования</vt:lpstr>
      <vt:lpstr>Предметные образовательные результаты</vt:lpstr>
      <vt:lpstr>УУД</vt:lpstr>
      <vt:lpstr>Виды физического эксперимента</vt:lpstr>
      <vt:lpstr>Значение физического эксперимента</vt:lpstr>
      <vt:lpstr> Познавательные УУД</vt:lpstr>
      <vt:lpstr>Проблемно-поисковые</vt:lpstr>
      <vt:lpstr>Логические познавательные учебные действия</vt:lpstr>
      <vt:lpstr>Знаково-символические</vt:lpstr>
      <vt:lpstr>Общеучебные познавательные действия</vt:lpstr>
      <vt:lpstr>При выполнении лабораторных работ</vt:lpstr>
      <vt:lpstr> Тетрадь-практикум. УМК "Физика. 7 класс»  Авторы: Жумаев Владислав Викторович Воронцова Наталья Игоревна</vt:lpstr>
      <vt:lpstr>7 класс</vt:lpstr>
      <vt:lpstr>8 класс</vt:lpstr>
      <vt:lpstr>9 класс</vt:lpstr>
      <vt:lpstr>Формирование научных представлений через экспериментальные задания</vt:lpstr>
      <vt:lpstr>Формирование логических умений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познавательных УУД при выполнении лабораторных работ на уроках физики</dc:title>
  <dc:creator>Тимур</dc:creator>
  <cp:lastModifiedBy>Тимур</cp:lastModifiedBy>
  <cp:revision>13</cp:revision>
  <dcterms:created xsi:type="dcterms:W3CDTF">2018-04-08T05:50:29Z</dcterms:created>
  <dcterms:modified xsi:type="dcterms:W3CDTF">2018-04-08T15:53:59Z</dcterms:modified>
</cp:coreProperties>
</file>