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5" r:id="rId3"/>
    <p:sldId id="318" r:id="rId4"/>
    <p:sldId id="319" r:id="rId5"/>
    <p:sldId id="320" r:id="rId6"/>
    <p:sldId id="321" r:id="rId7"/>
    <p:sldId id="322" r:id="rId8"/>
    <p:sldId id="323" r:id="rId9"/>
    <p:sldId id="308" r:id="rId10"/>
    <p:sldId id="312" r:id="rId11"/>
    <p:sldId id="324" r:id="rId12"/>
    <p:sldId id="314" r:id="rId13"/>
    <p:sldId id="317" r:id="rId14"/>
    <p:sldId id="316" r:id="rId15"/>
    <p:sldId id="315" r:id="rId16"/>
    <p:sldId id="258" r:id="rId17"/>
    <p:sldId id="259" r:id="rId18"/>
    <p:sldId id="302" r:id="rId19"/>
    <p:sldId id="295" r:id="rId2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2955B-070E-47DD-AC39-566305567FB1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DBB3D-36E3-46A9-A5E4-D0D100E98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DBB3D-36E3-46A9-A5E4-D0D100E98D7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52CCB-B923-4D3F-8046-21EAC24BF77B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E94D4-C27C-41D8-A344-18F7A129B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572032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Профстандарт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– ориентир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для профессионального развития педагогов ДОО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500702"/>
            <a:ext cx="7072362" cy="500066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дошкольного и начального общего образования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"ПЕДАГОГ (ПЕДАГОГИЧЕСКАЯ ДЕЯТЕЛЬНОСТЬ </a:t>
            </a:r>
            <a:b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В СФЕРЕ ДОШКОЛЬНОГО, НАЧАЛЬНОГО ОБЩЕГО, ОСНОВНОГО ОБЩЕГО, </a:t>
            </a:r>
            <a:b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СРЕДНЕГО ОБЩЕГО ОБРАЗОВАНИЯ) (ВОСПИТАТЕЛЬ, УЧИТЕЛЬ)" </a:t>
            </a:r>
            <a:b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образованию и обучению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(в ред. Приказа Минтруда России от 05.08.2016 N 422н)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высшее образование или среднее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профессиональное образование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рамках укрупненных групп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направлений подготовки высшего образования и специальностей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 "Образование 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педагогические науки"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либо высшее образование или среднее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профессиональное образование и дополнительное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профессиональное образование по направлению деятельности в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«Требования к опыту практической работы»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опыту практической работы не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предъявляются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Установление соответствие (несоответствие) между документов об образовании  работника и требованиями к образованию и обучению, установленными соответствующим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профстандартам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России: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-от 18 ноября 2013 г. № 1245 (в части высшего образования);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-от 5 июня 2014 г. № 632 (в части среднего профессионального образования);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-замещение должностей в сфере образования (требования к образовательному цензу) –ч.1 ст. 331 ТК РФ, ч. 1 ст. 46, ч. 2 ст. 52 ФЗ «Об образовании»;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-Письмо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России от 24.06.2014 АК-16666/05 «Об установлении соответствий …».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Содержание и структура профессионального стандарта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профстандарты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разрабатываются по единому макету, который был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 приказом Минтруда РФ № 147н от 12.04.2013. Согласно этому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приказу профессиональные стандарты для любых работников, в том числе 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педагогов, содержат следующие разделы: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Раздел 1.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Например,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профстандарте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«Педагог»  указывается наименование вида профессиональной деятельности (дошкольное образование), а также ее классификация по ОК   010-2014 (МСКЗ-08) (педагогические работники в дошкольном образовании -2342), отнесение к видам экономической деятельности  (Услуги в области дошкольного образования -80.21.1)….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Раздел 2.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Функциональная карта вида профессиональной деятельности (описание трудовых функций, входящих 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профстандарт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этом разделе описываются те функции, которые входят в педагогическую деятельность («обобщенная трудовая функция», «трудовая функция»)         Например,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профстандарте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"ПЕДАГОГ (ПЕДАГОГИЧЕСКАЯ ДЕЯТЕЛЬНОСТЬ 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      В СФЕРЕ ДОШКОЛЬНОГО, НАЧАЛЬНОГО ОБЩЕГО, ОСНОВНОГО ОБЩЕГО, 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               СРЕДНЕГО ОБЩЕГО ОБРАЗОВАНИЯ) (ВОСПИТАТЕЛЬ, УЧИТЕЛЬ)" 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785793"/>
          <a:ext cx="7858182" cy="5624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500330"/>
                <a:gridCol w="714381"/>
                <a:gridCol w="785817"/>
                <a:gridCol w="2286016"/>
                <a:gridCol w="857258"/>
              </a:tblGrid>
              <a:tr h="61757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Обобщенные трудовые функции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Трудовые функции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866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Наименование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Уровень</a:t>
                      </a:r>
                      <a:r>
                        <a:rPr lang="ru-RU" sz="1400" b="1" baseline="0" dirty="0" smtClean="0"/>
                        <a:t> квалификации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Наименование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Уровень</a:t>
                      </a:r>
                      <a:r>
                        <a:rPr lang="ru-RU" sz="1400" b="1" baseline="0" dirty="0" smtClean="0"/>
                        <a:t> квалификации</a:t>
                      </a:r>
                      <a:endParaRPr lang="ru-RU" sz="1400" b="1" dirty="0"/>
                    </a:p>
                  </a:txBody>
                  <a:tcPr/>
                </a:tc>
              </a:tr>
              <a:tr h="625803">
                <a:tc rowSpan="3">
                  <a:txBody>
                    <a:bodyPr/>
                    <a:lstStyle/>
                    <a:p>
                      <a:r>
                        <a:rPr lang="ru-RU" sz="1200" dirty="0" smtClean="0"/>
                        <a:t>А</a:t>
                      </a:r>
                      <a:endParaRPr lang="ru-RU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деятельность по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проектированию и реализации 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образовательного процесса в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образовательных организациях 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дошкольного, начального общего, основного общего, среднего общего образования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5-6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A/01.6  6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Общепедагогическая функция. Обучение</a:t>
                      </a:r>
                      <a:r>
                        <a:rPr lang="ru-RU" sz="1400" dirty="0"/>
                        <a:t>.</a:t>
                      </a:r>
                      <a:endParaRPr lang="ru-RU" sz="140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</a:tr>
              <a:tr h="482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A/02.6  6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Воспитательная деятельность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A/03.6  6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Развивающая деятельность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73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Педагогическая деятельность по </a:t>
                      </a:r>
                    </a:p>
                    <a:p>
                      <a:r>
                        <a:rPr lang="ru-RU" sz="1400" dirty="0" smtClean="0"/>
                        <a:t>проектированию и реализации  </a:t>
                      </a:r>
                    </a:p>
                    <a:p>
                      <a:r>
                        <a:rPr lang="ru-RU" sz="1400" dirty="0" smtClean="0"/>
                        <a:t>основных общеобразовательных </a:t>
                      </a:r>
                    </a:p>
                    <a:p>
                      <a:r>
                        <a:rPr lang="ru-RU" sz="1400" dirty="0" smtClean="0"/>
                        <a:t>программ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В/01.5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Педагогическая деятельность по</a:t>
                      </a:r>
                    </a:p>
                    <a:p>
                      <a:r>
                        <a:rPr lang="ru-RU" sz="1400" dirty="0" smtClean="0"/>
                        <a:t>реализации программ дошкольного</a:t>
                      </a:r>
                    </a:p>
                    <a:p>
                      <a:r>
                        <a:rPr lang="ru-RU" sz="1400" dirty="0" smtClean="0"/>
                        <a:t>образования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 3.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Характеристика обобщенных трудовых функций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Здесь каждая из обобщенных трудовых функций (фактически направлений деятельности) подробно описывается с указанием требований, предъявляемых к квалификации педагога. Также здесь описываются знания, умения и конкретные виды действий, которые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 преподаватель, воспитатель или учитель.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Возможное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наименование должностей (зависит от функции).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 образованию и обучению.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опыту практической деятельности.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условия допуска к работе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 4.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Сведения об организациях-разработчиках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профстандарта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Конкретное же наполнение для каждого из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профстандартов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зависит от того, для какой конкретно педагогической профессии он составлен.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Порядок  внедрения  </a:t>
            </a:r>
            <a:r>
              <a:rPr lang="ru-RU" sz="2400" b="1" dirty="0" err="1" smtClean="0"/>
              <a:t>профстандартов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каждый  работодатель  определяет самостоятельно  и  фиксирует  его  в  своих  локальных  актах  исходя  из нормативных  требований,  потребностей  и  особенностей  трудовой деятельности в организации (ст. 8 ТК РФ). 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«</a:t>
            </a:r>
            <a:r>
              <a:rPr lang="ru-RU" sz="2800" b="1" dirty="0" err="1" smtClean="0"/>
              <a:t>Поэтапность</a:t>
            </a:r>
            <a:r>
              <a:rPr lang="ru-RU" sz="2800" b="1" dirty="0" smtClean="0"/>
              <a:t>» применения </a:t>
            </a:r>
            <a:r>
              <a:rPr lang="ru-RU" sz="2800" b="1" dirty="0" err="1" smtClean="0"/>
              <a:t>профстандартов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Пункт 2 постановления № 584   </a:t>
            </a:r>
            <a:r>
              <a:rPr lang="ru-RU" sz="2800" dirty="0" smtClean="0"/>
              <a:t>(реализация мероприятий плана …  должна быть завершена не позднее 1 января 2020 года).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Дата вступления </a:t>
            </a:r>
            <a:r>
              <a:rPr lang="ru-RU" sz="2800" b="1" dirty="0" smtClean="0"/>
              <a:t>1.01.2017 г.</a:t>
            </a:r>
            <a:r>
              <a:rPr lang="ru-RU" sz="2800" dirty="0" smtClean="0"/>
              <a:t> , завершение организации работы по их применению – </a:t>
            </a:r>
            <a:r>
              <a:rPr lang="ru-RU" sz="2800" b="1" dirty="0" smtClean="0"/>
              <a:t>1.01.2020 года.</a:t>
            </a:r>
            <a:br>
              <a:rPr lang="ru-RU" sz="2800" b="1" dirty="0" smtClean="0"/>
            </a:br>
            <a:r>
              <a:rPr lang="ru-RU" sz="2800" b="1" dirty="0" err="1" smtClean="0"/>
              <a:t>Поэтапность</a:t>
            </a:r>
            <a:r>
              <a:rPr lang="ru-RU" sz="2800" b="1" dirty="0" smtClean="0"/>
              <a:t>  </a:t>
            </a:r>
            <a:r>
              <a:rPr lang="ru-RU" sz="2800" dirty="0" smtClean="0"/>
              <a:t>предполагает наличие длительного организационного периода, в течение которого должны быть</a:t>
            </a:r>
            <a:r>
              <a:rPr lang="ru-RU" sz="2800" b="1" dirty="0" smtClean="0"/>
              <a:t> реализованы плановые мероприятия.</a:t>
            </a:r>
            <a:endParaRPr lang="ru-RU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Утверждение плана по организации применения </a:t>
            </a:r>
            <a:r>
              <a:rPr lang="ru-RU" sz="2800" b="1" dirty="0" err="1" smtClean="0"/>
              <a:t>профстандартов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Пункт 1 постановления </a:t>
            </a:r>
            <a:r>
              <a:rPr lang="ru-RU" sz="2800" dirty="0" smtClean="0"/>
              <a:t>№ 584 от 27 июня 2016 года «Об особенностях применения профессиональных стандартов» -  план </a:t>
            </a:r>
            <a:r>
              <a:rPr lang="ru-RU" sz="2800" dirty="0" smtClean="0"/>
              <a:t>по организации применения </a:t>
            </a:r>
            <a:r>
              <a:rPr lang="ru-RU" sz="2800" dirty="0" err="1" smtClean="0"/>
              <a:t>профстандартов</a:t>
            </a:r>
            <a:r>
              <a:rPr lang="ru-RU" sz="2800" dirty="0" smtClean="0"/>
              <a:t> утверждается САМОЙ организацией, с учетом мнения представительного  органа работников.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/>
              <a:t>План по организации применения </a:t>
            </a:r>
            <a:r>
              <a:rPr lang="ru-RU" sz="2800" b="1" dirty="0" err="1" smtClean="0"/>
              <a:t>профстандартов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800" dirty="0" smtClean="0"/>
              <a:t>Пункт 1 постановления 584 план  должен включать: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список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профстандартов</a:t>
            </a:r>
            <a:r>
              <a:rPr lang="ru-RU" sz="2800" dirty="0" smtClean="0"/>
              <a:t>, подлежащих применению;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сведения</a:t>
            </a:r>
            <a:r>
              <a:rPr lang="ru-RU" sz="2800" dirty="0" smtClean="0"/>
              <a:t> о потребности в профессиональном образовании, профессиональном обучении и (или) дополнительном профессиональном образовании и о проведении соответствующих мероприятий по образованию и обучению в установленном порядке;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этапы</a:t>
            </a:r>
            <a:r>
              <a:rPr lang="ru-RU" sz="2800" dirty="0" smtClean="0"/>
              <a:t> применения стандартов;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перечень</a:t>
            </a:r>
            <a:r>
              <a:rPr lang="ru-RU" sz="2800" dirty="0" smtClean="0"/>
              <a:t> локальных нормативных актов и других документов, подлежащих изменению с учетом положений профессиональных стандартов, подлежащих применению.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 СПАСИБО </a:t>
            </a:r>
            <a:r>
              <a:rPr lang="ru-RU" sz="2800" b="1" dirty="0" smtClean="0"/>
              <a:t>ЗА ВНИМАНИЕ!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35785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Общая  характеристика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профстандарта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профессиональной деятельности воспитателя, его основные понятия, нормативные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 err="1" smtClean="0">
                <a:latin typeface="Times New Roman" pitchFamily="18" charset="0"/>
                <a:cs typeface="Times New Roman" pitchFamily="18" charset="0"/>
              </a:rPr>
              <a:t>Жербанова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 Л.И., старший преподаватель кафедры дошкольного и начального общего образования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/>
              <a:t>	Федеральный закон </a:t>
            </a:r>
            <a:r>
              <a:rPr lang="ru-RU" sz="2400" dirty="0" smtClean="0"/>
              <a:t>от 29.12.2012 г.  </a:t>
            </a:r>
            <a:br>
              <a:rPr lang="ru-RU" sz="2400" dirty="0" smtClean="0"/>
            </a:br>
            <a:r>
              <a:rPr lang="ru-RU" sz="2400" dirty="0" smtClean="0"/>
              <a:t>№ 273-ФЗ «Об образовании в Российской Федерации» </a:t>
            </a:r>
            <a:br>
              <a:rPr lang="ru-RU" sz="2400" dirty="0" smtClean="0"/>
            </a:br>
            <a:r>
              <a:rPr lang="ru-RU" sz="2400" dirty="0" smtClean="0"/>
              <a:t>                     </a:t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2400" b="1" dirty="0" smtClean="0"/>
              <a:t>Право  на  занятие (с</a:t>
            </a:r>
            <a:r>
              <a:rPr lang="ru-RU" sz="2400" dirty="0" smtClean="0"/>
              <a:t>татья 46)</a:t>
            </a:r>
            <a:r>
              <a:rPr lang="ru-RU" sz="2400" b="1" dirty="0" smtClean="0"/>
              <a:t> </a:t>
            </a:r>
            <a:r>
              <a:rPr lang="ru-RU" sz="2400" dirty="0" smtClean="0"/>
              <a:t>педагогической </a:t>
            </a:r>
            <a:br>
              <a:rPr lang="ru-RU" sz="2400" dirty="0" smtClean="0"/>
            </a:br>
            <a:r>
              <a:rPr lang="ru-RU" sz="2400" dirty="0" smtClean="0"/>
              <a:t>деятельностью имеют лица, имеющие среднее </a:t>
            </a:r>
            <a:br>
              <a:rPr lang="ru-RU" sz="2400" dirty="0" smtClean="0"/>
            </a:br>
            <a:r>
              <a:rPr lang="ru-RU" sz="2400" dirty="0" smtClean="0"/>
              <a:t>профессиональное  или  высшее  образование  и </a:t>
            </a:r>
            <a:br>
              <a:rPr lang="ru-RU" sz="2400" dirty="0" smtClean="0"/>
            </a:br>
            <a:r>
              <a:rPr lang="ru-RU" sz="2400" dirty="0" smtClean="0"/>
              <a:t>отвечающие  квалификационным </a:t>
            </a:r>
            <a:br>
              <a:rPr lang="ru-RU" sz="2400" dirty="0" smtClean="0"/>
            </a:br>
            <a:r>
              <a:rPr lang="ru-RU" sz="2400" dirty="0" smtClean="0"/>
              <a:t>требованиям,  </a:t>
            </a:r>
            <a:r>
              <a:rPr lang="ru-RU" sz="2400" b="1" dirty="0" smtClean="0"/>
              <a:t>указанным  в </a:t>
            </a:r>
            <a:br>
              <a:rPr lang="ru-RU" sz="2400" b="1" dirty="0" smtClean="0"/>
            </a:br>
            <a:r>
              <a:rPr lang="ru-RU" sz="2400" b="1" dirty="0" smtClean="0"/>
              <a:t>квалификационных  справочниках,  и  (или) </a:t>
            </a:r>
            <a:br>
              <a:rPr lang="ru-RU" sz="2400" b="1" dirty="0" smtClean="0"/>
            </a:br>
            <a:r>
              <a:rPr lang="ru-RU" sz="2400" b="1" dirty="0" smtClean="0"/>
              <a:t>профессиональным стандартам. 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              Номенклатура должностей </a:t>
            </a:r>
            <a:r>
              <a:rPr lang="ru-RU" sz="2400" dirty="0" smtClean="0"/>
              <a:t>педагогических </a:t>
            </a:r>
            <a:br>
              <a:rPr lang="ru-RU" sz="2400" dirty="0" smtClean="0"/>
            </a:br>
            <a:r>
              <a:rPr lang="ru-RU" sz="2400" dirty="0" smtClean="0"/>
              <a:t>работников  организаций,  осуществляющих </a:t>
            </a:r>
            <a:br>
              <a:rPr lang="ru-RU" sz="2400" dirty="0" smtClean="0"/>
            </a:br>
            <a:r>
              <a:rPr lang="ru-RU" sz="2400" dirty="0" smtClean="0"/>
              <a:t>образовательную  деятельность,  должностей </a:t>
            </a:r>
            <a:br>
              <a:rPr lang="ru-RU" sz="2400" dirty="0" smtClean="0"/>
            </a:br>
            <a:r>
              <a:rPr lang="ru-RU" sz="2400" dirty="0" smtClean="0"/>
              <a:t>руководителей  образовательных  организаций </a:t>
            </a:r>
            <a:br>
              <a:rPr lang="ru-RU" sz="2400" dirty="0" smtClean="0"/>
            </a:br>
            <a:r>
              <a:rPr lang="ru-RU" sz="2400" dirty="0" smtClean="0"/>
              <a:t>утверждается  Правительством  Российской </a:t>
            </a:r>
            <a:br>
              <a:rPr lang="ru-RU" sz="2400" dirty="0" smtClean="0"/>
            </a:br>
            <a:r>
              <a:rPr lang="ru-RU" sz="2400" dirty="0" smtClean="0"/>
              <a:t>Федерации  (постановление Правительства РФ от 8 августа 2013 г. № 678 г. </a:t>
            </a:r>
            <a:r>
              <a:rPr lang="ru-RU" sz="2400" smtClean="0"/>
              <a:t>Москва).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ТРУДОВОЙ КОДЕКС РОССИЙСКОЙ ФЕДЕРАЦИИ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Статья  195.1</a:t>
            </a:r>
            <a:r>
              <a:rPr lang="ru-RU" sz="2400" dirty="0" smtClean="0"/>
              <a:t>.   Понятия  квалификации </a:t>
            </a:r>
            <a:br>
              <a:rPr lang="ru-RU" sz="2400" dirty="0" smtClean="0"/>
            </a:br>
            <a:r>
              <a:rPr lang="ru-RU" sz="2400" dirty="0" smtClean="0"/>
              <a:t>работника,    профессионального  стандарта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/>
              <a:t>Квалификация  работника  </a:t>
            </a:r>
            <a:r>
              <a:rPr lang="ru-RU" sz="2400" dirty="0" smtClean="0"/>
              <a:t>–  уровень  знаний,    умений,    профессиональных  навыков  и  опыта работы  работника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000" i="1" dirty="0" smtClean="0"/>
              <a:t>(Приказ Минтруда  от 12.04.2013 г. № 148н «Об утверждении уровней квалификации в целях разработки проектов профессиональных стандартов» утверждено описание 9 уровней квалификации работников)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b="1" dirty="0" smtClean="0"/>
              <a:t>Профессиональный    стандарт    </a:t>
            </a:r>
            <a:r>
              <a:rPr lang="ru-RU" sz="2400" dirty="0" smtClean="0"/>
              <a:t>–  характеристика    квалификации,  необходимой    работнику    для </a:t>
            </a:r>
            <a:br>
              <a:rPr lang="ru-RU" sz="2400" dirty="0" smtClean="0"/>
            </a:br>
            <a:r>
              <a:rPr lang="ru-RU" sz="2400" dirty="0" smtClean="0"/>
              <a:t>осуществления  определенного    вида профессиональной  деятельности.</a:t>
            </a:r>
            <a:br>
              <a:rPr lang="ru-RU" sz="2400" dirty="0" smtClean="0"/>
            </a:br>
            <a:r>
              <a:rPr lang="ru-RU" sz="2400" b="1" dirty="0" smtClean="0"/>
              <a:t>Трудовая функция </a:t>
            </a:r>
            <a:r>
              <a:rPr lang="ru-RU" sz="2400" dirty="0" smtClean="0"/>
              <a:t>- это работа по должности в соответствии со штатным расписанием, профессии, </a:t>
            </a:r>
            <a:br>
              <a:rPr lang="ru-RU" sz="2400" dirty="0" smtClean="0"/>
            </a:br>
            <a:r>
              <a:rPr lang="ru-RU" sz="2400" dirty="0" smtClean="0"/>
              <a:t>специальности с </a:t>
            </a:r>
            <a:r>
              <a:rPr lang="ru-RU" sz="2400" b="1" dirty="0" smtClean="0"/>
              <a:t>указанием квалификации</a:t>
            </a:r>
            <a:r>
              <a:rPr lang="ru-RU" sz="2400" dirty="0" smtClean="0"/>
              <a:t>; конкретный вид поручаемой работнику работы </a:t>
            </a:r>
            <a:r>
              <a:rPr lang="ru-RU" sz="2400" b="1" dirty="0" smtClean="0"/>
              <a:t>(ст. 15, </a:t>
            </a:r>
            <a:br>
              <a:rPr lang="ru-RU" sz="2400" b="1" dirty="0" smtClean="0"/>
            </a:br>
            <a:r>
              <a:rPr lang="ru-RU" sz="2400" b="1" dirty="0" smtClean="0"/>
              <a:t>ч. 2 ст. 57 ТК РФ). 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Список профессиональных стандартов, подлежащих применению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составлении списка: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список не может быть единым для каждой организации ( кадровый состав, предусмотрен штатным расписанием);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 список включаются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профстандарты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утвержденные для различных категорий персонала, а не только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педработников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в список не включаются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профстандарты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которые существуют еще в виде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Приказы Минтруда и соцзащиты РФ об утверждении конкретных </a:t>
            </a:r>
            <a:r>
              <a:rPr lang="ru-RU" sz="2700" b="1" dirty="0" err="1" smtClean="0"/>
              <a:t>профстандартов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Приказ Министерства труда и социальной защиты от 18 октября 2013 г. № 544н «Об утверждении профессионального стандарта Педагог (педагогическая деятельность в сфере дошкольного, начального общего, среднего общего образования) </a:t>
            </a:r>
            <a:r>
              <a:rPr lang="ru-RU" sz="2000" b="1" dirty="0" smtClean="0"/>
              <a:t>(воспитатель</a:t>
            </a:r>
            <a:r>
              <a:rPr lang="ru-RU" sz="2000" dirty="0" smtClean="0"/>
              <a:t>, учитель)».</a:t>
            </a:r>
            <a:br>
              <a:rPr lang="ru-RU" sz="2000" dirty="0" smtClean="0"/>
            </a:br>
            <a:r>
              <a:rPr lang="ru-RU" sz="2000" dirty="0" smtClean="0"/>
              <a:t>2 . Приказ Министерства труда и социальной защиты от 24 июля 2015 г. № 514н «Об утверждении профессионального стандарта  «</a:t>
            </a:r>
            <a:r>
              <a:rPr lang="ru-RU" sz="2000" b="1" dirty="0" smtClean="0"/>
              <a:t>Педагог-психолог </a:t>
            </a:r>
            <a:r>
              <a:rPr lang="ru-RU" sz="2000" dirty="0" smtClean="0"/>
              <a:t>(психолог в сфере образования)».</a:t>
            </a:r>
            <a:br>
              <a:rPr lang="ru-RU" sz="2000" dirty="0" smtClean="0"/>
            </a:br>
            <a:r>
              <a:rPr lang="ru-RU" sz="2000" dirty="0" smtClean="0"/>
              <a:t> 3 . Приказ Министерства труда и социальной защиты от 8 сентября 2015 г. № 613н «Об утверждении профессионального стандарта  «</a:t>
            </a:r>
            <a:r>
              <a:rPr lang="ru-RU" sz="2000" b="1" dirty="0" smtClean="0"/>
              <a:t>Педагог дополнительного образования детей и взрослых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 smtClean="0"/>
              <a:t>4. Приказ Министерства труда и социальной защиты от 8 сентября 2014 г. № 630н «Об утверждении профессионального стандарта  «</a:t>
            </a:r>
            <a:r>
              <a:rPr lang="ru-RU" sz="2000" b="1" dirty="0" smtClean="0"/>
              <a:t>Инструктор-методист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 smtClean="0"/>
              <a:t> 5. Приказ Министерства труда и социальной защиты от 10 января 2017 г. № 10н «Об утверждении профессионального стандарта  «</a:t>
            </a:r>
            <a:r>
              <a:rPr lang="ru-RU" sz="2000" b="1" dirty="0" smtClean="0"/>
              <a:t>Специалист в области воспитания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Нормативно-правовая основа  </a:t>
            </a:r>
            <a:r>
              <a:rPr lang="ru-RU" sz="3100" b="1" dirty="0" err="1" smtClean="0"/>
              <a:t>профстандартов</a:t>
            </a:r>
            <a:r>
              <a:rPr lang="ru-RU" sz="3100" b="1" dirty="0" smtClean="0"/>
              <a:t> (регламентируют порядок применения):</a:t>
            </a:r>
            <a:br>
              <a:rPr lang="ru-RU" sz="31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</a:t>
            </a:r>
            <a:r>
              <a:rPr lang="ru-RU" sz="2700" dirty="0" smtClean="0"/>
              <a:t>ст. 5, ст. 57,  часть 1 ст. 195.1,  ст. 195.2 и 195.3, ст. 144, 187  Трудового кодекса РФ (от 30 декабря 2001 г. № 197 –ФЗ);</a:t>
            </a:r>
            <a:br>
              <a:rPr lang="ru-RU" sz="2700" dirty="0" smtClean="0"/>
            </a:br>
            <a:r>
              <a:rPr lang="ru-RU" sz="2700" dirty="0" smtClean="0"/>
              <a:t>- Федеральный Закон «Об Образовании в РФ» от 29 декабря 2012 г. № 273 –ФЗ;</a:t>
            </a:r>
            <a:br>
              <a:rPr lang="ru-RU" sz="2700" dirty="0" smtClean="0"/>
            </a:br>
            <a:r>
              <a:rPr lang="ru-RU" sz="2700" dirty="0" smtClean="0"/>
              <a:t>-Федеральный закон  «О независимой оценке квалификации» от 3 июля 2016 г. № 238-ФЗ;</a:t>
            </a:r>
            <a:br>
              <a:rPr lang="ru-RU" sz="2700" dirty="0" smtClean="0"/>
            </a:br>
            <a:r>
              <a:rPr lang="ru-RU" sz="2700" dirty="0" smtClean="0"/>
              <a:t>-постановление Правительства РФ  от 27 июня 2016 г. № 584;</a:t>
            </a:r>
            <a:br>
              <a:rPr lang="ru-RU" sz="2700" dirty="0" smtClean="0"/>
            </a:br>
            <a:r>
              <a:rPr lang="ru-RU" sz="2700" dirty="0" smtClean="0"/>
              <a:t>-пункт 1 постановления № 584 (применяются …. поэтапно на основе планов по организации применения </a:t>
            </a:r>
            <a:r>
              <a:rPr lang="ru-RU" sz="2700" dirty="0" err="1" smtClean="0"/>
              <a:t>профстандартов</a:t>
            </a:r>
            <a:r>
              <a:rPr lang="ru-RU" sz="2700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Нормативно-правовые акты  о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соответствии уровня образования работников в части соответствия  между новыми направлениями подготовки и существующими ранее специальностями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-Единый квалификационный справочник  (Приказ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от 26.08.2010 № 761н)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-Приказ Министерства образования и науки РФ от 18 ноября 2013 г. № 1245 «Об установлении соответствия направлений подготовки высшего образования….»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5940444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27 июня 2016  года № 584 устанавливает  до 1 января 2020 г. переходный период  для всех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профстандартов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202</Words>
  <Application>Microsoft Office PowerPoint</Application>
  <PresentationFormat>Экран (4:3)</PresentationFormat>
  <Paragraphs>53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Профстандарт – ориентир для профессионального развития педагогов ДОО</vt:lpstr>
      <vt:lpstr>Общая  характеристика профстандарта профессиональной деятельности воспитателя, его основные понятия, нормативные требования  Жербанова Л.И., старший преподаватель кафедры дошкольного и начального общего образования </vt:lpstr>
      <vt:lpstr> Федеральный закон от 29.12.2012 г.   № 273-ФЗ «Об образовании в Российской Федерации»                         Право  на  занятие (статья 46) педагогической  деятельностью имеют лица, имеющие среднее  профессиональное  или  высшее  образование  и  отвечающие  квалификационным  требованиям,  указанным  в  квалификационных  справочниках,  и  (или)  профессиональным стандартам.                   Номенклатура должностей педагогических  работников  организаций,  осуществляющих  образовательную  деятельность,  должностей  руководителей  образовательных  организаций  утверждается  Правительством  Российской  Федерации  (постановление Правительства РФ от 8 августа 2013 г. № 678 г. Москва). </vt:lpstr>
      <vt:lpstr>ТРУДОВОЙ КОДЕКС РОССИЙСКОЙ ФЕДЕРАЦИИ  Статья  195.1.   Понятия  квалификации  работника,    профессионального  стандарта    Квалификация  работника  –  уровень  знаний,    умений,    профессиональных  навыков  и  опыта работы  работника   (Приказ Минтруда  от 12.04.2013 г. № 148н «Об утверждении уровней квалификации в целях разработки проектов профессиональных стандартов» утверждено описание 9 уровней квалификации работников) Профессиональный    стандарт    –  характеристика    квалификации,  необходимой    работнику    для  осуществления  определенного    вида профессиональной  деятельности. Трудовая функция - это работа по должности в соответствии со штатным расписанием, профессии,  специальности с указанием квалификации; конкретный вид поручаемой работнику работы (ст. 15,  ч. 2 ст. 57 ТК РФ). </vt:lpstr>
      <vt:lpstr>Список профессиональных стандартов, подлежащих применению    При составлении списка: - список не может быть единым для каждой организации ( кадровый состав, предусмотрен штатным расписанием); - в список включаются профстандарты, утвержденные для различных категорий персонала, а не только педработников; -  в список не включаются профстандарты, которые существуют еще в виде проектов.</vt:lpstr>
      <vt:lpstr>Приказы Минтруда и соцзащиты РФ об утверждении конкретных профстандартов  1. Приказ Министерства труда и социальной защиты от 18 октября 2013 г. № 544н «Об утверждении профессионального стандарта Педагог (педагогическая деятельность в сфере дошкольного, начального общего, среднего общего образования) (воспитатель, учитель)». 2 . Приказ Министерства труда и социальной защиты от 24 июля 2015 г. № 514н «Об утверждении профессионального стандарта  «Педагог-психолог (психолог в сфере образования)».  3 . Приказ Министерства труда и социальной защиты от 8 сентября 2015 г. № 613н «Об утверждении профессионального стандарта  «Педагог дополнительного образования детей и взрослых». 4. Приказ Министерства труда и социальной защиты от 8 сентября 2014 г. № 630н «Об утверждении профессионального стандарта  «Инструктор-методист».  5. Приказ Министерства труда и социальной защиты от 10 января 2017 г. № 10н «Об утверждении профессионального стандарта  «Специалист в области воспитания». </vt:lpstr>
      <vt:lpstr> Нормативно-правовая основа  профстандартов (регламентируют порядок применения):  -ст. 5, ст. 57,  часть 1 ст. 195.1,  ст. 195.2 и 195.3, ст. 144, 187  Трудового кодекса РФ (от 30 декабря 2001 г. № 197 –ФЗ); - Федеральный Закон «Об Образовании в РФ» от 29 декабря 2012 г. № 273 –ФЗ; -Федеральный закон  «О независимой оценке квалификации» от 3 июля 2016 г. № 238-ФЗ; -постановление Правительства РФ  от 27 июня 2016 г. № 584; -пункт 1 постановления № 584 (применяются …. поэтапно на основе планов по организации применения профстандартов). </vt:lpstr>
      <vt:lpstr> Нормативно-правовые акты  о   соответствии уровня образования работников в части соответствия  между новыми направлениями подготовки и существующими ранее специальностями  -Единый квалификационный справочник  (Приказ Минздравсоцразвития России от 26.08.2010 № 761н)  -Приказ Министерства образования и науки РФ от 18 ноября 2013 г. № 1245 «Об установлении соответствия направлений подготовки высшего образования….»</vt:lpstr>
      <vt:lpstr>Постановление Правительства РФ от 27 июня 2016  года № 584 устанавливает  до 1 января 2020 г. переходный период  для всех профстандартов</vt:lpstr>
      <vt:lpstr>ПРОФЕССИОНАЛЬНЫЙ СТАНДАРТ "ПЕДАГОГ (ПЕДАГОГИЧЕСКАЯ ДЕЯТЕЛЬНОСТЬ  В СФЕРЕ ДОШКОЛЬНОГО, НАЧАЛЬНОГО ОБЩЕГО, ОСНОВНОГО ОБЩЕГО,  СРЕДНЕГО ОБЩЕГО ОБРАЗОВАНИЯ) (ВОСПИТАТЕЛЬ, УЧИТЕЛЬ)"   Требования к образованию и обучению  (в ред. Приказа Минтруда России от 05.08.2016 N 422н)  Воспитатель:    высшее образование или среднее  профессиональное образование в рамках укрупненных групп  направлений подготовки высшего образования и специальностей  среднего профессионального образования "Образование и  педагогические науки"  либо высшее образование или среднее  профессиональное образование и дополнительное  профессиональное образование по направлению деятельности в  образовательной организации    «Требования к опыту практической работы»  Требования к опыту практической работы не  предъявляются  </vt:lpstr>
      <vt:lpstr>Установление соответствие (несоответствие) между документов об образовании  работника и требованиями к образованию и обучению, установленными соответствующим профстандартам.  Приказ Минобрнауки  России: -от 18 ноября 2013 г. № 1245 (в части высшего образования); -от 5 июня 2014 г. № 632 (в части среднего профессионального образования); -замещение должностей в сфере образования (требования к образовательному цензу) –ч.1 ст. 331 ТК РФ, ч. 1 ст. 46, ч. 2 ст. 52 ФЗ «Об образовании»; -Письмо Минобрнауки  России от 24.06.2014 АК-16666/05 «Об установлении соответствий …».</vt:lpstr>
      <vt:lpstr>Содержание и структура профессионального стандарта  педагога     Все профстандарты разрабатываются по единому макету, который был  утвержден приказом Минтруда РФ № 147н от 12.04.2013. Согласно этому  приказу профессиональные стандарты для любых работников, в том числе и  для педагогов, содержат следующие разделы:   Раздел 1. Общие сведения. Например, в профстандарте «Педагог»  указывается наименование вида профессиональной деятельности (дошкольное образование), а также ее классификация по ОК   010-2014 (МСКЗ-08) (педагогические работники в дошкольном образовании -2342), отнесение к видам экономической деятельности  (Услуги в области дошкольного образования -80.21.1)….  Раздел 2.  Функциональная карта вида профессиональной деятельности (описание трудовых функций, входящих в профстандарт). В этом разделе описываются те функции, которые входят в педагогическую деятельность («обобщенная трудовая функция», «трудовая функция»)         Например, в профстандарте                                           "ПЕДАГОГ (ПЕДАГОГИЧЕСКАЯ ДЕЯТЕЛЬНОСТЬ                   В СФЕРЕ ДОШКОЛЬНОГО, НАЧАЛЬНОГО ОБЩЕГО, ОСНОВНОГО ОБЩЕГО,                            СРЕДНЕГО ОБЩЕГО ОБРАЗОВАНИЯ) (ВОСПИТАТЕЛЬ, УЧИТЕЛЬ)"                                                                                            </vt:lpstr>
      <vt:lpstr>                        </vt:lpstr>
      <vt:lpstr>Раздел 3.  Характеристика обобщенных трудовых функций.   Здесь каждая из обобщенных трудовых функций (фактически направлений деятельности) подробно описывается с указанием требований, предъявляемых к квалификации педагога. Также здесь описываются знания, умения и конкретные виды действий, которые  осуществляет преподаватель, воспитатель или учитель.  Возможное наименование должностей (зависит от функции).               Требования  к образованию и обучению.               Требования к опыту практической деятельности.                Особые условия допуска к работе   Раздел 4.Сведения об организациях-разработчиках профстандарта.   Конкретное же наполнение для каждого из профстандартов зависит от того, для какой конкретно педагогической профессии он составлен. </vt:lpstr>
      <vt:lpstr>Порядок  внедрения  профстандартов    - каждый  работодатель  определяет самостоятельно  и  фиксирует  его  в  своих  локальных  актах  исходя  из нормативных  требований,  потребностей  и  особенностей  трудовой деятельности в организации (ст. 8 ТК РФ). </vt:lpstr>
      <vt:lpstr>«Поэтапность» применения профстандартов   Пункт 2 постановления № 584   (реализация мероприятий плана …  должна быть завершена не позднее 1 января 2020 года).  Дата вступления 1.01.2017 г. , завершение организации работы по их применению – 1.01.2020 года. Поэтапность  предполагает наличие длительного организационного периода, в течение которого должны быть реализованы плановые мероприятия.</vt:lpstr>
      <vt:lpstr>Утверждение плана по организации применения профстандартов   Пункт 1 постановления № 584 от 27 июня 2016 года «Об особенностях применения профессиональных стандартов» -  план по организации применения профстандартов утверждается САМОЙ организацией, с учетом мнения представительного  органа работников.</vt:lpstr>
      <vt:lpstr>План по организации применения профстандартов  Пункт 1 постановления 584 план  должен включать: -список профстандартов, подлежащих применению; -сведения о потребности в профессиональном образовании, профессиональном обучении и (или) дополнительном профессиональном образовании и о проведении соответствующих мероприятий по образованию и обучению в установленном порядке; -этапы применения стандартов; -перечень локальных нормативных актов и других документов, подлежащих изменению с учетом положений профессиональных стандартов, подлежащих применению. 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профессиональных стандартов</dc:title>
  <dc:creator>zherbanova</dc:creator>
  <cp:lastModifiedBy>zherbanova</cp:lastModifiedBy>
  <cp:revision>64</cp:revision>
  <dcterms:created xsi:type="dcterms:W3CDTF">2017-09-27T07:23:34Z</dcterms:created>
  <dcterms:modified xsi:type="dcterms:W3CDTF">2018-02-28T11:14:35Z</dcterms:modified>
</cp:coreProperties>
</file>