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80" r:id="rId4"/>
    <p:sldId id="301" r:id="rId5"/>
    <p:sldId id="297" r:id="rId6"/>
    <p:sldId id="298" r:id="rId7"/>
    <p:sldId id="299" r:id="rId8"/>
    <p:sldId id="286" r:id="rId9"/>
    <p:sldId id="287" r:id="rId10"/>
    <p:sldId id="288" r:id="rId11"/>
    <p:sldId id="289" r:id="rId12"/>
    <p:sldId id="290" r:id="rId13"/>
    <p:sldId id="291" r:id="rId14"/>
    <p:sldId id="300" r:id="rId15"/>
    <p:sldId id="296" r:id="rId1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положительно</c:v>
                </c:pt>
                <c:pt idx="1">
                  <c:v>нейтрально</c:v>
                </c:pt>
                <c:pt idx="2">
                  <c:v>отрицательно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готова</c:v>
                </c:pt>
                <c:pt idx="1">
                  <c:v>готова при сопровождении</c:v>
                </c:pt>
                <c:pt idx="2">
                  <c:v>не готова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16</c:v>
                </c:pt>
                <c:pt idx="2">
                  <c:v>22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психологическая неготовность</c:v>
                </c:pt>
                <c:pt idx="1">
                  <c:v>нет команды специалистов</c:v>
                </c:pt>
                <c:pt idx="2">
                  <c:v>отсутствие опыта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12</c:v>
                </c:pt>
                <c:pt idx="2">
                  <c:v>29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владею</c:v>
                </c:pt>
                <c:pt idx="1">
                  <c:v>частично</c:v>
                </c:pt>
                <c:pt idx="2">
                  <c:v>не владею</c:v>
                </c:pt>
                <c:pt idx="3">
                  <c:v>сама не понимаю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36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знаю</c:v>
                </c:pt>
                <c:pt idx="1">
                  <c:v>частично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23</c:v>
                </c:pt>
                <c:pt idx="2">
                  <c:v>11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готова</c:v>
                </c:pt>
                <c:pt idx="1">
                  <c:v>частично</c:v>
                </c:pt>
                <c:pt idx="2">
                  <c:v>нет необходимости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20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81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82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3143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859DEAAB-FB7D-4171-8538-2665095D2D46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882D0B4-F7C1-4B2B-B7FB-CF34D64F7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166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690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trad3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27" name="Рисунок 7" descr="pen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661025"/>
            <a:ext cx="103187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Проблемы профессиональной готовности педагогов ДОО к реализации инклюзивного образования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071942"/>
            <a:ext cx="4643470" cy="1566858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accent1"/>
                </a:solidFill>
              </a:rPr>
              <a:t>Е.С. Ефремова, ст.преподаватель кафедры </a:t>
            </a:r>
            <a:r>
              <a:rPr lang="ru-RU" sz="2400" dirty="0" err="1" smtClean="0">
                <a:solidFill>
                  <a:schemeClr val="accent1"/>
                </a:solidFill>
              </a:rPr>
              <a:t>ДиНОО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/>
                </a:solidFill>
              </a:rPr>
              <a:t> ИРО Кировской области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5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85725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</a:rPr>
              <a:t>Назовите причины, которые препятствуют осуществлению инклюзивного образования: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Владеете ли Вы  методиками, позволяющими проводить коррекционно-развивающую работу?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Мои знания об особенностях развития 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детей с ОВЗ: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Готовность к взаимодействию со специалистами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marL="0" indent="542925" algn="just">
              <a:buFontTx/>
              <a:buNone/>
            </a:pPr>
            <a:r>
              <a:rPr lang="ru-RU" smtClean="0"/>
              <a:t>Введение  профессионального стандарта педагога должно неизбежно повлечь за собой изменение стандартов его подготовки в организациях повышения квалификации и подходов для проведения аттестации педагога. </a:t>
            </a:r>
          </a:p>
          <a:p>
            <a:pPr marL="0" indent="542925" algn="just">
              <a:buFontTx/>
              <a:buNone/>
            </a:pPr>
            <a:r>
              <a:rPr lang="ru-RU" smtClean="0"/>
              <a:t>Профессиональный стандарт педагога служит основанием для разработки критериев и показателей аттестации педагогов.</a:t>
            </a:r>
          </a:p>
          <a:p>
            <a:pPr marL="0" indent="542925" algn="just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Благодарю за внимание!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Закон об образовании РФ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Инклюзивное образование </a:t>
            </a:r>
            <a:r>
              <a:rPr lang="ru-RU" dirty="0" smtClean="0"/>
              <a:t>–</a:t>
            </a:r>
          </a:p>
          <a:p>
            <a:pPr algn="just">
              <a:buNone/>
            </a:pPr>
            <a:r>
              <a:rPr lang="ru-RU" dirty="0" smtClean="0"/>
              <a:t>обеспечение равного доступа к </a:t>
            </a:r>
          </a:p>
          <a:p>
            <a:pPr algn="just">
              <a:buNone/>
            </a:pPr>
            <a:r>
              <a:rPr lang="ru-RU" dirty="0" smtClean="0"/>
              <a:t>образованию для всех обучающихся с </a:t>
            </a:r>
          </a:p>
          <a:p>
            <a:pPr algn="just">
              <a:buNone/>
            </a:pPr>
            <a:r>
              <a:rPr lang="ru-RU" dirty="0" smtClean="0"/>
              <a:t>учётом разнообразия особых </a:t>
            </a:r>
          </a:p>
          <a:p>
            <a:pPr algn="just">
              <a:buNone/>
            </a:pPr>
            <a:r>
              <a:rPr lang="ru-RU" dirty="0" smtClean="0"/>
              <a:t>образовательных потребностей и </a:t>
            </a:r>
          </a:p>
          <a:p>
            <a:pPr algn="just">
              <a:buNone/>
            </a:pPr>
            <a:r>
              <a:rPr lang="ru-RU" dirty="0" smtClean="0"/>
              <a:t>индивидуальных возможностей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72560" cy="928694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Дети с ограниченными 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возможностями здоровья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</a:t>
            </a:r>
            <a:r>
              <a:rPr lang="ru-RU" sz="2400" dirty="0" smtClean="0"/>
              <a:t>74%  новорожденных  рождаются  физиологически  незрелыми,  с проблемами здоровья.</a:t>
            </a:r>
          </a:p>
          <a:p>
            <a:pPr>
              <a:buNone/>
            </a:pPr>
            <a:r>
              <a:rPr lang="ru-RU" sz="2400" dirty="0" smtClean="0"/>
              <a:t> До   86%   имеют   неврологическую   патологию  (перинатальное поражение центральной нервной системы).</a:t>
            </a:r>
          </a:p>
          <a:p>
            <a:pPr>
              <a:buNone/>
            </a:pPr>
            <a:r>
              <a:rPr lang="ru-RU" sz="2400" dirty="0" smtClean="0"/>
              <a:t> Не  более  10%  детей  дошкольного  и  4%  детей  школьного</a:t>
            </a:r>
          </a:p>
          <a:p>
            <a:pPr>
              <a:buNone/>
            </a:pPr>
            <a:r>
              <a:rPr lang="ru-RU" sz="2400" dirty="0" smtClean="0"/>
              <a:t>возраста можно считать абсолютно здоровыми.</a:t>
            </a:r>
          </a:p>
          <a:p>
            <a:pPr>
              <a:buNone/>
            </a:pPr>
            <a:r>
              <a:rPr lang="ru-RU" sz="2400" dirty="0" smtClean="0"/>
              <a:t> Каждый 65 новорожденный – ребенок с расстройствами </a:t>
            </a:r>
          </a:p>
          <a:p>
            <a:pPr>
              <a:buNone/>
            </a:pPr>
            <a:r>
              <a:rPr lang="ru-RU" sz="2400" dirty="0" err="1" smtClean="0"/>
              <a:t>аутистического</a:t>
            </a:r>
            <a:r>
              <a:rPr lang="ru-RU" sz="2400" dirty="0" smtClean="0"/>
              <a:t> спектра (РАС)</a:t>
            </a:r>
          </a:p>
          <a:p>
            <a:pPr>
              <a:buNone/>
            </a:pPr>
            <a:r>
              <a:rPr lang="ru-RU" sz="2400" dirty="0" smtClean="0"/>
              <a:t> 30% детей- генетические нарушения</a:t>
            </a:r>
          </a:p>
          <a:p>
            <a:pPr>
              <a:buNone/>
            </a:pPr>
            <a:r>
              <a:rPr lang="ru-RU" sz="2000" dirty="0" smtClean="0"/>
              <a:t>=======================================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5"/>
          <p:cNvSpPr>
            <a:spLocks noGrp="1"/>
          </p:cNvSpPr>
          <p:nvPr>
            <p:ph type="title"/>
          </p:nvPr>
        </p:nvSpPr>
        <p:spPr>
          <a:xfrm>
            <a:off x="179512" y="188640"/>
            <a:ext cx="9073008" cy="129614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п.16 ст.2 Федеральный закон  № 273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ФЗ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29.12.2012г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ограниченными возможностями здоровья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физическое лицо, имеющее недостатки в физическом и(или) психологическом развитии,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подтвержденные психолого-медико-педагогической комиссией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препятствующие получению образования без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специальных условий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003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Профессиональный стандарт педагога предполагает наличие: 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marL="0" indent="542925">
              <a:buFontTx/>
              <a:buNone/>
              <a:defRPr/>
            </a:pPr>
            <a:r>
              <a:rPr lang="ru-RU" sz="2800" dirty="0" err="1" smtClean="0">
                <a:solidFill>
                  <a:schemeClr val="accent2"/>
                </a:solidFill>
              </a:rPr>
              <a:t>Общетрудовые</a:t>
            </a:r>
            <a:r>
              <a:rPr lang="ru-RU" sz="2800" dirty="0" smtClean="0">
                <a:solidFill>
                  <a:schemeClr val="accent2"/>
                </a:solidFill>
              </a:rPr>
              <a:t> функции</a:t>
            </a:r>
            <a:r>
              <a:rPr lang="ru-RU" sz="2800" dirty="0" smtClean="0"/>
              <a:t> </a:t>
            </a:r>
          </a:p>
          <a:p>
            <a:pPr marL="0" indent="542925" algn="just">
              <a:buFontTx/>
              <a:buNone/>
              <a:defRPr/>
            </a:pPr>
            <a:r>
              <a:rPr lang="ru-RU" sz="2700" dirty="0" smtClean="0"/>
              <a:t>Педагог должен уметь использовать специальные подходы к обучению, для того чтобы включить в образовательный процесс всех воспитанников: со специальными потребностями в образовании; воспитанников с ограниченными возможностями и т.д. Знать основные закономерности возрастного развития, стадии и кризисы развития, социализация личности, индикаторы индивидуальных особенностей траекторий жизни, их возможные девиации, а также основы их психодиагностики.</a:t>
            </a:r>
          </a:p>
          <a:p>
            <a:pPr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Личностные качества и профессиональные компетенции, необходимые педагогу для осуществления развивающей деятельности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972050"/>
          </a:xfrm>
        </p:spPr>
        <p:txBody>
          <a:bodyPr/>
          <a:lstStyle/>
          <a:p>
            <a:pPr marL="0" indent="542925" algn="just">
              <a:buFontTx/>
              <a:buNone/>
              <a:defRPr/>
            </a:pPr>
            <a:r>
              <a:rPr lang="ru-RU" sz="2300" dirty="0" smtClean="0"/>
              <a:t>Готовность принять разных детей, вне зависимости от их реальных учебных возможностей, особенностей в поведении, состояния  психического и физического здоровья. Профессиональная установка на оказание помощи любому ребенку. Готовность к взаимодействию с другими специалистами в рамках ПМП консилиума. Умение читать документацию дефектологов, логопедов и т.д. Умение составлять совместно программу индивидуального развития ребенка. Владение специальными методиками, позволяющими проводить коррекционно-развивающую работу. Владение психолого-педагогическими технологиями (в том числе инклюзивными), необходимыми для работы с различными воспитанниками: дети с ООП, дети с ОВЗ, дети с девиациями поведения.</a:t>
            </a:r>
          </a:p>
          <a:p>
            <a:pPr algn="just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Профессиональные компетенции педагога дошкольного образования (воспитателя), отражающие специфику работы на дошкольном уровне образования</a:t>
            </a:r>
            <a:r>
              <a:rPr lang="ru-RU" sz="3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 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2786063"/>
            <a:ext cx="8229600" cy="3340100"/>
          </a:xfrm>
        </p:spPr>
        <p:txBody>
          <a:bodyPr/>
          <a:lstStyle/>
          <a:p>
            <a:pPr marL="0" indent="542925" algn="just">
              <a:buFontTx/>
              <a:buNone/>
              <a:defRPr/>
            </a:pPr>
            <a:r>
              <a:rPr lang="ru-RU" sz="2800" dirty="0" smtClean="0"/>
              <a:t>Педагог дошкольного образования должен реализовывать педагогические рекомендации специалистов (психолога, логопеда,  дефектолога и др.) в работе с детьми, испытывающими трудности в освоении программы, или детьми с особыми образовательными потребностями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Мое отношение к  инклюзивному образованию: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04389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Готовы ли вы работать 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в условиях инклюзивного образования?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Линейк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sovremennyy_urok</Template>
  <TotalTime>656</TotalTime>
  <Words>468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Линейка6</vt:lpstr>
      <vt:lpstr>Проблемы профессиональной готовности педагогов ДОО к реализации инклюзивного образования</vt:lpstr>
      <vt:lpstr>Закон об образовании РФ</vt:lpstr>
      <vt:lpstr>Дети с ограниченными  возможностями здоровья </vt:lpstr>
      <vt:lpstr>п.16 ст.2 Федеральный закон  № 273 - ФЗ от 29.12.2012г.  «Об образовании в Российской Федерации»</vt:lpstr>
      <vt:lpstr>Профессиональный стандарт педагога предполагает наличие: </vt:lpstr>
      <vt:lpstr>Личностные качества и профессиональные компетенции, необходимые педагогу для осуществления развивающей деятельности</vt:lpstr>
      <vt:lpstr>Профессиональные компетенции педагога дошкольного образования (воспитателя), отражающие специфику работы на дошкольном уровне образования. </vt:lpstr>
      <vt:lpstr>Мое отношение к  инклюзивному образованию:</vt:lpstr>
      <vt:lpstr>Готовы ли вы работать  в условиях инклюзивного образования? </vt:lpstr>
      <vt:lpstr>Назовите причины, которые препятствуют осуществлению инклюзивного образования: </vt:lpstr>
      <vt:lpstr>Владеете ли Вы  методиками, позволяющими проводить коррекционно-развивающую работу?</vt:lpstr>
      <vt:lpstr>Мои знания об особенностях развития  детей с ОВЗ:</vt:lpstr>
      <vt:lpstr>Готовность к взаимодействию со специалистами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подготовка педагогов к реализации ФГОС ОВЗ в современных условиях </dc:title>
  <dc:creator>Valued Acer Customer</dc:creator>
  <cp:lastModifiedBy>user</cp:lastModifiedBy>
  <cp:revision>40</cp:revision>
  <dcterms:created xsi:type="dcterms:W3CDTF">2016-08-19T15:42:52Z</dcterms:created>
  <dcterms:modified xsi:type="dcterms:W3CDTF">2018-02-28T09:44:53Z</dcterms:modified>
</cp:coreProperties>
</file>