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70" r:id="rId4"/>
    <p:sldId id="268" r:id="rId5"/>
    <p:sldId id="271" r:id="rId6"/>
    <p:sldId id="272" r:id="rId7"/>
    <p:sldId id="274" r:id="rId8"/>
    <p:sldId id="273" r:id="rId9"/>
    <p:sldId id="275" r:id="rId10"/>
    <p:sldId id="276" r:id="rId11"/>
    <p:sldId id="264" r:id="rId12"/>
    <p:sldId id="266" r:id="rId13"/>
    <p:sldId id="261" r:id="rId14"/>
    <p:sldId id="262" r:id="rId15"/>
    <p:sldId id="263" r:id="rId16"/>
    <p:sldId id="267"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F0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01" autoAdjust="0"/>
  </p:normalViewPr>
  <p:slideViewPr>
    <p:cSldViewPr>
      <p:cViewPr varScale="1">
        <p:scale>
          <a:sx n="60" d="100"/>
          <a:sy n="60" d="100"/>
        </p:scale>
        <p:origin x="-72" y="-14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4BD6E-094E-4C19-8159-F5B89D862942}" type="datetimeFigureOut">
              <a:rPr lang="ru-RU" smtClean="0"/>
              <a:pPr/>
              <a:t>21.02.2018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D2910-25FC-4CEE-A831-921C38B39FD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Добрый день, уважаемые коллеги! Сейчас речь пойдет о том, как эффективно решать проблемное поведение детей и подростков в психологическом консультировании. </a:t>
            </a:r>
          </a:p>
          <a:p>
            <a:r>
              <a:rPr lang="ru-RU" sz="1200" kern="1200" dirty="0" smtClean="0">
                <a:solidFill>
                  <a:schemeClr val="tx1"/>
                </a:solidFill>
                <a:latin typeface="+mn-lt"/>
                <a:ea typeface="+mn-ea"/>
                <a:cs typeface="+mn-cs"/>
              </a:rPr>
              <a:t>Сложность в работе с проблемным детским или подростковым поведением для психолога составляет отсутствие у родителей мотивации к совместной работе (особенно в подростковом возрасте) и  полное (или частичное) перекладывание ответственности за результат со стороны родителей на психолога.</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Мудрое применение санкций за нарушение договорённостей. Усиление авторитета родителей Полноценная пошаговая технология решения проблемного поведения.</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Автор этой программы – Роман </a:t>
            </a:r>
            <a:r>
              <a:rPr lang="ru-RU" sz="1200" kern="1200" dirty="0" err="1" smtClean="0">
                <a:solidFill>
                  <a:schemeClr val="tx1"/>
                </a:solidFill>
                <a:latin typeface="+mn-lt"/>
                <a:ea typeface="+mn-ea"/>
                <a:cs typeface="+mn-cs"/>
              </a:rPr>
              <a:t>Гриценко</a:t>
            </a:r>
            <a:r>
              <a:rPr lang="ru-RU" sz="1200" kern="1200" dirty="0" smtClean="0">
                <a:solidFill>
                  <a:schemeClr val="tx1"/>
                </a:solidFill>
                <a:latin typeface="+mn-lt"/>
                <a:ea typeface="+mn-ea"/>
                <a:cs typeface="+mn-cs"/>
              </a:rPr>
              <a:t>, психолог-тренер, </a:t>
            </a:r>
            <a:r>
              <a:rPr lang="ru-RU" sz="1200" kern="1200" dirty="0" err="1" smtClean="0">
                <a:solidFill>
                  <a:schemeClr val="tx1"/>
                </a:solidFill>
                <a:latin typeface="+mn-lt"/>
                <a:ea typeface="+mn-ea"/>
                <a:cs typeface="+mn-cs"/>
              </a:rPr>
              <a:t>коуч</a:t>
            </a:r>
            <a:r>
              <a:rPr lang="ru-RU" sz="1200" kern="1200" dirty="0" smtClean="0">
                <a:solidFill>
                  <a:schemeClr val="tx1"/>
                </a:solidFill>
                <a:latin typeface="+mn-lt"/>
                <a:ea typeface="+mn-ea"/>
                <a:cs typeface="+mn-cs"/>
              </a:rPr>
              <a:t> из </a:t>
            </a:r>
            <a:r>
              <a:rPr lang="ru-RU" sz="1200" kern="1200" dirty="0" err="1" smtClean="0">
                <a:solidFill>
                  <a:schemeClr val="tx1"/>
                </a:solidFill>
                <a:latin typeface="+mn-lt"/>
                <a:ea typeface="+mn-ea"/>
                <a:cs typeface="+mn-cs"/>
              </a:rPr>
              <a:t>Ростова-на</a:t>
            </a:r>
            <a:r>
              <a:rPr lang="ru-RU" sz="1200" kern="1200" dirty="0" smtClean="0">
                <a:solidFill>
                  <a:schemeClr val="tx1"/>
                </a:solidFill>
                <a:latin typeface="+mn-lt"/>
                <a:ea typeface="+mn-ea"/>
                <a:cs typeface="+mn-cs"/>
              </a:rPr>
              <a:t> Дону. Роман имеет большой опыт работы с детьми, подростками и их родителями. На данный момент ведет огромную</a:t>
            </a:r>
            <a:r>
              <a:rPr lang="ru-RU" sz="1200" kern="1200" baseline="0" dirty="0" smtClean="0">
                <a:solidFill>
                  <a:schemeClr val="tx1"/>
                </a:solidFill>
                <a:latin typeface="+mn-lt"/>
                <a:ea typeface="+mn-ea"/>
                <a:cs typeface="+mn-cs"/>
              </a:rPr>
              <a:t> работу</a:t>
            </a:r>
            <a:r>
              <a:rPr lang="ru-RU" sz="1200" kern="1200" dirty="0" smtClean="0">
                <a:solidFill>
                  <a:schemeClr val="tx1"/>
                </a:solidFill>
                <a:latin typeface="+mn-lt"/>
                <a:ea typeface="+mn-ea"/>
                <a:cs typeface="+mn-cs"/>
              </a:rPr>
              <a:t> по распространению своего опыта, в том числе через интернет. Он ведет обучающие курсы как  для родителей, так и для психологов.</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Еженедельно Роман проводит бесплатные  </a:t>
            </a:r>
            <a:r>
              <a:rPr lang="ru-RU" sz="1200" kern="1200" dirty="0" err="1" smtClean="0">
                <a:solidFill>
                  <a:schemeClr val="tx1"/>
                </a:solidFill>
                <a:latin typeface="+mn-lt"/>
                <a:ea typeface="+mn-ea"/>
                <a:cs typeface="+mn-cs"/>
              </a:rPr>
              <a:t>вебинары</a:t>
            </a:r>
            <a:r>
              <a:rPr lang="ru-RU" sz="1200" kern="1200" dirty="0" smtClean="0">
                <a:solidFill>
                  <a:schemeClr val="tx1"/>
                </a:solidFill>
                <a:latin typeface="+mn-lt"/>
                <a:ea typeface="+mn-ea"/>
                <a:cs typeface="+mn-cs"/>
              </a:rPr>
              <a:t> для психологов.</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обучалась у Романа с января этого года. В феврале я набрала первую группу (условие обучения – практика). Я договорилась со своими знакомыми, коллегами (4 участницы),  которые обучались и как специалисты, и как мамы подростков. В мае у меня появилась вторая группа из двух мамочек. На данный момент мы успешно </a:t>
            </a:r>
            <a:r>
              <a:rPr lang="ru-RU" sz="1200" kern="1200" dirty="0" smtClean="0">
                <a:solidFill>
                  <a:schemeClr val="tx1"/>
                </a:solidFill>
                <a:latin typeface="+mn-lt"/>
                <a:ea typeface="+mn-ea"/>
                <a:cs typeface="+mn-cs"/>
              </a:rPr>
              <a:t>работаем </a:t>
            </a:r>
            <a:r>
              <a:rPr lang="ru-RU" sz="1200" kern="1200" dirty="0" smtClean="0">
                <a:solidFill>
                  <a:schemeClr val="tx1"/>
                </a:solidFill>
                <a:latin typeface="+mn-lt"/>
                <a:ea typeface="+mn-ea"/>
                <a:cs typeface="+mn-cs"/>
              </a:rPr>
              <a:t>по </a:t>
            </a:r>
            <a:r>
              <a:rPr lang="ru-RU" sz="1200" kern="1200" dirty="0" smtClean="0">
                <a:solidFill>
                  <a:schemeClr val="tx1"/>
                </a:solidFill>
                <a:latin typeface="+mn-lt"/>
                <a:ea typeface="+mn-ea"/>
                <a:cs typeface="+mn-cs"/>
              </a:rPr>
              <a:t>программе с третьей группой родителей. </a:t>
            </a:r>
            <a:r>
              <a:rPr lang="ru-RU" sz="1200" kern="1200" dirty="0" smtClean="0">
                <a:solidFill>
                  <a:schemeClr val="tx1"/>
                </a:solidFill>
                <a:latin typeface="+mn-lt"/>
                <a:ea typeface="+mn-ea"/>
                <a:cs typeface="+mn-cs"/>
              </a:rPr>
              <a:t>От этой работы я получаю удовольствие  в процессе  (хотя он и был не всегда легким), богатый опыт и положительные отзывы моих клиенток.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Здесь я для примера привела некоторые отзывы, без фамилий по понятным причинам.  </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ещё я даю вам ссылки на психолого-педагогический отдел МБУ "Библиотека для детей и юношества им. Альберта </a:t>
            </a:r>
            <a:r>
              <a:rPr lang="ru-RU" sz="1200" kern="1200" dirty="0" err="1" smtClean="0">
                <a:solidFill>
                  <a:schemeClr val="tx1"/>
                </a:solidFill>
                <a:latin typeface="+mn-lt"/>
                <a:ea typeface="+mn-ea"/>
                <a:cs typeface="+mn-cs"/>
              </a:rPr>
              <a:t>Лиханова</a:t>
            </a:r>
            <a:r>
              <a:rPr lang="ru-RU" sz="1200" kern="1200" dirty="0" smtClean="0">
                <a:solidFill>
                  <a:schemeClr val="tx1"/>
                </a:solidFill>
                <a:latin typeface="+mn-lt"/>
                <a:ea typeface="+mn-ea"/>
                <a:cs typeface="+mn-cs"/>
              </a:rPr>
              <a:t>", ст. библиотекарь отдела – </a:t>
            </a:r>
            <a:r>
              <a:rPr lang="ru-RU" sz="1200" kern="1200" dirty="0" err="1" smtClean="0">
                <a:solidFill>
                  <a:schemeClr val="tx1"/>
                </a:solidFill>
                <a:latin typeface="+mn-lt"/>
                <a:ea typeface="+mn-ea"/>
                <a:cs typeface="+mn-cs"/>
              </a:rPr>
              <a:t>Спицина</a:t>
            </a:r>
            <a:r>
              <a:rPr lang="ru-RU" sz="1200" kern="1200" dirty="0" smtClean="0">
                <a:solidFill>
                  <a:schemeClr val="tx1"/>
                </a:solidFill>
                <a:latin typeface="+mn-lt"/>
                <a:ea typeface="+mn-ea"/>
                <a:cs typeface="+mn-cs"/>
              </a:rPr>
              <a:t> Е.А. Благодаря сотрудничеству с  Е.А. мы проводили свои занятия в рамках Академии родительского образования. </a:t>
            </a:r>
            <a:r>
              <a:rPr lang="ru-RU" sz="1200" kern="1200" dirty="0" smtClean="0">
                <a:solidFill>
                  <a:schemeClr val="tx1"/>
                </a:solidFill>
                <a:latin typeface="+mn-lt"/>
                <a:ea typeface="+mn-ea"/>
                <a:cs typeface="+mn-cs"/>
              </a:rPr>
              <a:t>В </a:t>
            </a:r>
            <a:r>
              <a:rPr lang="ru-RU" sz="1200" kern="1200" dirty="0" smtClean="0">
                <a:solidFill>
                  <a:schemeClr val="tx1"/>
                </a:solidFill>
                <a:latin typeface="+mn-lt"/>
                <a:ea typeface="+mn-ea"/>
                <a:cs typeface="+mn-cs"/>
              </a:rPr>
              <a:t>этом году мы </a:t>
            </a:r>
            <a:r>
              <a:rPr lang="ru-RU" sz="1200" kern="1200" dirty="0" err="1" smtClean="0">
                <a:solidFill>
                  <a:schemeClr val="tx1"/>
                </a:solidFill>
                <a:latin typeface="+mn-lt"/>
                <a:ea typeface="+mn-ea"/>
                <a:cs typeface="+mn-cs"/>
              </a:rPr>
              <a:t>продолжипи</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сотрудничество с библиотекой.</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в завершение своего выступления, хочу призвать вас присоединиться к команде психологов, распространяющих опыт позитивного, осознанного и ответственного  </a:t>
            </a:r>
            <a:r>
              <a:rPr lang="ru-RU" sz="1200" kern="1200" dirty="0" err="1" smtClean="0">
                <a:solidFill>
                  <a:schemeClr val="tx1"/>
                </a:solidFill>
                <a:latin typeface="+mn-lt"/>
                <a:ea typeface="+mn-ea"/>
                <a:cs typeface="+mn-cs"/>
              </a:rPr>
              <a:t>родительства</a:t>
            </a:r>
            <a:r>
              <a:rPr lang="ru-RU" sz="1200" kern="1200" dirty="0" smtClean="0">
                <a:solidFill>
                  <a:schemeClr val="tx1"/>
                </a:solidFill>
                <a:latin typeface="+mn-lt"/>
                <a:ea typeface="+mn-ea"/>
                <a:cs typeface="+mn-cs"/>
              </a:rPr>
              <a:t>. Я думаю, это чрезвычайно важная задача и для общества, и для каждого отдельного человека. </a:t>
            </a:r>
          </a:p>
          <a:p>
            <a:r>
              <a:rPr lang="ru-RU" sz="1200" kern="1200" dirty="0" smtClean="0">
                <a:solidFill>
                  <a:schemeClr val="tx1"/>
                </a:solidFill>
                <a:latin typeface="+mn-lt"/>
                <a:ea typeface="+mn-ea"/>
                <a:cs typeface="+mn-cs"/>
              </a:rPr>
              <a:t>Рекомендую поучаствовать в бесплатном </a:t>
            </a:r>
            <a:r>
              <a:rPr lang="ru-RU" sz="1200" kern="1200" dirty="0" err="1" smtClean="0">
                <a:solidFill>
                  <a:schemeClr val="tx1"/>
                </a:solidFill>
                <a:latin typeface="+mn-lt"/>
                <a:ea typeface="+mn-ea"/>
                <a:cs typeface="+mn-cs"/>
              </a:rPr>
              <a:t>вебинаре</a:t>
            </a:r>
            <a:r>
              <a:rPr lang="ru-RU" sz="1200" kern="1200" dirty="0" smtClean="0">
                <a:solidFill>
                  <a:schemeClr val="tx1"/>
                </a:solidFill>
                <a:latin typeface="+mn-lt"/>
                <a:ea typeface="+mn-ea"/>
                <a:cs typeface="+mn-cs"/>
              </a:rPr>
              <a:t>, а далее вы можете пройти интернет- обучение у Романа </a:t>
            </a:r>
            <a:r>
              <a:rPr lang="ru-RU" sz="1200" kern="1200" dirty="0" err="1" smtClean="0">
                <a:solidFill>
                  <a:schemeClr val="tx1"/>
                </a:solidFill>
                <a:latin typeface="+mn-lt"/>
                <a:ea typeface="+mn-ea"/>
                <a:cs typeface="+mn-cs"/>
              </a:rPr>
              <a:t>Гриценко</a:t>
            </a:r>
            <a:r>
              <a:rPr lang="ru-RU" sz="1200" kern="1200" dirty="0" smtClean="0">
                <a:solidFill>
                  <a:schemeClr val="tx1"/>
                </a:solidFill>
                <a:latin typeface="+mn-lt"/>
                <a:ea typeface="+mn-ea"/>
                <a:cs typeface="+mn-cs"/>
              </a:rPr>
              <a:t>, или же приглашаю поработать вживую в моей группе. </a:t>
            </a:r>
            <a:r>
              <a:rPr lang="ru-RU" sz="1200" kern="1200" dirty="0" smtClean="0">
                <a:solidFill>
                  <a:schemeClr val="tx1"/>
                </a:solidFill>
                <a:latin typeface="+mn-lt"/>
                <a:ea typeface="+mn-ea"/>
                <a:cs typeface="+mn-cs"/>
              </a:rPr>
              <a:t>Все </a:t>
            </a:r>
            <a:r>
              <a:rPr lang="ru-RU" sz="1200" kern="1200" dirty="0" smtClean="0">
                <a:solidFill>
                  <a:schemeClr val="tx1"/>
                </a:solidFill>
                <a:latin typeface="+mn-lt"/>
                <a:ea typeface="+mn-ea"/>
                <a:cs typeface="+mn-cs"/>
              </a:rPr>
              <a:t>необходимые контакты для связи я вам дала в презентации. Пишите, звоните, добавляйтесь в группу ВК, присоединяйтесь к сообществу веселых и довольных психологов! Всё получится! </a:t>
            </a:r>
          </a:p>
          <a:p>
            <a:r>
              <a:rPr lang="ru-RU" sz="1200" kern="1200" dirty="0" smtClean="0">
                <a:solidFill>
                  <a:schemeClr val="tx1"/>
                </a:solidFill>
                <a:latin typeface="+mn-lt"/>
                <a:ea typeface="+mn-ea"/>
                <a:cs typeface="+mn-cs"/>
              </a:rPr>
              <a:t>Всем спасибо за ваше доброе внимание!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7B99-DDAE-4E3A-9F15-1857E57ABF45}" type="datetimeFigureOut">
              <a:rPr lang="ru-RU" smtClean="0"/>
              <a:pPr/>
              <a:t>21.02.2018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7B99-DDAE-4E3A-9F15-1857E57ABF45}" type="datetimeFigureOut">
              <a:rPr lang="ru-RU" smtClean="0"/>
              <a:pPr/>
              <a:t>21.02.2018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76AC4-6DFE-4AEB-A539-400F900B6A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k.com/topic-138962130_3471625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hanovlib.ru/B_psycology.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k.com/event110072737" TargetMode="External"/><Relationship Id="rId5" Type="http://schemas.openxmlformats.org/officeDocument/2006/relationships/hyperlink" Target="https://vk.com/club115044317" TargetMode="External"/><Relationship Id="rId4" Type="http://schemas.openxmlformats.org/officeDocument/2006/relationships/hyperlink" Target="https://vk.com/event13569358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k.com/topic-118793201_33620424?post=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k.com/topic-118793201_33620424?post=41" TargetMode="External"/><Relationship Id="rId2" Type="http://schemas.openxmlformats.org/officeDocument/2006/relationships/hyperlink" Target="https://vk.com/id261964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8208912" cy="1470025"/>
          </a:xfrm>
        </p:spPr>
        <p:txBody>
          <a:bodyPr>
            <a:normAutofit fontScale="90000"/>
          </a:bodyPr>
          <a:lstStyle/>
          <a:p>
            <a:r>
              <a:rPr lang="ru-RU" dirty="0" smtClean="0"/>
              <a:t/>
            </a:r>
            <a:br>
              <a:rPr lang="ru-RU" dirty="0" smtClean="0"/>
            </a:br>
            <a:r>
              <a:rPr lang="ru-RU" sz="4000" b="1" dirty="0">
                <a:solidFill>
                  <a:schemeClr val="accent3">
                    <a:lumMod val="50000"/>
                  </a:schemeClr>
                </a:solidFill>
                <a:effectLst>
                  <a:outerShdw blurRad="38100" dist="38100" dir="2700000" algn="tl">
                    <a:srgbClr val="000000">
                      <a:alpha val="43137"/>
                    </a:srgbClr>
                  </a:outerShdw>
                </a:effectLst>
              </a:rPr>
              <a:t>Решение проблемного поведения </a:t>
            </a:r>
            <a:r>
              <a:rPr lang="ru-RU" sz="4000" b="1" dirty="0" smtClean="0">
                <a:solidFill>
                  <a:schemeClr val="accent3">
                    <a:lumMod val="50000"/>
                  </a:schemeClr>
                </a:solidFill>
                <a:effectLst>
                  <a:outerShdw blurRad="38100" dist="38100" dir="2700000" algn="tl">
                    <a:srgbClr val="000000">
                      <a:alpha val="43137"/>
                    </a:srgbClr>
                  </a:outerShdw>
                </a:effectLst>
              </a:rPr>
              <a:t>детей и подростков </a:t>
            </a:r>
            <a:r>
              <a:rPr lang="ru-RU" sz="4000" b="1" dirty="0">
                <a:solidFill>
                  <a:schemeClr val="accent3">
                    <a:lumMod val="50000"/>
                  </a:schemeClr>
                </a:solidFill>
                <a:effectLst>
                  <a:outerShdw blurRad="38100" dist="38100" dir="2700000" algn="tl">
                    <a:srgbClr val="000000">
                      <a:alpha val="43137"/>
                    </a:srgbClr>
                  </a:outerShdw>
                </a:effectLst>
              </a:rPr>
              <a:t>через консультирование родителей.</a:t>
            </a:r>
            <a:r>
              <a:rPr lang="ru-RU" dirty="0"/>
              <a:t/>
            </a:r>
            <a:br>
              <a:rPr lang="ru-RU" dirty="0"/>
            </a:br>
            <a:endParaRPr lang="ru-RU" dirty="0"/>
          </a:p>
        </p:txBody>
      </p:sp>
      <p:sp>
        <p:nvSpPr>
          <p:cNvPr id="3" name="Подзаголовок 2"/>
          <p:cNvSpPr>
            <a:spLocks noGrp="1"/>
          </p:cNvSpPr>
          <p:nvPr>
            <p:ph type="subTitle" idx="1"/>
          </p:nvPr>
        </p:nvSpPr>
        <p:spPr>
          <a:xfrm>
            <a:off x="323528" y="3573016"/>
            <a:ext cx="4968552" cy="2927818"/>
          </a:xfrm>
        </p:spPr>
        <p:txBody>
          <a:bodyPr>
            <a:noAutofit/>
          </a:bodyPr>
          <a:lstStyle/>
          <a:p>
            <a:pPr algn="l"/>
            <a:r>
              <a:rPr lang="ru-RU" sz="2000" dirty="0" smtClean="0">
                <a:solidFill>
                  <a:srgbClr val="002060"/>
                </a:solidFill>
                <a:effectLst>
                  <a:outerShdw blurRad="38100" dist="38100" dir="2700000" algn="tl">
                    <a:srgbClr val="000000">
                      <a:alpha val="43137"/>
                    </a:srgbClr>
                  </a:outerShdw>
                </a:effectLst>
              </a:rPr>
              <a:t>«Родителям хотелось бы пожелать терпения, твёрдости, обдуманных требований, любви и контакта с подростками. </a:t>
            </a:r>
            <a:endParaRPr lang="ru-RU" sz="2000" dirty="0" smtClean="0">
              <a:solidFill>
                <a:srgbClr val="002060"/>
              </a:solidFill>
              <a:effectLst>
                <a:outerShdw blurRad="38100" dist="38100" dir="2700000" algn="tl">
                  <a:srgbClr val="000000">
                    <a:alpha val="43137"/>
                  </a:srgbClr>
                </a:outerShdw>
              </a:effectLst>
            </a:endParaRPr>
          </a:p>
          <a:p>
            <a:pPr algn="l"/>
            <a:r>
              <a:rPr lang="ru-RU" sz="2000" dirty="0" smtClean="0">
                <a:solidFill>
                  <a:srgbClr val="002060"/>
                </a:solidFill>
                <a:effectLst>
                  <a:outerShdw blurRad="38100" dist="38100" dir="2700000" algn="tl">
                    <a:srgbClr val="000000">
                      <a:alpha val="43137"/>
                    </a:srgbClr>
                  </a:outerShdw>
                </a:effectLst>
              </a:rPr>
              <a:t>При </a:t>
            </a:r>
            <a:r>
              <a:rPr lang="ru-RU" sz="2000" dirty="0" smtClean="0">
                <a:solidFill>
                  <a:srgbClr val="002060"/>
                </a:solidFill>
                <a:effectLst>
                  <a:outerShdw blurRad="38100" dist="38100" dir="2700000" algn="tl">
                    <a:srgbClr val="000000">
                      <a:alpha val="43137"/>
                    </a:srgbClr>
                  </a:outerShdw>
                </a:effectLst>
              </a:rPr>
              <a:t>любых сложных ситуациях только отчий дом освещает дорогу потерявшим её подросткам. Да пребудет с ними удача</a:t>
            </a:r>
            <a:r>
              <a:rPr lang="ru-RU" sz="2000" dirty="0" smtClean="0">
                <a:solidFill>
                  <a:srgbClr val="002060"/>
                </a:solidFill>
                <a:effectLst>
                  <a:outerShdw blurRad="38100" dist="38100" dir="2700000" algn="tl">
                    <a:srgbClr val="000000">
                      <a:alpha val="43137"/>
                    </a:srgbClr>
                  </a:outerShdw>
                </a:effectLst>
              </a:rPr>
              <a:t>!»</a:t>
            </a:r>
          </a:p>
          <a:p>
            <a:pPr lvl="0" algn="l"/>
            <a:r>
              <a:rPr lang="ru-RU" sz="1600" i="1" dirty="0" smtClean="0">
                <a:solidFill>
                  <a:srgbClr val="002060"/>
                </a:solidFill>
                <a:effectLst>
                  <a:outerShdw blurRad="38100" dist="38100" dir="2700000" algn="tl">
                    <a:srgbClr val="000000">
                      <a:alpha val="43137"/>
                    </a:srgbClr>
                  </a:outerShdw>
                </a:effectLst>
              </a:rPr>
              <a:t>(В.Г.Казанская</a:t>
            </a:r>
            <a:r>
              <a:rPr lang="ru-RU" sz="1600" dirty="0" smtClean="0">
                <a:solidFill>
                  <a:srgbClr val="002060"/>
                </a:solidFill>
                <a:effectLst>
                  <a:outerShdw blurRad="38100" dist="38100" dir="2700000" algn="tl">
                    <a:srgbClr val="000000">
                      <a:alpha val="43137"/>
                    </a:srgbClr>
                  </a:outerShdw>
                </a:effectLst>
              </a:rPr>
              <a:t> </a:t>
            </a:r>
            <a:r>
              <a:rPr lang="ru-RU" sz="1600" dirty="0" smtClean="0">
                <a:solidFill>
                  <a:srgbClr val="002060"/>
                </a:solidFill>
                <a:effectLst>
                  <a:outerShdw blurRad="38100" dist="38100" dir="2700000" algn="tl">
                    <a:srgbClr val="000000">
                      <a:alpha val="43137"/>
                    </a:srgbClr>
                  </a:outerShdw>
                </a:effectLst>
              </a:rPr>
              <a:t>Подросток. Трудности взросления. </a:t>
            </a:r>
            <a:endParaRPr lang="ru-RU" sz="1600" dirty="0" smtClean="0">
              <a:solidFill>
                <a:srgbClr val="002060"/>
              </a:solidFill>
              <a:effectLst>
                <a:outerShdw blurRad="38100" dist="38100" dir="2700000" algn="tl">
                  <a:srgbClr val="000000">
                    <a:alpha val="43137"/>
                  </a:srgbClr>
                </a:outerShdw>
              </a:effectLst>
            </a:endParaRPr>
          </a:p>
          <a:p>
            <a:pPr lvl="0" algn="l"/>
            <a:r>
              <a:rPr lang="ru-RU" sz="1600" dirty="0" smtClean="0">
                <a:solidFill>
                  <a:srgbClr val="002060"/>
                </a:solidFill>
                <a:effectLst>
                  <a:outerShdw blurRad="38100" dist="38100" dir="2700000" algn="tl">
                    <a:srgbClr val="000000">
                      <a:alpha val="43137"/>
                    </a:srgbClr>
                  </a:outerShdw>
                </a:effectLst>
              </a:rPr>
              <a:t>Книга </a:t>
            </a:r>
            <a:r>
              <a:rPr lang="ru-RU" sz="1600" dirty="0" smtClean="0">
                <a:solidFill>
                  <a:srgbClr val="002060"/>
                </a:solidFill>
                <a:effectLst>
                  <a:outerShdw blurRad="38100" dist="38100" dir="2700000" algn="tl">
                    <a:srgbClr val="000000">
                      <a:alpha val="43137"/>
                    </a:srgbClr>
                  </a:outerShdw>
                </a:effectLst>
              </a:rPr>
              <a:t>для психологов, педагогов, родителей</a:t>
            </a:r>
            <a:r>
              <a:rPr lang="ru-RU" sz="1600" dirty="0" smtClean="0">
                <a:solidFill>
                  <a:srgbClr val="002060"/>
                </a:solidFill>
                <a:effectLst>
                  <a:outerShdw blurRad="38100" dist="38100" dir="2700000" algn="tl">
                    <a:srgbClr val="000000">
                      <a:alpha val="43137"/>
                    </a:srgbClr>
                  </a:outerShdw>
                </a:effectLst>
              </a:rPr>
              <a:t>.)</a:t>
            </a:r>
            <a:endParaRPr lang="ru-RU" sz="1600" dirty="0" smtClean="0">
              <a:solidFill>
                <a:srgbClr val="002060"/>
              </a:solidFill>
              <a:effectLst>
                <a:outerShdw blurRad="38100" dist="38100" dir="2700000" algn="tl">
                  <a:srgbClr val="000000">
                    <a:alpha val="43137"/>
                  </a:srgbClr>
                </a:outerShdw>
              </a:effectLst>
            </a:endParaRPr>
          </a:p>
          <a:p>
            <a:pPr algn="l"/>
            <a:endParaRPr lang="ru-RU" sz="2000" b="1" dirty="0">
              <a:solidFill>
                <a:srgbClr val="002060"/>
              </a:solidFill>
              <a:effectLst>
                <a:outerShdw blurRad="38100" dist="38100" dir="2700000" algn="tl">
                  <a:srgbClr val="000000">
                    <a:alpha val="43137"/>
                  </a:srgbClr>
                </a:outerShdw>
              </a:effectLst>
            </a:endParaRPr>
          </a:p>
        </p:txBody>
      </p:sp>
      <p:pic>
        <p:nvPicPr>
          <p:cNvPr id="4" name="Picture 2" descr="H:\тренинг Романа Гриценко\картинки\1_together2.jpg"/>
          <p:cNvPicPr>
            <a:picLocks noChangeAspect="1" noChangeArrowheads="1"/>
          </p:cNvPicPr>
          <p:nvPr/>
        </p:nvPicPr>
        <p:blipFill>
          <a:blip r:embed="rId3" cstate="print"/>
          <a:srcRect/>
          <a:stretch>
            <a:fillRect/>
          </a:stretch>
        </p:blipFill>
        <p:spPr bwMode="auto">
          <a:xfrm>
            <a:off x="5251463" y="3645024"/>
            <a:ext cx="3606443" cy="2808312"/>
          </a:xfrm>
          <a:prstGeom prst="rect">
            <a:avLst/>
          </a:prstGeom>
          <a:noFill/>
        </p:spPr>
      </p:pic>
      <p:sp>
        <p:nvSpPr>
          <p:cNvPr id="5" name="Прямоугольник 4"/>
          <p:cNvSpPr/>
          <p:nvPr/>
        </p:nvSpPr>
        <p:spPr>
          <a:xfrm>
            <a:off x="285720" y="2428868"/>
            <a:ext cx="8572560" cy="1107996"/>
          </a:xfrm>
          <a:prstGeom prst="rect">
            <a:avLst/>
          </a:prstGeom>
        </p:spPr>
        <p:txBody>
          <a:bodyPr wrap="square">
            <a:spAutoFit/>
          </a:bodyPr>
          <a:lstStyle/>
          <a:p>
            <a:pPr algn="r"/>
            <a:r>
              <a:rPr lang="ru-RU" sz="2200" b="1" dirty="0" smtClean="0">
                <a:solidFill>
                  <a:schemeClr val="accent6">
                    <a:lumMod val="75000"/>
                  </a:schemeClr>
                </a:solidFill>
                <a:effectLst>
                  <a:outerShdw blurRad="38100" dist="38100" dir="2700000" algn="tl">
                    <a:srgbClr val="000000">
                      <a:alpha val="43137"/>
                    </a:srgbClr>
                  </a:outerShdw>
                </a:effectLst>
              </a:rPr>
              <a:t>Данилова Ирина Анатольевна </a:t>
            </a:r>
            <a:endParaRPr lang="en-US"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педагог-психолог, семейный консультант</a:t>
            </a:r>
          </a:p>
          <a:p>
            <a:pPr algn="r"/>
            <a:r>
              <a:rPr lang="ru-RU" sz="2200" b="1" dirty="0" smtClean="0">
                <a:solidFill>
                  <a:schemeClr val="accent6">
                    <a:lumMod val="75000"/>
                  </a:schemeClr>
                </a:solidFill>
                <a:effectLst>
                  <a:outerShdw blurRad="38100" dist="38100" dir="2700000" algn="tl">
                    <a:srgbClr val="000000">
                      <a:alpha val="43137"/>
                    </a:srgbClr>
                  </a:outerShdw>
                </a:effectLst>
              </a:rPr>
              <a:t>т. 770-800, </a:t>
            </a:r>
            <a:r>
              <a:rPr lang="ru-RU" sz="2200" b="1" dirty="0" err="1" smtClean="0">
                <a:solidFill>
                  <a:schemeClr val="accent6">
                    <a:lumMod val="75000"/>
                  </a:schemeClr>
                </a:solidFill>
                <a:effectLst>
                  <a:outerShdw blurRad="38100" dist="38100" dir="2700000" algn="tl">
                    <a:srgbClr val="000000">
                      <a:alpha val="43137"/>
                    </a:srgbClr>
                  </a:outerShdw>
                </a:effectLst>
              </a:rPr>
              <a:t>эл</a:t>
            </a:r>
            <a:r>
              <a:rPr lang="ru-RU" sz="2200" b="1" dirty="0" smtClean="0">
                <a:solidFill>
                  <a:schemeClr val="accent6">
                    <a:lumMod val="75000"/>
                  </a:schemeClr>
                </a:solidFill>
                <a:effectLst>
                  <a:outerShdw blurRad="38100" dist="38100" dir="2700000" algn="tl">
                    <a:srgbClr val="000000">
                      <a:alpha val="43137"/>
                    </a:srgbClr>
                  </a:outerShdw>
                </a:effectLst>
              </a:rPr>
              <a:t>. адрес: </a:t>
            </a:r>
            <a:r>
              <a:rPr lang="en-US" sz="2200" b="1" dirty="0" smtClean="0">
                <a:solidFill>
                  <a:schemeClr val="accent6">
                    <a:lumMod val="75000"/>
                  </a:schemeClr>
                </a:solidFill>
                <a:effectLst>
                  <a:outerShdw blurRad="38100" dist="38100" dir="2700000" algn="tl">
                    <a:srgbClr val="000000">
                      <a:alpha val="43137"/>
                    </a:srgbClr>
                  </a:outerShdw>
                </a:effectLst>
              </a:rPr>
              <a:t>dia472009@mail.ru</a:t>
            </a:r>
            <a:endParaRPr lang="ru-RU" sz="22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p:spPr>
        <p:txBody>
          <a:bodyPr>
            <a:normAutofit fontScale="90000"/>
          </a:bodyPr>
          <a:lstStyle/>
          <a:p>
            <a:r>
              <a:rPr lang="en-US" dirty="0" smtClean="0"/>
              <a:t>https://vk.com/spasti_detei</a:t>
            </a:r>
            <a:endParaRPr lang="ru-RU" dirty="0"/>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l="10686" t="3150" r="13498" b="6299"/>
          <a:stretch>
            <a:fillRect/>
          </a:stretch>
        </p:blipFill>
        <p:spPr bwMode="auto">
          <a:xfrm>
            <a:off x="395536" y="820671"/>
            <a:ext cx="8087857" cy="6037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https://vk.com/id26196450</a:t>
            </a:r>
            <a:endParaRPr lang="ru-RU" sz="3200" dirty="0"/>
          </a:p>
        </p:txBody>
      </p:sp>
      <p:sp>
        <p:nvSpPr>
          <p:cNvPr id="3" name="Содержимое 2"/>
          <p:cNvSpPr>
            <a:spLocks noGrp="1"/>
          </p:cNvSpPr>
          <p:nvPr>
            <p:ph idx="1"/>
          </p:nvPr>
        </p:nvSpPr>
        <p:spPr/>
        <p:txBody>
          <a:bodyPr/>
          <a:lstStyle/>
          <a:p>
            <a:endParaRPr lang="ru-RU"/>
          </a:p>
        </p:txBody>
      </p:sp>
      <p:pic>
        <p:nvPicPr>
          <p:cNvPr id="18434" name="Picture 2"/>
          <p:cNvPicPr>
            <a:picLocks noChangeAspect="1" noChangeArrowheads="1"/>
          </p:cNvPicPr>
          <p:nvPr/>
        </p:nvPicPr>
        <p:blipFill>
          <a:blip r:embed="rId3" cstate="print"/>
          <a:srcRect l="21654" t="14848" r="7312" b="5399"/>
          <a:stretch>
            <a:fillRect/>
          </a:stretch>
        </p:blipFill>
        <p:spPr bwMode="auto">
          <a:xfrm>
            <a:off x="899592" y="1268760"/>
            <a:ext cx="7577666" cy="5317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251520" y="476672"/>
            <a:ext cx="3384376" cy="5976663"/>
          </a:xfrm>
          <a:solidFill>
            <a:schemeClr val="accent6">
              <a:lumMod val="20000"/>
              <a:lumOff val="80000"/>
            </a:schemeClr>
          </a:solidFill>
        </p:spPr>
        <p:txBody>
          <a:bodyPr>
            <a:normAutofit fontScale="40000" lnSpcReduction="20000"/>
          </a:bodyPr>
          <a:lstStyle/>
          <a:p>
            <a:pPr marL="0" indent="0">
              <a:buNone/>
            </a:pPr>
            <a:r>
              <a:rPr lang="ru-RU" b="1" dirty="0" smtClean="0"/>
              <a:t>Что дает психологу готовая рабочая схема консультирования?</a:t>
            </a:r>
            <a:r>
              <a:rPr lang="ru-RU" dirty="0" smtClean="0"/>
              <a:t> </a:t>
            </a:r>
            <a:br>
              <a:rPr lang="ru-RU" dirty="0" smtClean="0"/>
            </a:br>
            <a:r>
              <a:rPr lang="ru-RU" dirty="0" smtClean="0"/>
              <a:t/>
            </a:r>
            <a:br>
              <a:rPr lang="ru-RU" dirty="0" smtClean="0"/>
            </a:br>
            <a:r>
              <a:rPr lang="ru-RU" dirty="0" smtClean="0"/>
              <a:t>1. Уверенность и великолепный настрой в работе, потому что у Вас есть расписанная по этапам каждая консультация, готовый план действий. </a:t>
            </a:r>
            <a:br>
              <a:rPr lang="ru-RU" dirty="0" smtClean="0"/>
            </a:br>
            <a:r>
              <a:rPr lang="ru-RU" dirty="0" smtClean="0"/>
              <a:t/>
            </a:r>
            <a:br>
              <a:rPr lang="ru-RU" dirty="0" smtClean="0"/>
            </a:br>
            <a:r>
              <a:rPr lang="ru-RU" dirty="0" smtClean="0"/>
              <a:t>2. Достижимые результаты в работе, потому что Вы поровну разделяете ответственность с клиентом за результат. </a:t>
            </a:r>
            <a:br>
              <a:rPr lang="ru-RU" dirty="0" smtClean="0"/>
            </a:br>
            <a:r>
              <a:rPr lang="ru-RU" dirty="0" smtClean="0"/>
              <a:t/>
            </a:r>
            <a:br>
              <a:rPr lang="ru-RU" dirty="0" smtClean="0"/>
            </a:br>
            <a:r>
              <a:rPr lang="ru-RU" dirty="0" smtClean="0"/>
              <a:t>3. Высокая заинтересованность клиента в работе с Вами, потому что он видит явные результаты уже после первой встречи. </a:t>
            </a:r>
            <a:br>
              <a:rPr lang="ru-RU" dirty="0" smtClean="0"/>
            </a:br>
            <a:r>
              <a:rPr lang="ru-RU" dirty="0" smtClean="0"/>
              <a:t/>
            </a:r>
            <a:br>
              <a:rPr lang="ru-RU" dirty="0" smtClean="0"/>
            </a:br>
            <a:r>
              <a:rPr lang="ru-RU" dirty="0" smtClean="0"/>
              <a:t>4. Повышение спроса на Ваши консультации, потому что достигнутые результаты заметны в ближайшем окружении Вашего клиента. </a:t>
            </a:r>
            <a:br>
              <a:rPr lang="ru-RU" dirty="0" smtClean="0"/>
            </a:br>
            <a:r>
              <a:rPr lang="ru-RU" dirty="0" smtClean="0"/>
              <a:t/>
            </a:r>
            <a:br>
              <a:rPr lang="ru-RU" dirty="0" smtClean="0"/>
            </a:br>
            <a:r>
              <a:rPr lang="ru-RU" dirty="0" smtClean="0"/>
              <a:t>5. Растущую заинтересованность к Вам как к специалисту, а именно – сарафанное радио. Все больше людей начинают Вами интересоваться и записываться на консультации. </a:t>
            </a:r>
            <a:br>
              <a:rPr lang="ru-RU" dirty="0" smtClean="0"/>
            </a:br>
            <a:r>
              <a:rPr lang="ru-RU" dirty="0" smtClean="0"/>
              <a:t/>
            </a:r>
            <a:br>
              <a:rPr lang="ru-RU" dirty="0" smtClean="0"/>
            </a:br>
            <a:r>
              <a:rPr lang="ru-RU" dirty="0" smtClean="0"/>
              <a:t>6. Качественно выстроенные и понятные шаги в консультировании формируют в клиенте искреннее желание оплачивать Вашу работу. </a:t>
            </a:r>
            <a:br>
              <a:rPr lang="ru-RU" dirty="0" smtClean="0"/>
            </a:br>
            <a:r>
              <a:rPr lang="ru-RU" dirty="0" smtClean="0"/>
              <a:t/>
            </a:r>
            <a:br>
              <a:rPr lang="ru-RU" dirty="0" smtClean="0"/>
            </a:br>
            <a:r>
              <a:rPr lang="ru-RU" dirty="0" smtClean="0"/>
              <a:t>Редкий психолог может похвастаться чувством полной уверенности за 100% достижимый результат в работе с клиентом. Уже на самом </a:t>
            </a:r>
            <a:r>
              <a:rPr lang="ru-RU" dirty="0" err="1" smtClean="0"/>
              <a:t>вебинаре</a:t>
            </a:r>
            <a:r>
              <a:rPr lang="ru-RU" dirty="0" smtClean="0"/>
              <a:t> я помогу вам максимально усилить Вашу уверенность! </a:t>
            </a:r>
            <a:endParaRPr lang="ru-RU" dirty="0"/>
          </a:p>
        </p:txBody>
      </p:sp>
      <p:sp>
        <p:nvSpPr>
          <p:cNvPr id="5" name="Прямоугольник 4"/>
          <p:cNvSpPr/>
          <p:nvPr/>
        </p:nvSpPr>
        <p:spPr>
          <a:xfrm>
            <a:off x="3779912" y="2780929"/>
            <a:ext cx="5112568" cy="4062651"/>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ru-RU" sz="1200" dirty="0" smtClean="0"/>
              <a:t>ВЕБИНАР УСТРОЕН ТАКИМ ОБРАЗОМ, ЧТО УЧАСТНИКИ ПРОРАБАТЫВАЮТ И МАКСИМАЛЬНО УСИЛИВАЮТ 2 РОЛИ: РОДИТЕЛЬ И ПСИХОЛОГ </a:t>
            </a:r>
            <a:br>
              <a:rPr lang="ru-RU" sz="1200" dirty="0" smtClean="0"/>
            </a:br>
            <a:r>
              <a:rPr lang="ru-RU" sz="1200" dirty="0" smtClean="0"/>
              <a:t/>
            </a:r>
            <a:br>
              <a:rPr lang="ru-RU" sz="1200" dirty="0" smtClean="0"/>
            </a:br>
            <a:r>
              <a:rPr lang="ru-RU" sz="1200" dirty="0" smtClean="0"/>
              <a:t>В течение 4-х часов, на </a:t>
            </a:r>
            <a:r>
              <a:rPr lang="ru-RU" sz="1200" dirty="0" err="1" smtClean="0"/>
              <a:t>вебинаре</a:t>
            </a:r>
            <a:r>
              <a:rPr lang="ru-RU" sz="1200" dirty="0" smtClean="0"/>
              <a:t>, Вы </a:t>
            </a:r>
            <a:br>
              <a:rPr lang="ru-RU" sz="1200" dirty="0" smtClean="0"/>
            </a:br>
            <a:r>
              <a:rPr lang="ru-RU" sz="1200" dirty="0" smtClean="0"/>
              <a:t/>
            </a:r>
            <a:br>
              <a:rPr lang="ru-RU" sz="1200" dirty="0" smtClean="0"/>
            </a:br>
            <a:r>
              <a:rPr lang="ru-RU" sz="1200" dirty="0" smtClean="0"/>
              <a:t> Осознаете чувство собственной ценности и вернете уверенность в себе как в профессионале. </a:t>
            </a:r>
            <a:br>
              <a:rPr lang="ru-RU" sz="1200" dirty="0" smtClean="0"/>
            </a:br>
            <a:r>
              <a:rPr lang="ru-RU" sz="1200" dirty="0" smtClean="0"/>
              <a:t/>
            </a:r>
            <a:br>
              <a:rPr lang="ru-RU" sz="1200" dirty="0" smtClean="0"/>
            </a:br>
            <a:r>
              <a:rPr lang="ru-RU" sz="1200" dirty="0" smtClean="0"/>
              <a:t> Откроете новые возможности и ощутите себя по-новому в профессии «психолог». </a:t>
            </a:r>
            <a:br>
              <a:rPr lang="ru-RU" sz="1200" dirty="0" smtClean="0"/>
            </a:br>
            <a:r>
              <a:rPr lang="ru-RU" sz="1200" dirty="0" smtClean="0"/>
              <a:t/>
            </a:r>
            <a:br>
              <a:rPr lang="ru-RU" sz="1200" dirty="0" smtClean="0"/>
            </a:br>
            <a:r>
              <a:rPr lang="ru-RU" sz="1200" dirty="0" smtClean="0"/>
              <a:t> Вернете утраченное ощущение наслаждения работой. </a:t>
            </a:r>
            <a:br>
              <a:rPr lang="ru-RU" sz="1200" dirty="0" smtClean="0"/>
            </a:br>
            <a:r>
              <a:rPr lang="ru-RU" sz="1200" dirty="0" smtClean="0"/>
              <a:t/>
            </a:r>
            <a:br>
              <a:rPr lang="ru-RU" sz="1200" dirty="0" smtClean="0"/>
            </a:br>
            <a:r>
              <a:rPr lang="ru-RU" sz="1200" dirty="0" smtClean="0"/>
              <a:t> Откроете в себе неисчерпаемый источник энергии для реализации Ваших профессиональных планов. </a:t>
            </a:r>
            <a:br>
              <a:rPr lang="ru-RU" sz="1200" dirty="0" smtClean="0"/>
            </a:br>
            <a:r>
              <a:rPr lang="ru-RU" sz="1200" dirty="0" smtClean="0"/>
              <a:t/>
            </a:r>
            <a:br>
              <a:rPr lang="ru-RU" sz="1200" dirty="0" smtClean="0"/>
            </a:br>
            <a:r>
              <a:rPr lang="ru-RU" sz="1200" dirty="0" smtClean="0"/>
              <a:t> Измените своё отношение к себе и полюбите Себя как специалиста – психолога. </a:t>
            </a:r>
            <a:br>
              <a:rPr lang="ru-RU" sz="1200" dirty="0" smtClean="0"/>
            </a:br>
            <a:r>
              <a:rPr lang="ru-RU" sz="1200" dirty="0" smtClean="0"/>
              <a:t/>
            </a:r>
            <a:br>
              <a:rPr lang="ru-RU" sz="1200" dirty="0" smtClean="0"/>
            </a:br>
            <a:r>
              <a:rPr lang="ru-RU" sz="1200" dirty="0" smtClean="0"/>
              <a:t> Прямо на </a:t>
            </a:r>
            <a:r>
              <a:rPr lang="ru-RU" sz="1200" dirty="0" err="1" smtClean="0"/>
              <a:t>вебинаре</a:t>
            </a:r>
            <a:r>
              <a:rPr lang="ru-RU" sz="1200" dirty="0" smtClean="0"/>
              <a:t> улучшите Ваши отношения с ребенком-подростком. </a:t>
            </a:r>
            <a:r>
              <a:rPr lang="ru-RU" dirty="0" smtClean="0"/>
              <a:t/>
            </a:r>
            <a:br>
              <a:rPr lang="ru-RU" dirty="0" smtClean="0"/>
            </a:br>
            <a:endParaRPr lang="ru-RU" dirty="0"/>
          </a:p>
        </p:txBody>
      </p:sp>
      <p:pic>
        <p:nvPicPr>
          <p:cNvPr id="1028" name="Picture 4" descr="https://pp.userapi.com/c841029/v841029842/1fea2/XA6XH4OChYA.jpg"/>
          <p:cNvPicPr>
            <a:picLocks noChangeAspect="1" noChangeArrowheads="1"/>
          </p:cNvPicPr>
          <p:nvPr/>
        </p:nvPicPr>
        <p:blipFill>
          <a:blip r:embed="rId3" cstate="print"/>
          <a:srcRect/>
          <a:stretch>
            <a:fillRect/>
          </a:stretch>
        </p:blipFill>
        <p:spPr bwMode="auto">
          <a:xfrm>
            <a:off x="3810000" y="0"/>
            <a:ext cx="5334000" cy="2667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83568" y="620688"/>
            <a:ext cx="8003232" cy="5505475"/>
          </a:xfrm>
        </p:spPr>
        <p:txBody>
          <a:bodyPr/>
          <a:lstStyle/>
          <a:p>
            <a:pPr>
              <a:buNone/>
            </a:pPr>
            <a:r>
              <a:rPr lang="en-US" dirty="0" smtClean="0"/>
              <a:t>https://vk.com/club138962130</a:t>
            </a:r>
            <a:endParaRPr lang="ru-RU" dirty="0"/>
          </a:p>
        </p:txBody>
      </p:sp>
      <p:pic>
        <p:nvPicPr>
          <p:cNvPr id="17410" name="Picture 2"/>
          <p:cNvPicPr>
            <a:picLocks noChangeAspect="1" noChangeArrowheads="1"/>
          </p:cNvPicPr>
          <p:nvPr/>
        </p:nvPicPr>
        <p:blipFill>
          <a:blip r:embed="rId3" cstate="print"/>
          <a:srcRect l="20810" t="14848" r="8436" b="7199"/>
          <a:stretch>
            <a:fillRect/>
          </a:stretch>
        </p:blipFill>
        <p:spPr bwMode="auto">
          <a:xfrm>
            <a:off x="683568" y="1340768"/>
            <a:ext cx="7547568" cy="5197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Отзывы участниц программы</a:t>
            </a:r>
            <a:endParaRPr lang="ru-RU" dirty="0"/>
          </a:p>
        </p:txBody>
      </p:sp>
      <p:sp>
        <p:nvSpPr>
          <p:cNvPr id="3" name="Содержимое 2"/>
          <p:cNvSpPr>
            <a:spLocks noGrp="1"/>
          </p:cNvSpPr>
          <p:nvPr>
            <p:ph idx="1"/>
          </p:nvPr>
        </p:nvSpPr>
        <p:spPr>
          <a:xfrm>
            <a:off x="457200" y="1412776"/>
            <a:ext cx="8229600" cy="5256584"/>
          </a:xfrm>
        </p:spPr>
        <p:txBody>
          <a:bodyPr>
            <a:normAutofit fontScale="62500" lnSpcReduction="20000"/>
          </a:bodyPr>
          <a:lstStyle/>
          <a:p>
            <a:r>
              <a:rPr lang="ru-RU" dirty="0"/>
              <a:t>Для меня очень ценным на занятии стало осознание выгод для родителей (как ни странно) от использования патологических инструмента воспитания. Получается, что мы, как родители, видим сиюминутные выгоды, но забываем или не хотим задумываться об отдаленных отрицательных отклонениях в личности ребёнка, к которым приводит тот или иной неконструктивный стиль воспитания. Спасибо Ирине за наглядное представление материала, глубину его подачи и желание делиться</a:t>
            </a:r>
            <a:r>
              <a:rPr lang="ru-RU" dirty="0" smtClean="0"/>
              <a:t>!!!</a:t>
            </a:r>
          </a:p>
          <a:p>
            <a:endParaRPr lang="ru-RU" dirty="0" smtClean="0"/>
          </a:p>
          <a:p>
            <a:r>
              <a:rPr lang="ru-RU" dirty="0"/>
              <a:t>Очень понравилось занятие! Методика замечательная! Вроде бы все очень просто, но в ходе выполнения я сделала для себя очень ценные открытия в вопросах воспитании детей. Как важно то, что слышит ребёнок о себе, особенно от ближайшего окружения. И опять все это через осознание собственного опыта, что для меня очень ценно! Спасибо Ирине за то, что она как опытный проводник ведёт по дорогам самопознания, ничего не навязывая, а поддерживая и создавая приятную среду на занятии. Особо хочется поблагодарить за домашнее задание и конкретные рекомендации о том как повысить самооценку ребёнка! Спасибо</a:t>
            </a:r>
            <a:r>
              <a:rPr lang="ru-RU" dirty="0" smtClean="0"/>
              <a:t>!!!</a:t>
            </a:r>
            <a:r>
              <a:rPr lang="ru-RU" dirty="0">
                <a:hlinkClick r:id="rId3"/>
              </a:rPr>
              <a:t/>
            </a:r>
            <a:br>
              <a:rPr lang="ru-RU" dirty="0">
                <a:hlinkClick r:id="rId3"/>
              </a:rPr>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Отзывы участниц программы</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268760"/>
            <a:ext cx="8229600" cy="5328592"/>
          </a:xfrm>
        </p:spPr>
        <p:txBody>
          <a:bodyPr>
            <a:normAutofit fontScale="47500" lnSpcReduction="20000"/>
          </a:bodyPr>
          <a:lstStyle/>
          <a:p>
            <a:r>
              <a:rPr lang="ru-RU" dirty="0"/>
              <a:t>Сегодня состоялось очень важное для меня занятие. Сегодня познакомились с секретным </a:t>
            </a:r>
            <a:r>
              <a:rPr lang="ru-RU" dirty="0" smtClean="0"/>
              <a:t>принципом </a:t>
            </a:r>
            <a:r>
              <a:rPr lang="ru-RU" dirty="0"/>
              <a:t>бесконфликтного общения, его трёхступенчатой технологией, с техникой бесконфликтного отказа, с эмоциональной поддержкой. Подсознательно стремилась к подобной форме общения с сыном, но далеко не всегда получалось, да и системы такой у меня, понятно, не было. Все очень логично выстроено, понятно, чётко. Конечно не сразу будет все получаться, но метод хорош и стоит того, что бы потрудиться для полного им овладения! Спасибо Ирина за мягкое общение на тренинге, примеры взаимодействия со своими подростками, что важно для меня, за знакомство с секретными принципами общения</a:t>
            </a:r>
            <a:r>
              <a:rPr lang="ru-RU" dirty="0" smtClean="0"/>
              <a:t>.</a:t>
            </a:r>
          </a:p>
          <a:p>
            <a:endParaRPr lang="ru-RU" dirty="0" smtClean="0"/>
          </a:p>
          <a:p>
            <a:r>
              <a:rPr lang="ru-RU" dirty="0" smtClean="0"/>
              <a:t>Вот наконец я присутствовала на 9 занятии тренинга, изучила и потренировалась в мудром применении санкций, увидела разницу между наказанием и логической последовательностью, получила готовую методику общения на принципах взаимного уважения в 5 шагов, передаче ответственности и усилению собственного авторитета. </a:t>
            </a:r>
            <a:br>
              <a:rPr lang="ru-RU" dirty="0" smtClean="0"/>
            </a:br>
            <a:r>
              <a:rPr lang="ru-RU" dirty="0" smtClean="0"/>
              <a:t>Эта методика прежде всего дисциплинирует меня саму. Совершенно отлична от традиционных методов общения и воспитания в обществе во круг меня. Эта методика действительно готовый и надёжный инструмент влияния не только на ребёнка, но и на все моё окружение. Мой супруг, на котором я в первую очередь тренируюсь очень доволен процессом нашего с ним общения, высказав, что так лучше, чем ругаться. Наш сын смотрит на нас, слушает нас, и это главный метод влияния на него. </a:t>
            </a:r>
            <a:br>
              <a:rPr lang="ru-RU" dirty="0" smtClean="0"/>
            </a:br>
            <a:r>
              <a:rPr lang="ru-RU" dirty="0" smtClean="0"/>
              <a:t>Сама стала чувствовать себя увереннее, легче справляться с конфликтными ситуациями так как чрезвычайно эмоциональная, легко и быстро "вспыхиваю". СПАСИБО Ирине за знакомство с методикой, за ПРОФЕССИАНОЛИЗМ! </a:t>
            </a:r>
            <a:br>
              <a:rPr lang="ru-RU" dirty="0" smtClean="0"/>
            </a:br>
            <a:r>
              <a:rPr lang="ru-RU" dirty="0" smtClean="0"/>
              <a:t>На занятии все участники щедро делились своим опытом, мыслями, озвучивали свои чувства и ощущения, что очень ценно для меня. </a:t>
            </a:r>
            <a:br>
              <a:rPr lang="ru-RU" dirty="0" smtClean="0"/>
            </a:br>
            <a:r>
              <a:rPr lang="ru-RU" dirty="0" smtClean="0"/>
              <a:t>Теперь у меня есть уверенность а своих возможностях, как, прежде всего, мудрой супруги и мамы. Спасибо Ирине за психологический комфорт на занятии, уютную атмосферу и ненавязчивость.</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6">
                    <a:lumMod val="75000"/>
                  </a:schemeClr>
                </a:solidFill>
                <a:effectLst>
                  <a:outerShdw blurRad="38100" dist="38100" dir="2700000" algn="tl">
                    <a:srgbClr val="000000">
                      <a:alpha val="43137"/>
                    </a:srgbClr>
                  </a:outerShdw>
                </a:effectLst>
              </a:rPr>
              <a:t>Психолого-педагогический отдел </a:t>
            </a:r>
            <a:br>
              <a:rPr lang="ru-RU" sz="2800" b="1" dirty="0" smtClean="0">
                <a:solidFill>
                  <a:schemeClr val="accent6">
                    <a:lumMod val="75000"/>
                  </a:schemeClr>
                </a:solidFill>
                <a:effectLst>
                  <a:outerShdw blurRad="38100" dist="38100" dir="2700000" algn="tl">
                    <a:srgbClr val="000000">
                      <a:alpha val="43137"/>
                    </a:srgbClr>
                  </a:outerShdw>
                </a:effectLst>
              </a:rPr>
            </a:br>
            <a:r>
              <a:rPr lang="ru-RU" sz="2800" b="1" dirty="0" smtClean="0">
                <a:solidFill>
                  <a:schemeClr val="accent6">
                    <a:lumMod val="75000"/>
                  </a:schemeClr>
                </a:solidFill>
                <a:effectLst>
                  <a:outerShdw blurRad="38100" dist="38100" dir="2700000" algn="tl">
                    <a:srgbClr val="000000">
                      <a:alpha val="43137"/>
                    </a:srgbClr>
                  </a:outerShdw>
                </a:effectLst>
              </a:rPr>
              <a:t>МБУ "Библиотека для детей и юношества </a:t>
            </a:r>
            <a:br>
              <a:rPr lang="ru-RU" sz="2800" b="1" dirty="0" smtClean="0">
                <a:solidFill>
                  <a:schemeClr val="accent6">
                    <a:lumMod val="75000"/>
                  </a:schemeClr>
                </a:solidFill>
                <a:effectLst>
                  <a:outerShdw blurRad="38100" dist="38100" dir="2700000" algn="tl">
                    <a:srgbClr val="000000">
                      <a:alpha val="43137"/>
                    </a:srgbClr>
                  </a:outerShdw>
                </a:effectLst>
              </a:rPr>
            </a:br>
            <a:r>
              <a:rPr lang="ru-RU" sz="2800" b="1" dirty="0" smtClean="0">
                <a:solidFill>
                  <a:schemeClr val="accent6">
                    <a:lumMod val="75000"/>
                  </a:schemeClr>
                </a:solidFill>
                <a:effectLst>
                  <a:outerShdw blurRad="38100" dist="38100" dir="2700000" algn="tl">
                    <a:srgbClr val="000000">
                      <a:alpha val="43137"/>
                    </a:srgbClr>
                  </a:outerShdw>
                </a:effectLst>
              </a:rPr>
              <a:t>им. Альберта </a:t>
            </a:r>
            <a:r>
              <a:rPr lang="ru-RU" sz="2800" b="1" dirty="0" err="1" smtClean="0">
                <a:solidFill>
                  <a:schemeClr val="accent6">
                    <a:lumMod val="75000"/>
                  </a:schemeClr>
                </a:solidFill>
                <a:effectLst>
                  <a:outerShdw blurRad="38100" dist="38100" dir="2700000" algn="tl">
                    <a:srgbClr val="000000">
                      <a:alpha val="43137"/>
                    </a:srgbClr>
                  </a:outerShdw>
                </a:effectLst>
              </a:rPr>
              <a:t>Лиханова</a:t>
            </a:r>
            <a:r>
              <a:rPr lang="ru-RU" sz="2800" b="1" dirty="0" smtClean="0">
                <a:solidFill>
                  <a:schemeClr val="accent6">
                    <a:lumMod val="75000"/>
                  </a:schemeClr>
                </a:solidFill>
                <a:effectLst>
                  <a:outerShdw blurRad="38100" dist="38100" dir="2700000" algn="tl">
                    <a:srgbClr val="000000">
                      <a:alpha val="43137"/>
                    </a:srgbClr>
                  </a:outerShdw>
                </a:effectLst>
              </a:rPr>
              <a:t>"</a:t>
            </a:r>
            <a:endParaRPr lang="ru-RU" sz="2800"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1556792"/>
            <a:ext cx="8229600" cy="5040560"/>
          </a:xfrm>
        </p:spPr>
        <p:txBody>
          <a:bodyPr>
            <a:normAutofit fontScale="70000" lnSpcReduction="20000"/>
          </a:bodyPr>
          <a:lstStyle/>
          <a:p>
            <a:r>
              <a:rPr lang="ru-RU" dirty="0" smtClean="0"/>
              <a:t>Психолого-педагогический отдел МБУ "Библиотека для детей и юношества им. Альберта </a:t>
            </a:r>
            <a:r>
              <a:rPr lang="ru-RU" dirty="0" err="1" smtClean="0"/>
              <a:t>Лиханова</a:t>
            </a:r>
            <a:r>
              <a:rPr lang="ru-RU" dirty="0" smtClean="0"/>
              <a:t>" создан по инициативе писателя Альберта </a:t>
            </a:r>
            <a:r>
              <a:rPr lang="ru-RU" dirty="0" err="1" smtClean="0"/>
              <a:t>Лиханова</a:t>
            </a:r>
            <a:r>
              <a:rPr lang="ru-RU" dirty="0" smtClean="0"/>
              <a:t> с целью оказания помощи родителям, педагогам, студентам, учащимся, детям, оставшимся без попечения родителей, детям-инвалидам в социализации, воспитании и обучении подрастающего поколения, становлении нравственной и духовной личности, самопознании и самосовершенствовании.</a:t>
            </a:r>
            <a:br>
              <a:rPr lang="ru-RU" dirty="0" smtClean="0"/>
            </a:br>
            <a:r>
              <a:rPr lang="ru-RU" dirty="0" smtClean="0">
                <a:hlinkClick r:id="rId3"/>
              </a:rPr>
              <a:t>http://lihanovlib.ru/B_psycology.htm</a:t>
            </a:r>
            <a:endParaRPr lang="ru-RU" dirty="0" smtClean="0"/>
          </a:p>
          <a:p>
            <a:r>
              <a:rPr lang="ru-RU" dirty="0" smtClean="0"/>
              <a:t>Телефон психолого-педагогического отдела </a:t>
            </a:r>
            <a:r>
              <a:rPr lang="ru-RU" dirty="0" smtClean="0">
                <a:solidFill>
                  <a:schemeClr val="accent1">
                    <a:lumMod val="75000"/>
                  </a:schemeClr>
                </a:solidFill>
                <a:effectLst>
                  <a:outerShdw blurRad="38100" dist="38100" dir="2700000" algn="tl">
                    <a:srgbClr val="000000">
                      <a:alpha val="43137"/>
                    </a:srgbClr>
                  </a:outerShdw>
                </a:effectLst>
              </a:rPr>
              <a:t>64-43-91</a:t>
            </a:r>
          </a:p>
          <a:p>
            <a:r>
              <a:rPr lang="ru-RU" dirty="0" smtClean="0"/>
              <a:t>Главный библиотекарь психолого-педагогического отдела                         </a:t>
            </a:r>
            <a:r>
              <a:rPr lang="ru-RU" dirty="0" smtClean="0">
                <a:solidFill>
                  <a:schemeClr val="accent1">
                    <a:lumMod val="75000"/>
                  </a:schemeClr>
                </a:solidFill>
                <a:effectLst>
                  <a:outerShdw blurRad="38100" dist="38100" dir="2700000" algn="tl">
                    <a:srgbClr val="000000">
                      <a:alpha val="43137"/>
                    </a:srgbClr>
                  </a:outerShdw>
                </a:effectLst>
              </a:rPr>
              <a:t>Елена Анатольевна Спицына</a:t>
            </a:r>
          </a:p>
          <a:p>
            <a:r>
              <a:rPr lang="ru-RU" dirty="0" smtClean="0"/>
              <a:t>Психолог - </a:t>
            </a:r>
            <a:r>
              <a:rPr lang="ru-RU" dirty="0" smtClean="0">
                <a:solidFill>
                  <a:schemeClr val="accent1">
                    <a:lumMod val="75000"/>
                  </a:schemeClr>
                </a:solidFill>
                <a:effectLst>
                  <a:outerShdw blurRad="38100" dist="38100" dir="2700000" algn="tl">
                    <a:srgbClr val="000000">
                      <a:alpha val="43137"/>
                    </a:srgbClr>
                  </a:outerShdw>
                </a:effectLst>
              </a:rPr>
              <a:t>Елизавета Дмитриевна </a:t>
            </a:r>
            <a:r>
              <a:rPr lang="ru-RU" dirty="0" err="1" smtClean="0">
                <a:solidFill>
                  <a:schemeClr val="accent1">
                    <a:lumMod val="75000"/>
                  </a:schemeClr>
                </a:solidFill>
                <a:effectLst>
                  <a:outerShdw blurRad="38100" dist="38100" dir="2700000" algn="tl">
                    <a:srgbClr val="000000">
                      <a:alpha val="43137"/>
                    </a:srgbClr>
                  </a:outerShdw>
                </a:effectLst>
              </a:rPr>
              <a:t>Скаредина</a:t>
            </a:r>
            <a:endParaRPr lang="ru-RU" dirty="0" smtClean="0">
              <a:solidFill>
                <a:schemeClr val="accent1">
                  <a:lumMod val="75000"/>
                </a:schemeClr>
              </a:solidFill>
              <a:effectLst>
                <a:outerShdw blurRad="38100" dist="38100" dir="2700000" algn="tl">
                  <a:srgbClr val="000000">
                    <a:alpha val="43137"/>
                  </a:srgbClr>
                </a:outerShdw>
              </a:effectLst>
            </a:endParaRPr>
          </a:p>
          <a:p>
            <a:r>
              <a:rPr lang="ru-RU" b="1" dirty="0" smtClean="0">
                <a:solidFill>
                  <a:schemeClr val="accent6">
                    <a:lumMod val="75000"/>
                  </a:schemeClr>
                </a:solidFill>
                <a:effectLst>
                  <a:outerShdw blurRad="38100" dist="38100" dir="2700000" algn="tl">
                    <a:srgbClr val="000000">
                      <a:alpha val="43137"/>
                    </a:srgbClr>
                  </a:outerShdw>
                </a:effectLst>
              </a:rPr>
              <a:t>АКАДЕМИЯ РОДИТЕЛЬСКОГО ОБРАЗОВАНИЯ</a:t>
            </a:r>
            <a:r>
              <a:rPr lang="ru-RU" dirty="0" smtClean="0"/>
              <a:t/>
            </a:r>
            <a:br>
              <a:rPr lang="ru-RU" dirty="0" smtClean="0"/>
            </a:br>
            <a:r>
              <a:rPr lang="ru-RU" dirty="0" smtClean="0">
                <a:hlinkClick r:id="rId4"/>
              </a:rPr>
              <a:t>https://vk.com/event135693586</a:t>
            </a:r>
            <a:r>
              <a:rPr lang="ru-RU" dirty="0" smtClean="0"/>
              <a:t/>
            </a:r>
            <a:br>
              <a:rPr lang="ru-RU" dirty="0" smtClean="0"/>
            </a:br>
            <a:r>
              <a:rPr lang="ru-RU" dirty="0" smtClean="0">
                <a:hlinkClick r:id="rId5"/>
              </a:rPr>
              <a:t>https://vk.com/club115044317</a:t>
            </a:r>
            <a:r>
              <a:rPr lang="ru-RU" dirty="0" smtClean="0"/>
              <a:t/>
            </a:r>
            <a:br>
              <a:rPr lang="ru-RU" dirty="0" smtClean="0"/>
            </a:br>
            <a:r>
              <a:rPr lang="ru-RU" u="sng" dirty="0" smtClean="0">
                <a:hlinkClick r:id="rId6"/>
              </a:rPr>
              <a:t>https://vk.com/event110072737</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8208912" cy="1470025"/>
          </a:xfrm>
        </p:spPr>
        <p:txBody>
          <a:bodyPr>
            <a:normAutofit fontScale="90000"/>
          </a:bodyPr>
          <a:lstStyle/>
          <a:p>
            <a:r>
              <a:rPr lang="ru-RU" dirty="0" smtClean="0"/>
              <a:t/>
            </a:r>
            <a:br>
              <a:rPr lang="ru-RU" dirty="0" smtClean="0"/>
            </a:br>
            <a:r>
              <a:rPr lang="ru-RU" sz="4000" b="1" dirty="0">
                <a:solidFill>
                  <a:schemeClr val="accent3">
                    <a:lumMod val="50000"/>
                  </a:schemeClr>
                </a:solidFill>
                <a:effectLst>
                  <a:outerShdw blurRad="38100" dist="38100" dir="2700000" algn="tl">
                    <a:srgbClr val="000000">
                      <a:alpha val="43137"/>
                    </a:srgbClr>
                  </a:outerShdw>
                </a:effectLst>
              </a:rPr>
              <a:t>Решение проблемного поведения </a:t>
            </a:r>
            <a:r>
              <a:rPr lang="ru-RU" sz="4000" b="1" dirty="0" smtClean="0">
                <a:solidFill>
                  <a:schemeClr val="accent3">
                    <a:lumMod val="50000"/>
                  </a:schemeClr>
                </a:solidFill>
                <a:effectLst>
                  <a:outerShdw blurRad="38100" dist="38100" dir="2700000" algn="tl">
                    <a:srgbClr val="000000">
                      <a:alpha val="43137"/>
                    </a:srgbClr>
                  </a:outerShdw>
                </a:effectLst>
              </a:rPr>
              <a:t>детей и подростков </a:t>
            </a:r>
            <a:r>
              <a:rPr lang="ru-RU" sz="4000" b="1" dirty="0">
                <a:solidFill>
                  <a:schemeClr val="accent3">
                    <a:lumMod val="50000"/>
                  </a:schemeClr>
                </a:solidFill>
                <a:effectLst>
                  <a:outerShdw blurRad="38100" dist="38100" dir="2700000" algn="tl">
                    <a:srgbClr val="000000">
                      <a:alpha val="43137"/>
                    </a:srgbClr>
                  </a:outerShdw>
                </a:effectLst>
              </a:rPr>
              <a:t>через консультирование родителей.</a:t>
            </a:r>
            <a:r>
              <a:rPr lang="ru-RU" dirty="0"/>
              <a:t/>
            </a:r>
            <a:br>
              <a:rPr lang="ru-RU" dirty="0"/>
            </a:br>
            <a:endParaRPr lang="ru-RU" dirty="0"/>
          </a:p>
        </p:txBody>
      </p:sp>
      <p:sp>
        <p:nvSpPr>
          <p:cNvPr id="3" name="Подзаголовок 2"/>
          <p:cNvSpPr>
            <a:spLocks noGrp="1"/>
          </p:cNvSpPr>
          <p:nvPr>
            <p:ph type="subTitle" idx="1"/>
          </p:nvPr>
        </p:nvSpPr>
        <p:spPr>
          <a:xfrm>
            <a:off x="323528" y="3573016"/>
            <a:ext cx="4968552" cy="2927818"/>
          </a:xfrm>
        </p:spPr>
        <p:txBody>
          <a:bodyPr>
            <a:noAutofit/>
          </a:bodyPr>
          <a:lstStyle/>
          <a:p>
            <a:r>
              <a:rPr lang="ru-RU" sz="2000" b="1" dirty="0" smtClean="0">
                <a:solidFill>
                  <a:schemeClr val="tx2"/>
                </a:solidFill>
              </a:rPr>
              <a:t>Стоит родителям осмыслить                ключевые моменты в воспитании и научиться нескольким приемам влияния, как в течение месяца или двух  решается даже самое сложное и длительное проблемное поведение ребенка. </a:t>
            </a:r>
          </a:p>
          <a:p>
            <a:r>
              <a:rPr lang="ru-RU" sz="2000" b="1" dirty="0" smtClean="0">
                <a:solidFill>
                  <a:schemeClr val="tx2"/>
                </a:solidFill>
              </a:rPr>
              <a:t>Отношения становятся теплыми, а дети дисциплинированными и ответственными. </a:t>
            </a:r>
            <a:endParaRPr lang="ru-RU" sz="2000" b="1" dirty="0">
              <a:solidFill>
                <a:schemeClr val="tx2"/>
              </a:solidFill>
            </a:endParaRPr>
          </a:p>
        </p:txBody>
      </p:sp>
      <p:pic>
        <p:nvPicPr>
          <p:cNvPr id="4" name="Picture 2" descr="H:\тренинг Романа Гриценко\картинки\1_together2.jpg"/>
          <p:cNvPicPr>
            <a:picLocks noChangeAspect="1" noChangeArrowheads="1"/>
          </p:cNvPicPr>
          <p:nvPr/>
        </p:nvPicPr>
        <p:blipFill>
          <a:blip r:embed="rId3" cstate="print"/>
          <a:srcRect/>
          <a:stretch>
            <a:fillRect/>
          </a:stretch>
        </p:blipFill>
        <p:spPr bwMode="auto">
          <a:xfrm>
            <a:off x="5251463" y="3645024"/>
            <a:ext cx="3606443" cy="2808312"/>
          </a:xfrm>
          <a:prstGeom prst="rect">
            <a:avLst/>
          </a:prstGeom>
          <a:noFill/>
        </p:spPr>
      </p:pic>
      <p:sp>
        <p:nvSpPr>
          <p:cNvPr id="5" name="Прямоугольник 4"/>
          <p:cNvSpPr/>
          <p:nvPr/>
        </p:nvSpPr>
        <p:spPr>
          <a:xfrm>
            <a:off x="285720" y="2428868"/>
            <a:ext cx="8572560" cy="1107996"/>
          </a:xfrm>
          <a:prstGeom prst="rect">
            <a:avLst/>
          </a:prstGeom>
        </p:spPr>
        <p:txBody>
          <a:bodyPr wrap="square">
            <a:spAutoFit/>
          </a:bodyPr>
          <a:lstStyle/>
          <a:p>
            <a:pPr algn="r"/>
            <a:r>
              <a:rPr lang="ru-RU" sz="2200" b="1" dirty="0" smtClean="0">
                <a:solidFill>
                  <a:schemeClr val="accent6">
                    <a:lumMod val="75000"/>
                  </a:schemeClr>
                </a:solidFill>
                <a:effectLst>
                  <a:outerShdw blurRad="38100" dist="38100" dir="2700000" algn="tl">
                    <a:srgbClr val="000000">
                      <a:alpha val="43137"/>
                    </a:srgbClr>
                  </a:outerShdw>
                </a:effectLst>
              </a:rPr>
              <a:t>Данилова Ирина Анатольевна </a:t>
            </a:r>
            <a:endParaRPr lang="en-US"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педагог-психолог, семейный консультант</a:t>
            </a:r>
          </a:p>
          <a:p>
            <a:pPr algn="r"/>
            <a:r>
              <a:rPr lang="ru-RU" sz="2200" b="1" dirty="0" smtClean="0">
                <a:solidFill>
                  <a:schemeClr val="accent6">
                    <a:lumMod val="75000"/>
                  </a:schemeClr>
                </a:solidFill>
                <a:effectLst>
                  <a:outerShdw blurRad="38100" dist="38100" dir="2700000" algn="tl">
                    <a:srgbClr val="000000">
                      <a:alpha val="43137"/>
                    </a:srgbClr>
                  </a:outerShdw>
                </a:effectLst>
              </a:rPr>
              <a:t>т. 770-800, </a:t>
            </a:r>
            <a:r>
              <a:rPr lang="ru-RU" sz="2200" b="1" dirty="0" err="1" smtClean="0">
                <a:solidFill>
                  <a:schemeClr val="accent6">
                    <a:lumMod val="75000"/>
                  </a:schemeClr>
                </a:solidFill>
                <a:effectLst>
                  <a:outerShdw blurRad="38100" dist="38100" dir="2700000" algn="tl">
                    <a:srgbClr val="000000">
                      <a:alpha val="43137"/>
                    </a:srgbClr>
                  </a:outerShdw>
                </a:effectLst>
              </a:rPr>
              <a:t>эл</a:t>
            </a:r>
            <a:r>
              <a:rPr lang="ru-RU" sz="2200" b="1" dirty="0" smtClean="0">
                <a:solidFill>
                  <a:schemeClr val="accent6">
                    <a:lumMod val="75000"/>
                  </a:schemeClr>
                </a:solidFill>
                <a:effectLst>
                  <a:outerShdw blurRad="38100" dist="38100" dir="2700000" algn="tl">
                    <a:srgbClr val="000000">
                      <a:alpha val="43137"/>
                    </a:srgbClr>
                  </a:outerShdw>
                </a:effectLst>
              </a:rPr>
              <a:t>. адрес: </a:t>
            </a:r>
            <a:r>
              <a:rPr lang="en-US" sz="2200" b="1" dirty="0" smtClean="0">
                <a:solidFill>
                  <a:schemeClr val="accent6">
                    <a:lumMod val="75000"/>
                  </a:schemeClr>
                </a:solidFill>
                <a:effectLst>
                  <a:outerShdw blurRad="38100" dist="38100" dir="2700000" algn="tl">
                    <a:srgbClr val="000000">
                      <a:alpha val="43137"/>
                    </a:srgbClr>
                  </a:outerShdw>
                </a:effectLst>
              </a:rPr>
              <a:t>dia472009@mail.ru</a:t>
            </a:r>
            <a:endParaRPr lang="ru-RU" sz="2200" dirty="0">
              <a:solidFill>
                <a:schemeClr val="accent6">
                  <a:lumMod val="75000"/>
                </a:schemeClr>
              </a:solidFill>
              <a:effectLst>
                <a:outerShdw blurRad="38100" dist="38100" dir="2700000" algn="tl">
                  <a:srgbClr val="000000">
                    <a:alpha val="43137"/>
                  </a:srgbClr>
                </a:outerShdw>
              </a:effectLst>
            </a:endParaRPr>
          </a:p>
        </p:txBody>
      </p:sp>
      <p:sp>
        <p:nvSpPr>
          <p:cNvPr id="6" name="Прямоугольник 5"/>
          <p:cNvSpPr/>
          <p:nvPr/>
        </p:nvSpPr>
        <p:spPr>
          <a:xfrm>
            <a:off x="3059832" y="116632"/>
            <a:ext cx="3482556" cy="707886"/>
          </a:xfrm>
          <a:prstGeom prst="rect">
            <a:avLst/>
          </a:prstGeom>
        </p:spPr>
        <p:txBody>
          <a:bodyPr wrap="none">
            <a:spAutoFit/>
          </a:bodyPr>
          <a:lstStyle/>
          <a:p>
            <a:r>
              <a:rPr lang="ru-RU" sz="4000" b="1" dirty="0" smtClean="0">
                <a:solidFill>
                  <a:schemeClr val="accent6">
                    <a:lumMod val="75000"/>
                  </a:schemeClr>
                </a:solidFill>
                <a:effectLst>
                  <a:outerShdw blurRad="38100" dist="38100" dir="2700000" algn="tl">
                    <a:srgbClr val="000000">
                      <a:alpha val="43137"/>
                    </a:srgbClr>
                  </a:outerShdw>
                </a:effectLst>
              </a:rPr>
              <a:t>Всё получится!</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10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pp.userapi.com/c312231/v312231519/9cc/14O4vXe1eDY.jpg"/>
          <p:cNvPicPr>
            <a:picLocks noChangeAspect="1" noChangeArrowheads="1"/>
          </p:cNvPicPr>
          <p:nvPr/>
        </p:nvPicPr>
        <p:blipFill>
          <a:blip r:embed="rId2" cstate="print"/>
          <a:srcRect/>
          <a:stretch>
            <a:fillRect/>
          </a:stretch>
        </p:blipFill>
        <p:spPr bwMode="auto">
          <a:xfrm>
            <a:off x="466780" y="908720"/>
            <a:ext cx="8312333" cy="511632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432048"/>
          </a:xfrm>
        </p:spPr>
        <p:txBody>
          <a:bodyPr>
            <a:noAutofit/>
          </a:bodyPr>
          <a:lstStyle/>
          <a:p>
            <a:r>
              <a:rPr lang="ru-RU" sz="3400" b="1" dirty="0" smtClean="0">
                <a:solidFill>
                  <a:schemeClr val="accent6">
                    <a:lumMod val="75000"/>
                  </a:schemeClr>
                </a:solidFill>
                <a:effectLst>
                  <a:outerShdw blurRad="38100" dist="38100" dir="2700000" algn="tl">
                    <a:srgbClr val="000000">
                      <a:alpha val="43137"/>
                    </a:srgbClr>
                  </a:outerShdw>
                </a:effectLst>
              </a:rPr>
              <a:t>ТОЧКИ КОНТАКТА</a:t>
            </a:r>
            <a:endParaRPr lang="ru-RU" sz="3400" dirty="0"/>
          </a:p>
        </p:txBody>
      </p:sp>
      <p:sp>
        <p:nvSpPr>
          <p:cNvPr id="3" name="Содержимое 2"/>
          <p:cNvSpPr>
            <a:spLocks noGrp="1"/>
          </p:cNvSpPr>
          <p:nvPr>
            <p:ph idx="1"/>
          </p:nvPr>
        </p:nvSpPr>
        <p:spPr>
          <a:xfrm>
            <a:off x="179512" y="692696"/>
            <a:ext cx="8964488" cy="5976664"/>
          </a:xfrm>
        </p:spPr>
        <p:txBody>
          <a:bodyPr>
            <a:noAutofit/>
          </a:bodyPr>
          <a:lstStyle/>
          <a:p>
            <a:pPr>
              <a:buFont typeface="+mj-lt"/>
              <a:buAutoNum type="arabicPeriod"/>
            </a:pPr>
            <a:r>
              <a:rPr lang="ru-RU" sz="1600" dirty="0" smtClean="0"/>
              <a:t>О</a:t>
            </a:r>
            <a:r>
              <a:rPr lang="ru-RU" sz="1600" dirty="0" smtClean="0"/>
              <a:t>смыслить, </a:t>
            </a:r>
            <a:r>
              <a:rPr lang="ru-RU" sz="1600" dirty="0" smtClean="0"/>
              <a:t>что хотите изменить в отношениях с вашим ребёнком.</a:t>
            </a:r>
          </a:p>
          <a:p>
            <a:pPr>
              <a:buFont typeface="+mj-lt"/>
              <a:buAutoNum type="arabicPeriod"/>
            </a:pPr>
            <a:r>
              <a:rPr lang="ru-RU" sz="1600" dirty="0" smtClean="0"/>
              <a:t>Протестировать </a:t>
            </a:r>
            <a:r>
              <a:rPr lang="ru-RU" sz="1600" dirty="0" smtClean="0"/>
              <a:t>ваш стиль воспитания.</a:t>
            </a:r>
          </a:p>
          <a:p>
            <a:pPr>
              <a:buFont typeface="+mj-lt"/>
              <a:buAutoNum type="arabicPeriod"/>
            </a:pPr>
            <a:r>
              <a:rPr lang="ru-RU" sz="1600" dirty="0" smtClean="0"/>
              <a:t>Выявить </a:t>
            </a:r>
            <a:r>
              <a:rPr lang="ru-RU" sz="1600" dirty="0" smtClean="0"/>
              <a:t>патологические инструменты воспитания, которые применяли раньше.</a:t>
            </a:r>
          </a:p>
          <a:p>
            <a:pPr>
              <a:buFont typeface="+mj-lt"/>
              <a:buAutoNum type="arabicPeriod"/>
            </a:pPr>
            <a:r>
              <a:rPr lang="ru-RU" sz="1600" dirty="0" smtClean="0"/>
              <a:t>Расставить </a:t>
            </a:r>
            <a:r>
              <a:rPr lang="ru-RU" sz="1600" dirty="0" smtClean="0"/>
              <a:t>приоритеты в своих принципах и убеждениях в сфере воспитания.</a:t>
            </a:r>
          </a:p>
          <a:p>
            <a:pPr>
              <a:buFont typeface="+mj-lt"/>
              <a:buAutoNum type="arabicPeriod"/>
            </a:pPr>
            <a:r>
              <a:rPr lang="ru-RU" sz="1600" dirty="0" smtClean="0"/>
              <a:t>Чётко </a:t>
            </a:r>
            <a:r>
              <a:rPr lang="ru-RU" sz="1600" dirty="0" smtClean="0"/>
              <a:t>оценить, </a:t>
            </a:r>
            <a:r>
              <a:rPr lang="ru-RU" sz="1600" dirty="0" smtClean="0"/>
              <a:t>ведут ли ваши прошлые методы воспитания к тому, что вы хотите или наоборот.</a:t>
            </a:r>
          </a:p>
          <a:p>
            <a:pPr>
              <a:buFont typeface="+mj-lt"/>
              <a:buAutoNum type="arabicPeriod"/>
            </a:pPr>
            <a:r>
              <a:rPr lang="ru-RU" sz="1600" dirty="0" smtClean="0"/>
              <a:t>У</a:t>
            </a:r>
            <a:r>
              <a:rPr lang="ru-RU" sz="1600" dirty="0" smtClean="0"/>
              <a:t>видеть, </a:t>
            </a:r>
            <a:r>
              <a:rPr lang="ru-RU" sz="1600" dirty="0" smtClean="0"/>
              <a:t>какую самооценку формируют родители и ближайшее окружение у вашего ребёнка, </a:t>
            </a:r>
            <a:r>
              <a:rPr lang="ru-RU" sz="1600" dirty="0" smtClean="0"/>
              <a:t>провести </a:t>
            </a:r>
            <a:r>
              <a:rPr lang="ru-RU" sz="1600" dirty="0" smtClean="0"/>
              <a:t>коррекцию своих действий</a:t>
            </a:r>
            <a:r>
              <a:rPr lang="ru-RU" sz="1600" dirty="0" smtClean="0"/>
              <a:t>. (Методика «Сосуд»).</a:t>
            </a:r>
            <a:endParaRPr lang="ru-RU" sz="1600" dirty="0" smtClean="0"/>
          </a:p>
          <a:p>
            <a:pPr>
              <a:buFont typeface="+mj-lt"/>
              <a:buAutoNum type="arabicPeriod"/>
            </a:pPr>
            <a:r>
              <a:rPr lang="ru-RU" sz="1600" dirty="0" smtClean="0"/>
              <a:t>Ув</a:t>
            </a:r>
            <a:r>
              <a:rPr lang="ru-RU" sz="1600" dirty="0" smtClean="0"/>
              <a:t>идеть, </a:t>
            </a:r>
            <a:r>
              <a:rPr lang="ru-RU" sz="1600" dirty="0" smtClean="0"/>
              <a:t>какие базовые потребности ребёнка удовлетворены в семье в меньшей степени. </a:t>
            </a:r>
            <a:r>
              <a:rPr lang="ru-RU" sz="1600" dirty="0" smtClean="0"/>
              <a:t>Провести </a:t>
            </a:r>
            <a:r>
              <a:rPr lang="ru-RU" sz="1600" dirty="0" smtClean="0"/>
              <a:t>коррекцию своих действий</a:t>
            </a:r>
            <a:r>
              <a:rPr lang="ru-RU" sz="1600" dirty="0" smtClean="0"/>
              <a:t>. (Методика «Дом»).</a:t>
            </a:r>
            <a:endParaRPr lang="ru-RU" sz="1600" dirty="0" smtClean="0"/>
          </a:p>
          <a:p>
            <a:pPr>
              <a:buFont typeface="+mj-lt"/>
              <a:buAutoNum type="arabicPeriod"/>
            </a:pPr>
            <a:r>
              <a:rPr lang="ru-RU" sz="1600" dirty="0" smtClean="0"/>
              <a:t>Выявить </a:t>
            </a:r>
            <a:r>
              <a:rPr lang="ru-RU" sz="1600" dirty="0" smtClean="0"/>
              <a:t>скрытую </a:t>
            </a:r>
            <a:r>
              <a:rPr lang="ru-RU" sz="1600" dirty="0" smtClean="0"/>
              <a:t>проблемного причину </a:t>
            </a:r>
            <a:r>
              <a:rPr lang="ru-RU" sz="1600" dirty="0" smtClean="0"/>
              <a:t>в своём ребёнке. </a:t>
            </a:r>
            <a:r>
              <a:rPr lang="ru-RU" sz="1600" dirty="0" smtClean="0"/>
              <a:t>Провести </a:t>
            </a:r>
            <a:r>
              <a:rPr lang="ru-RU" sz="1600" dirty="0" smtClean="0"/>
              <a:t>коррекцию</a:t>
            </a:r>
            <a:r>
              <a:rPr lang="ru-RU" sz="1600" dirty="0" smtClean="0"/>
              <a:t>. (Тест </a:t>
            </a:r>
            <a:r>
              <a:rPr lang="ru-RU" sz="1600" dirty="0" smtClean="0"/>
              <a:t>«4 причины проблемного поведения</a:t>
            </a:r>
            <a:r>
              <a:rPr lang="ru-RU" sz="1600" dirty="0" smtClean="0"/>
              <a:t>»).</a:t>
            </a:r>
            <a:endParaRPr lang="ru-RU" sz="1600" dirty="0" smtClean="0"/>
          </a:p>
          <a:p>
            <a:pPr>
              <a:buFont typeface="+mj-lt"/>
              <a:buAutoNum type="arabicPeriod"/>
            </a:pPr>
            <a:r>
              <a:rPr lang="ru-RU" sz="1600" dirty="0" smtClean="0"/>
              <a:t>Н</a:t>
            </a:r>
            <a:r>
              <a:rPr lang="ru-RU" sz="1600" dirty="0" smtClean="0"/>
              <a:t>аписать  </a:t>
            </a:r>
            <a:r>
              <a:rPr lang="ru-RU" sz="1600" dirty="0" smtClean="0"/>
              <a:t>примирительное письмо, тем самым </a:t>
            </a:r>
            <a:r>
              <a:rPr lang="ru-RU" sz="1600" dirty="0" smtClean="0"/>
              <a:t>подготовить благоприятную </a:t>
            </a:r>
            <a:r>
              <a:rPr lang="ru-RU" sz="1600" dirty="0" smtClean="0"/>
              <a:t>почву для серьёзного разговора с ребёнком по теме ответственности.</a:t>
            </a:r>
          </a:p>
          <a:p>
            <a:pPr>
              <a:buFont typeface="+mj-lt"/>
              <a:buAutoNum type="arabicPeriod"/>
            </a:pPr>
            <a:r>
              <a:rPr lang="ru-RU" sz="1600" dirty="0" smtClean="0"/>
              <a:t>О</a:t>
            </a:r>
            <a:r>
              <a:rPr lang="ru-RU" sz="1600" dirty="0" smtClean="0"/>
              <a:t>ценить </a:t>
            </a:r>
            <a:r>
              <a:rPr lang="ru-RU" sz="1600" dirty="0" smtClean="0"/>
              <a:t>степень ответственности свою и ребёнка в семье. </a:t>
            </a:r>
            <a:r>
              <a:rPr lang="ru-RU" sz="1600" dirty="0" smtClean="0"/>
              <a:t>Провести </a:t>
            </a:r>
            <a:r>
              <a:rPr lang="ru-RU" sz="1600" dirty="0" smtClean="0"/>
              <a:t>серьёзный разговор с ребёнком по распределению обязанностей.</a:t>
            </a:r>
          </a:p>
          <a:p>
            <a:pPr>
              <a:buFont typeface="+mj-lt"/>
              <a:buAutoNum type="arabicPeriod"/>
            </a:pPr>
            <a:r>
              <a:rPr lang="ru-RU" sz="1600" dirty="0" smtClean="0"/>
              <a:t>Научиться мотивировать </a:t>
            </a:r>
            <a:r>
              <a:rPr lang="ru-RU" sz="1600" dirty="0" smtClean="0"/>
              <a:t>ребёнка к любому разговору с вами, проясняя три ключевых вопроса.</a:t>
            </a:r>
          </a:p>
          <a:p>
            <a:pPr>
              <a:buFont typeface="+mj-lt"/>
              <a:buAutoNum type="arabicPeriod"/>
            </a:pPr>
            <a:r>
              <a:rPr lang="ru-RU" sz="1600" dirty="0" smtClean="0"/>
              <a:t>П</a:t>
            </a:r>
            <a:r>
              <a:rPr lang="ru-RU" sz="1600" dirty="0" smtClean="0"/>
              <a:t>ерестроить </a:t>
            </a:r>
            <a:r>
              <a:rPr lang="ru-RU" sz="1600" dirty="0" smtClean="0"/>
              <a:t>свой стиль разговора на бесконфликтное общение, подкрепляя в ребёнке потребность быть значимым и высокую самооценку.</a:t>
            </a:r>
          </a:p>
          <a:p>
            <a:pPr>
              <a:buFont typeface="+mj-lt"/>
              <a:buAutoNum type="arabicPeriod"/>
            </a:pPr>
            <a:r>
              <a:rPr lang="ru-RU" sz="1600" dirty="0" smtClean="0"/>
              <a:t>П</a:t>
            </a:r>
            <a:r>
              <a:rPr lang="ru-RU" sz="1600" dirty="0" smtClean="0"/>
              <a:t>рименить </a:t>
            </a:r>
            <a:r>
              <a:rPr lang="ru-RU" sz="1600" dirty="0" smtClean="0"/>
              <a:t>алгоритм решения затянувшейся проблемной ситуации, усилив в ребёнке позицию «взрослого», предоставив ему свободу и самостоятельность в решении проблемной ситуации</a:t>
            </a:r>
            <a:r>
              <a:rPr lang="ru-RU" sz="1600" dirty="0" smtClean="0"/>
              <a:t>.</a:t>
            </a:r>
          </a:p>
          <a:p>
            <a:pPr>
              <a:buFont typeface="+mj-lt"/>
              <a:buAutoNum type="arabicPeriod"/>
            </a:pPr>
            <a:r>
              <a:rPr lang="ru-RU" sz="1600" dirty="0" smtClean="0"/>
              <a:t>Научиться </a:t>
            </a:r>
            <a:r>
              <a:rPr lang="ru-RU" sz="1600" dirty="0" smtClean="0"/>
              <a:t>ювелирно применять </a:t>
            </a:r>
            <a:r>
              <a:rPr lang="ru-RU" sz="1600" dirty="0" smtClean="0"/>
              <a:t>санкции (логические последовательности) , </a:t>
            </a:r>
            <a:r>
              <a:rPr lang="ru-RU" sz="1600" dirty="0" smtClean="0"/>
              <a:t>чтобы возвращать ребёнка к ответственному и дисциплинированному поведению.</a:t>
            </a:r>
            <a:endParaRPr lang="ru-RU" sz="1600" dirty="0" smtClean="0"/>
          </a:p>
          <a:p>
            <a:endParaRPr lang="ru-RU" sz="2400" dirty="0" smtClean="0">
              <a:effectLst>
                <a:outerShdw blurRad="38100" dist="38100" dir="2700000" algn="tl">
                  <a:srgbClr val="000000">
                    <a:alpha val="43137"/>
                  </a:srgbClr>
                </a:outerShdw>
              </a:effectLst>
            </a:endParaRPr>
          </a:p>
          <a:p>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Содержимое 2"/>
          <p:cNvSpPr>
            <a:spLocks noGrp="1"/>
          </p:cNvSpPr>
          <p:nvPr>
            <p:ph idx="1"/>
          </p:nvPr>
        </p:nvSpPr>
        <p:spPr>
          <a:xfrm>
            <a:off x="179512" y="260648"/>
            <a:ext cx="8712968" cy="6336704"/>
          </a:xfrm>
        </p:spPr>
        <p:txBody>
          <a:bodyPr>
            <a:normAutofit fontScale="25000" lnSpcReduction="20000"/>
          </a:bodyPr>
          <a:lstStyle/>
          <a:p>
            <a:pPr marL="0" indent="0">
              <a:buNone/>
            </a:pPr>
            <a:r>
              <a:rPr lang="ru-RU" sz="5200" b="1" dirty="0" err="1" smtClean="0"/>
              <a:t>Виталина</a:t>
            </a:r>
            <a:r>
              <a:rPr lang="ru-RU" sz="5200" b="1" dirty="0" smtClean="0"/>
              <a:t> </a:t>
            </a:r>
            <a:r>
              <a:rPr lang="ru-RU" sz="5200" dirty="0" smtClean="0">
                <a:hlinkClick r:id="rId2"/>
              </a:rPr>
              <a:t>4 </a:t>
            </a:r>
            <a:r>
              <a:rPr lang="ru-RU" sz="5200" dirty="0" smtClean="0">
                <a:hlinkClick r:id="rId2"/>
              </a:rPr>
              <a:t>мая 2016 в </a:t>
            </a:r>
            <a:r>
              <a:rPr lang="ru-RU" sz="5200" dirty="0" smtClean="0">
                <a:hlinkClick r:id="rId2"/>
              </a:rPr>
              <a:t>18:21</a:t>
            </a:r>
            <a:r>
              <a:rPr lang="ru-RU" sz="5200" dirty="0" smtClean="0"/>
              <a:t/>
            </a:r>
            <a:br>
              <a:rPr lang="ru-RU" sz="5200" dirty="0" smtClean="0"/>
            </a:br>
            <a:r>
              <a:rPr lang="ru-RU" sz="5600" dirty="0" smtClean="0"/>
              <a:t>По прохождении мною курса «"ВСЕ, ЧТО НУЖНО ЗНАТЬ РОДИТЕЛЯМ О ПОДРОСТКОВОМ ВОЗРАСТЕ. ПУТЬ К ФОРМИРОВАНИЮ ОТВЕТСТВЕННОСТИ И ДИСЦИПЛИНЫ В ДЕТЯХ" хочу оставить свой отзыв в виде письма.</a:t>
            </a:r>
            <a:br>
              <a:rPr lang="ru-RU" sz="5600" dirty="0" smtClean="0"/>
            </a:br>
            <a:r>
              <a:rPr lang="ru-RU" sz="5600" dirty="0" smtClean="0"/>
              <a:t>«Письмо сомневающимся!»</a:t>
            </a:r>
            <a:br>
              <a:rPr lang="ru-RU" sz="5600" dirty="0" smtClean="0"/>
            </a:br>
            <a:r>
              <a:rPr lang="ru-RU" sz="5600" dirty="0" smtClean="0"/>
              <a:t>Расскажу сначала о своих ощущениях когда я шла на этот курс: Посмотрела одно вводное занятие и призадумалась, что что-то не так, но «маркетинговые ходы» Романа меня слегка оттолкнули и к тому же осознать, что в этой катастрофической ситуации со своим ребенком виноват именно ты оказалось очень сложным. Но, все же , пообщавшись с Романом лично решила, что приму участие в курсе.</a:t>
            </a:r>
            <a:br>
              <a:rPr lang="ru-RU" sz="5600" dirty="0" smtClean="0"/>
            </a:br>
            <a:r>
              <a:rPr lang="ru-RU" sz="5600" dirty="0" smtClean="0"/>
              <a:t>После первого занятия по стилю воспитания уже поняла, что не зря решила принять участие в курсе. Я выбираю не тот стиль воспитания, который ни мне, ни моим детям не доставляет никакого удовольствия. </a:t>
            </a:r>
            <a:br>
              <a:rPr lang="ru-RU" sz="5600" dirty="0" smtClean="0"/>
            </a:br>
            <a:r>
              <a:rPr lang="ru-RU" sz="5600" dirty="0" smtClean="0"/>
              <a:t>Таблица «Четыре причины проблемного поведения +…» помогла мне осознать, что мой муж пытается сейчас получить от меня и детей и иногда сам ведет себя как ребенок, и как мне себя с ним вести, чтобы отношения в семье стали теплее...</a:t>
            </a:r>
            <a:br>
              <a:rPr lang="ru-RU" sz="5600" dirty="0" smtClean="0"/>
            </a:br>
            <a:r>
              <a:rPr lang="ru-RU" sz="5600" dirty="0" smtClean="0"/>
              <a:t>Потом методика «Дом»: Мы ее проходили на личной консультации, но тогда я опять не осознавала, что заваливающийся дом моей дочери – это не ее вина, а моя., а на курсе я начала это понимать. Я часто говорю дочери, что признать проблему и свою вину в сложившейся ситуации – это наполовину решить эту проблему, однако, самой этот опыт дался очень сложно.</a:t>
            </a:r>
            <a:br>
              <a:rPr lang="ru-RU" sz="5600" dirty="0" smtClean="0"/>
            </a:br>
            <a:r>
              <a:rPr lang="ru-RU" sz="5600" dirty="0" smtClean="0"/>
              <a:t>Потом была «таблица ответственности» - этот инструмент в расширенном варианте дал более четкое представление, а какие у меня права и обязанности, а какие у моего ребенка. Самое сложное усадить ребенка за обсуждение.</a:t>
            </a:r>
            <a:br>
              <a:rPr lang="ru-RU" sz="5600" dirty="0" smtClean="0"/>
            </a:br>
            <a:r>
              <a:rPr lang="ru-RU" sz="5600" dirty="0" smtClean="0"/>
              <a:t>Дальше была «Технология бесконфликтного общения» - посмотрела, что совсем не сложно применять данный вид общения, но все же дети не всегда идут на такой стиль общения и очень трудно себя перевоспитывать…</a:t>
            </a:r>
            <a:br>
              <a:rPr lang="ru-RU" sz="5600" dirty="0" smtClean="0"/>
            </a:br>
            <a:r>
              <a:rPr lang="ru-RU" sz="5600" dirty="0" smtClean="0"/>
              <a:t>Самое сильное впечатление на меня оказало 6 занятие, на котором Роман рассказал о внимании: негативном, позитивном или «</a:t>
            </a:r>
            <a:r>
              <a:rPr lang="ru-RU" sz="5600" dirty="0" err="1" smtClean="0"/>
              <a:t>полностью-отсутствующем</a:t>
            </a:r>
            <a:r>
              <a:rPr lang="ru-RU" sz="5600" dirty="0" smtClean="0"/>
              <a:t>» и как дети при этом развиваются. Вот тогда я полностью поняла, почему моя дочь так себя ведет и чего ей не хватает. Еще я поняла, почему одноклассница моей дочери, себя ведет так , а не иначе. Поняла, что если бы я встретила маму этой девочки, обязательно посоветовала прийти на курс к Роману. Раньше у меня была злость на эту девочку из-за того, что она оказывала негативное влияние на мою дочь, а после этого занятия мне ее стало настолько жаль, потому что мне кажется, она так и не сможет добиться внимания своей мамы….</a:t>
            </a:r>
            <a:br>
              <a:rPr lang="ru-RU" sz="5600" dirty="0" smtClean="0"/>
            </a:br>
            <a:r>
              <a:rPr lang="ru-RU" sz="5600" dirty="0" smtClean="0"/>
              <a:t>В итоге скажу, что на курс я пришла с четким ожиданием «Научиться получать радость от воспитания» - и это ожидание полностью оправдалось.</a:t>
            </a:r>
            <a:br>
              <a:rPr lang="ru-RU" sz="5600" dirty="0" smtClean="0"/>
            </a:br>
            <a:r>
              <a:rPr lang="ru-RU" sz="5600" dirty="0" smtClean="0"/>
              <a:t>Еще расскажу одно наблюдение: На работе я сотрудницей обсуждаю те или иные задания Романа и свои наблюдения, она приносит их в свою семью и мы приходим с ней к одинаковым выводам и наблюдениям, где мы ошибаемся и что надо исправлять. (Она тоже протестировала своего мужа по таблице «4 причины поведения детей» и теперь знает что она неверно делает в отношениях с мужем.)</a:t>
            </a:r>
            <a:br>
              <a:rPr lang="ru-RU" sz="5600" dirty="0" smtClean="0"/>
            </a:br>
            <a:r>
              <a:rPr lang="ru-RU" sz="5600" dirty="0" smtClean="0"/>
              <a:t>В начале курса было ощущение полной беспомощности, а теперь у меня полно сил на решение самых важных для меня вопросов в воспитании СЧАСТЛИВЫХ детей!»</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95536" y="881336"/>
            <a:ext cx="8229600" cy="5976664"/>
          </a:xfrm>
        </p:spPr>
        <p:txBody>
          <a:bodyPr>
            <a:normAutofit fontScale="47500" lnSpcReduction="20000"/>
          </a:bodyPr>
          <a:lstStyle/>
          <a:p>
            <a:pPr marL="0" indent="0">
              <a:buNone/>
            </a:pPr>
            <a:r>
              <a:rPr lang="ru-RU" sz="3400" dirty="0" smtClean="0"/>
              <a:t>И еще я решила разместить еще одно письмо, написанное мною ранее...</a:t>
            </a:r>
            <a:br>
              <a:rPr lang="ru-RU" sz="3400" dirty="0" smtClean="0"/>
            </a:br>
            <a:r>
              <a:rPr lang="ru-RU" sz="3400" dirty="0" smtClean="0"/>
              <a:t/>
            </a:r>
            <a:br>
              <a:rPr lang="ru-RU" sz="3400" dirty="0" smtClean="0"/>
            </a:br>
            <a:r>
              <a:rPr lang="ru-RU" sz="3400" dirty="0" smtClean="0"/>
              <a:t>"Маме, ребенок которой пытался совершить попытку...."</a:t>
            </a:r>
            <a:br>
              <a:rPr lang="ru-RU" sz="3400" dirty="0" smtClean="0"/>
            </a:br>
            <a:r>
              <a:rPr lang="ru-RU" sz="3400" dirty="0" smtClean="0"/>
              <a:t/>
            </a:r>
            <a:br>
              <a:rPr lang="ru-RU" sz="3400" dirty="0" smtClean="0"/>
            </a:br>
            <a:r>
              <a:rPr lang="ru-RU" sz="3400" dirty="0" smtClean="0"/>
              <a:t>Начало: дочь делает глубокие </a:t>
            </a:r>
            <a:r>
              <a:rPr lang="ru-RU" sz="3400" dirty="0" err="1" smtClean="0"/>
              <a:t>царапины-я</a:t>
            </a:r>
            <a:r>
              <a:rPr lang="ru-RU" sz="3400" dirty="0" smtClean="0"/>
              <a:t> - Что это? - </a:t>
            </a:r>
            <a:r>
              <a:rPr lang="ru-RU" sz="3400" dirty="0" err="1" smtClean="0"/>
              <a:t>Задумалась.....опять</a:t>
            </a:r>
            <a:r>
              <a:rPr lang="ru-RU" sz="3400" dirty="0" smtClean="0"/>
              <a:t> делает - пойду к психологу. Психолог- нездоровая обстановка в доме. Дочь кричит вам " я хочу любви!". А я - О нет, ведь мы так много делаем для детей. ....опять царапины, фото в </a:t>
            </a:r>
            <a:r>
              <a:rPr lang="ru-RU" sz="3400" dirty="0" err="1" smtClean="0"/>
              <a:t>вк</a:t>
            </a:r>
            <a:r>
              <a:rPr lang="ru-RU" sz="3400" dirty="0" smtClean="0"/>
              <a:t> как резать </a:t>
            </a:r>
            <a:r>
              <a:rPr lang="ru-RU" sz="3400" dirty="0" err="1" smtClean="0"/>
              <a:t>вены....я</a:t>
            </a:r>
            <a:r>
              <a:rPr lang="ru-RU" sz="3400" dirty="0" smtClean="0"/>
              <a:t> в </a:t>
            </a:r>
            <a:r>
              <a:rPr lang="ru-RU" sz="3400" dirty="0" err="1" smtClean="0"/>
              <a:t>панике....психолог</a:t>
            </a:r>
            <a:r>
              <a:rPr lang="ru-RU" sz="3400" dirty="0" smtClean="0"/>
              <a:t>: надо менять стиль воспитания, а я опять" ну ничего, что кричим на дочь..мы же кормим, поим, обуваем......" нет мы всё делаем как надо...."</a:t>
            </a:r>
            <a:br>
              <a:rPr lang="ru-RU" sz="3400" dirty="0" smtClean="0"/>
            </a:br>
            <a:r>
              <a:rPr lang="ru-RU" sz="3400" dirty="0" smtClean="0"/>
              <a:t>А ПОТОМ ЭТА ПОПЫТКА....! Слава БОГУ - она жива! В моей голове все кружится, в висках стучит, сердце бешено </a:t>
            </a:r>
            <a:r>
              <a:rPr lang="ru-RU" sz="3400" dirty="0" err="1" smtClean="0"/>
              <a:t>колотится...наконец</a:t>
            </a:r>
            <a:r>
              <a:rPr lang="ru-RU" sz="3400" dirty="0" smtClean="0"/>
              <a:t>, я обнимаю её и говорю как я ее люблю. А в это время нет место ни грязной посуде, ни бесконечной работе, ни...</a:t>
            </a:r>
            <a:br>
              <a:rPr lang="ru-RU" sz="3400" dirty="0" smtClean="0"/>
            </a:br>
            <a:r>
              <a:rPr lang="ru-RU" sz="3400" dirty="0" smtClean="0"/>
              <a:t>И даже после всего этого виновата подруга дочки, и .....что-то или кто-то. А психолог: да нет же это вас надо </a:t>
            </a:r>
            <a:r>
              <a:rPr lang="ru-RU" sz="3400" dirty="0" err="1" smtClean="0"/>
              <a:t>менять....и</a:t>
            </a:r>
            <a:r>
              <a:rPr lang="ru-RU" sz="3400" dirty="0" smtClean="0"/>
              <a:t> я уже задумалась А как мне измениться? Психолог говорит: у меня есть большой опыт, приходи и бери.... Уговорил, хорошо приду...</a:t>
            </a:r>
            <a:br>
              <a:rPr lang="ru-RU" sz="3400" dirty="0" smtClean="0"/>
            </a:br>
            <a:r>
              <a:rPr lang="ru-RU" sz="3400" dirty="0" smtClean="0"/>
              <a:t>И вот первое занятие - мой стиль воспитания и его последствия - восторг- вот почему я такая и почему перенесла этот стиль воспитания на своих детей, дальше второе, третье, четвертое- а ведь я уже знаю как и что исправить, а в результате выполнения заданий моя дочь получает такое важное для неё внимание, а ПОТОМ пятое и шестое- и теперь я знаю, почему детям легче получить негативное внимание, но всё же ВНИМАНИЕ! Но теперь мне не страшно- я могу, я стараюсь, я люблю... Наконец-то, я люблю!.... Спасибо тебе доченька, что ты рискнула! и всё это ради меня!</a:t>
            </a:r>
            <a:br>
              <a:rPr lang="ru-RU" sz="3400" dirty="0" smtClean="0"/>
            </a:br>
            <a:r>
              <a:rPr lang="ru-RU" sz="3400" dirty="0" smtClean="0"/>
              <a:t/>
            </a:r>
            <a:br>
              <a:rPr lang="ru-RU" sz="3400" dirty="0" smtClean="0"/>
            </a:br>
            <a:r>
              <a:rPr lang="ru-RU" sz="3400" dirty="0" smtClean="0"/>
              <a:t>(а мой брат так и не смог достучаться до мамы.... И вот теперь - ему 36 и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64704"/>
            <a:ext cx="8229600" cy="5361459"/>
          </a:xfrm>
        </p:spPr>
        <p:txBody>
          <a:bodyPr>
            <a:normAutofit fontScale="47500" lnSpcReduction="20000"/>
          </a:bodyPr>
          <a:lstStyle/>
          <a:p>
            <a:pPr>
              <a:buNone/>
            </a:pPr>
            <a:r>
              <a:rPr lang="ru-RU" b="1" dirty="0" smtClean="0">
                <a:hlinkClick r:id="rId2"/>
              </a:rPr>
              <a:t>Роман </a:t>
            </a:r>
            <a:r>
              <a:rPr lang="ru-RU" b="1" dirty="0" err="1" smtClean="0">
                <a:hlinkClick r:id="rId2"/>
              </a:rPr>
              <a:t>Гриценко</a:t>
            </a:r>
            <a:r>
              <a:rPr lang="ru-RU" dirty="0" smtClean="0"/>
              <a:t> </a:t>
            </a:r>
            <a:r>
              <a:rPr lang="ru-RU" dirty="0" smtClean="0">
                <a:hlinkClick r:id="rId3"/>
              </a:rPr>
              <a:t>4 мая 2016 в 22:42</a:t>
            </a:r>
            <a:endParaRPr lang="ru-RU" dirty="0" smtClean="0"/>
          </a:p>
          <a:p>
            <a:pPr marL="0" indent="0">
              <a:buNone/>
            </a:pPr>
            <a:r>
              <a:rPr lang="ru-RU" sz="3400" dirty="0" smtClean="0"/>
              <a:t>Спасибо дорогие мамы за ваши невероятно искренние отзывы! Я не перестаю убеждаться в том - какие дети мудрые создания. И причем их мудрость проявляется с очень малого возраста. Просто по мере их взросления, мы - взрослые - либо привыкаем к детской мудрости, либо просто напросто перестаем её замечать...</a:t>
            </a:r>
            <a:br>
              <a:rPr lang="ru-RU" sz="3400" dirty="0" smtClean="0"/>
            </a:br>
            <a:r>
              <a:rPr lang="ru-RU" sz="3400" dirty="0" smtClean="0"/>
              <a:t/>
            </a:r>
            <a:br>
              <a:rPr lang="ru-RU" sz="3400" dirty="0" smtClean="0"/>
            </a:br>
            <a:r>
              <a:rPr lang="ru-RU" sz="3400" dirty="0" err="1" smtClean="0"/>
              <a:t>Виталина</a:t>
            </a:r>
            <a:r>
              <a:rPr lang="ru-RU" sz="3400" dirty="0" smtClean="0"/>
              <a:t>, ваш невероятный отзыв как раз об этом. Для меня он подтверждает то, что все в руках родителей. И от родителей зависит благополучие их детей, благополучное будущее их детей. </a:t>
            </a:r>
            <a:br>
              <a:rPr lang="ru-RU" sz="3400" dirty="0" smtClean="0"/>
            </a:br>
            <a:r>
              <a:rPr lang="ru-RU" sz="3400" dirty="0" smtClean="0"/>
              <a:t/>
            </a:r>
            <a:br>
              <a:rPr lang="ru-RU" sz="3400" dirty="0" smtClean="0"/>
            </a:br>
            <a:r>
              <a:rPr lang="ru-RU" sz="3400" dirty="0" smtClean="0"/>
              <a:t>Даже когда дети готовы и хотят изменить отношения с родителями и атмосферу в семье - им это в подростковом возрасте еще не по силам. Все, что они могут - это указать своим поведением на то, что между ними и родителями идет что-то не так. Дети по мудрому показывают снова и снова, в надежде, что родители заметят и примут спасительные действия, но... </a:t>
            </a:r>
            <a:br>
              <a:rPr lang="ru-RU" sz="3400" dirty="0" smtClean="0"/>
            </a:br>
            <a:r>
              <a:rPr lang="ru-RU" sz="3400" dirty="0" smtClean="0"/>
              <a:t/>
            </a:r>
            <a:br>
              <a:rPr lang="ru-RU" sz="3400" dirty="0" smtClean="0"/>
            </a:br>
            <a:r>
              <a:rPr lang="ru-RU" sz="3400" dirty="0" smtClean="0"/>
              <a:t>Дети еще не знают как все менять, дети не готовы предпринять самостоятельные решительные меры по отношению к родителям, чтобы изменить все к лучшему. Они могут только показать, что что-то не то происходит. Дорогие родители! Они ждут решительных действий от вас. И действия эти должны быть направлены на взаимную теплоту и улучшение взаимоотношений. </a:t>
            </a:r>
            <a:br>
              <a:rPr lang="ru-RU" sz="3400" dirty="0" smtClean="0"/>
            </a:br>
            <a:r>
              <a:rPr lang="ru-RU" sz="3400" dirty="0" smtClean="0"/>
              <a:t/>
            </a:r>
            <a:br>
              <a:rPr lang="ru-RU" sz="3400" dirty="0" smtClean="0"/>
            </a:br>
            <a:r>
              <a:rPr lang="ru-RU" sz="3400" dirty="0" smtClean="0"/>
              <a:t>У вас все отлично получается!</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Autofit/>
          </a:bodyPr>
          <a:lstStyle/>
          <a:p>
            <a:r>
              <a:rPr lang="ru-RU" sz="2600" b="1" dirty="0" smtClean="0">
                <a:solidFill>
                  <a:schemeClr val="accent1">
                    <a:lumMod val="75000"/>
                  </a:schemeClr>
                </a:solidFill>
                <a:effectLst>
                  <a:outerShdw blurRad="38100" dist="38100" dir="2700000" algn="tl">
                    <a:srgbClr val="000000">
                      <a:alpha val="43137"/>
                    </a:srgbClr>
                  </a:outerShdw>
                </a:effectLst>
              </a:rPr>
              <a:t>Шаги родителя, направленные на формирование </a:t>
            </a:r>
            <a:r>
              <a:rPr lang="ru-RU" sz="2600" b="1" dirty="0" smtClean="0">
                <a:solidFill>
                  <a:schemeClr val="accent1">
                    <a:lumMod val="75000"/>
                  </a:schemeClr>
                </a:solidFill>
                <a:effectLst>
                  <a:outerShdw blurRad="38100" dist="38100" dir="2700000" algn="tl">
                    <a:srgbClr val="000000">
                      <a:alpha val="43137"/>
                    </a:srgbClr>
                  </a:outerShdw>
                </a:effectLst>
              </a:rPr>
              <a:t>стабильных позитивных перемен в поведении подростка.</a:t>
            </a:r>
            <a:endParaRPr lang="ru-RU" sz="2600" dirty="0"/>
          </a:p>
        </p:txBody>
      </p:sp>
      <p:sp>
        <p:nvSpPr>
          <p:cNvPr id="3" name="Содержимое 2"/>
          <p:cNvSpPr>
            <a:spLocks noGrp="1"/>
          </p:cNvSpPr>
          <p:nvPr>
            <p:ph idx="1"/>
          </p:nvPr>
        </p:nvSpPr>
        <p:spPr>
          <a:xfrm>
            <a:off x="457200" y="1600200"/>
            <a:ext cx="8229600" cy="4925144"/>
          </a:xfrm>
        </p:spPr>
        <p:txBody>
          <a:bodyPr>
            <a:normAutofit fontScale="62500" lnSpcReduction="20000"/>
          </a:bodyPr>
          <a:lstStyle/>
          <a:p>
            <a:pPr marL="514350" indent="-514350">
              <a:buFont typeface="+mj-lt"/>
              <a:buAutoNum type="arabicPeriod"/>
            </a:pPr>
            <a:r>
              <a:rPr lang="ru-RU" dirty="0" smtClean="0"/>
              <a:t>Примириться со своим ребёнком, восстановить доверие после ссоры или разлада отношений, выслушать, поговорить по душам.</a:t>
            </a:r>
          </a:p>
          <a:p>
            <a:pPr marL="514350" indent="-514350">
              <a:buFont typeface="+mj-lt"/>
              <a:buAutoNum type="arabicPeriod"/>
            </a:pPr>
            <a:r>
              <a:rPr lang="ru-RU" dirty="0" smtClean="0"/>
              <a:t>Оценить степень ответственности свою и ребёнка в семье. </a:t>
            </a:r>
            <a:r>
              <a:rPr lang="ru-RU" dirty="0" smtClean="0"/>
              <a:t>Договориться </a:t>
            </a:r>
            <a:r>
              <a:rPr lang="ru-RU" dirty="0" smtClean="0"/>
              <a:t>с ребёнком </a:t>
            </a:r>
            <a:r>
              <a:rPr lang="ru-RU" dirty="0" smtClean="0"/>
              <a:t>о распределении </a:t>
            </a:r>
            <a:r>
              <a:rPr lang="ru-RU" dirty="0" smtClean="0"/>
              <a:t>обязанностей</a:t>
            </a:r>
            <a:r>
              <a:rPr lang="ru-RU" dirty="0" smtClean="0"/>
              <a:t>. Разделить зоны ответственности.</a:t>
            </a:r>
          </a:p>
          <a:p>
            <a:pPr marL="514350" indent="-514350">
              <a:buFont typeface="+mj-lt"/>
              <a:buAutoNum type="arabicPeriod"/>
            </a:pPr>
            <a:r>
              <a:rPr lang="ru-RU" dirty="0" smtClean="0"/>
              <a:t>Перестроить свой стиль разговора на бесконфликтное общение, подкрепляя в ребёнке потребность быть значимым и высокую самооценку</a:t>
            </a:r>
            <a:r>
              <a:rPr lang="ru-RU" dirty="0" smtClean="0"/>
              <a:t>.</a:t>
            </a:r>
          </a:p>
          <a:p>
            <a:pPr marL="514350" indent="-514350">
              <a:buFont typeface="+mj-lt"/>
              <a:buAutoNum type="arabicPeriod"/>
            </a:pPr>
            <a:r>
              <a:rPr lang="ru-RU" dirty="0" smtClean="0"/>
              <a:t>В случае затянувшейся </a:t>
            </a:r>
            <a:r>
              <a:rPr lang="ru-RU" dirty="0" smtClean="0"/>
              <a:t>проблемной </a:t>
            </a:r>
            <a:r>
              <a:rPr lang="ru-RU" dirty="0" smtClean="0"/>
              <a:t>ситуации научиться решать её, используя для усиления </a:t>
            </a:r>
            <a:r>
              <a:rPr lang="ru-RU" dirty="0" smtClean="0"/>
              <a:t>в ребёнке </a:t>
            </a:r>
            <a:r>
              <a:rPr lang="ru-RU" dirty="0" smtClean="0"/>
              <a:t>позиции </a:t>
            </a:r>
            <a:r>
              <a:rPr lang="ru-RU" dirty="0" smtClean="0"/>
              <a:t>«взрослого», </a:t>
            </a:r>
            <a:r>
              <a:rPr lang="ru-RU" dirty="0" smtClean="0"/>
              <a:t>предоставляя ему свободу  </a:t>
            </a:r>
            <a:r>
              <a:rPr lang="ru-RU" dirty="0" smtClean="0"/>
              <a:t>и </a:t>
            </a:r>
            <a:r>
              <a:rPr lang="ru-RU" dirty="0" smtClean="0"/>
              <a:t>самостоятельность </a:t>
            </a:r>
            <a:r>
              <a:rPr lang="ru-RU" dirty="0" smtClean="0"/>
              <a:t>в решении проблемной ситуации</a:t>
            </a:r>
            <a:r>
              <a:rPr lang="ru-RU" dirty="0" smtClean="0"/>
              <a:t>.</a:t>
            </a:r>
          </a:p>
          <a:p>
            <a:pPr marL="514350" indent="-514350">
              <a:buFont typeface="+mj-lt"/>
              <a:buAutoNum type="arabicPeriod"/>
            </a:pPr>
            <a:r>
              <a:rPr lang="ru-RU" dirty="0" smtClean="0"/>
              <a:t>Перейти от наказаний к логическим последовательностям в случае нарушения договорённостей, формируя при этом ответственное мышление, ответственное поведение и самодисциплину.</a:t>
            </a:r>
          </a:p>
          <a:p>
            <a:pPr marL="514350" indent="-514350">
              <a:buFont typeface="+mj-lt"/>
              <a:buAutoNum type="arabicPeriod"/>
            </a:pPr>
            <a:r>
              <a:rPr lang="ru-RU" dirty="0" smtClean="0"/>
              <a:t>Стать примером для своего ребёнка в принятии </a:t>
            </a:r>
            <a:r>
              <a:rPr lang="ru-RU" dirty="0" smtClean="0"/>
              <a:t>на себя </a:t>
            </a:r>
            <a:r>
              <a:rPr lang="ru-RU" dirty="0" smtClean="0"/>
              <a:t>ответственности </a:t>
            </a:r>
            <a:r>
              <a:rPr lang="ru-RU" dirty="0" smtClean="0"/>
              <a:t>за то, чтобы сделать собственную жизнь </a:t>
            </a:r>
            <a:r>
              <a:rPr lang="ru-RU" dirty="0" smtClean="0"/>
              <a:t>счастливой!</a:t>
            </a:r>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85860"/>
            <a:ext cx="8229600" cy="4840303"/>
          </a:xfrm>
        </p:spPr>
        <p:txBody>
          <a:bodyPr>
            <a:normAutofit fontScale="92500" lnSpcReduction="10000"/>
          </a:bodyPr>
          <a:lstStyle/>
          <a:p>
            <a:pPr algn="ctr">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ресурс + ситуация = задача </a:t>
            </a:r>
          </a:p>
          <a:p>
            <a:pPr algn="ctr">
              <a:buNone/>
            </a:pPr>
            <a:endParaRPr lang="ru-RU" dirty="0" smtClean="0">
              <a:latin typeface="Times New Roman" pitchFamily="18" charset="0"/>
              <a:cs typeface="Times New Roman" pitchFamily="18" charset="0"/>
            </a:endParaRPr>
          </a:p>
          <a:p>
            <a:pPr algn="ctr">
              <a:buNone/>
            </a:pP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достаточный ресурс </a:t>
            </a:r>
            <a:r>
              <a:rPr lang="ru-RU"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ситуация = </a:t>
            </a:r>
          </a:p>
          <a:p>
            <a:pPr algn="ctr">
              <a:buNone/>
            </a:pPr>
            <a:r>
              <a:rPr lang="ru-RU"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задача + </a:t>
            </a: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положит. </a:t>
            </a: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стресс </a:t>
            </a:r>
            <a:r>
              <a:rPr lang="ru-RU"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решение</a:t>
            </a:r>
          </a:p>
          <a:p>
            <a:pPr algn="ctr">
              <a:buNone/>
            </a:pPr>
            <a:endParaRPr lang="ru-RU" dirty="0" smtClean="0">
              <a:latin typeface="Times New Roman" pitchFamily="18" charset="0"/>
              <a:cs typeface="Times New Roman" pitchFamily="18" charset="0"/>
            </a:endParaRPr>
          </a:p>
          <a:p>
            <a:pPr algn="ctr">
              <a:buNone/>
            </a:pPr>
            <a:r>
              <a:rPr lang="ru-RU"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недостаточный ресурс </a:t>
            </a: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ситуация = </a:t>
            </a:r>
          </a:p>
          <a:p>
            <a:pPr algn="ctr">
              <a:buNone/>
            </a:pP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задача + </a:t>
            </a:r>
            <a:r>
              <a:rPr lang="ru-RU"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отриц. стресс </a:t>
            </a: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проблема</a:t>
            </a: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dirty="0" err="1"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застревание</a:t>
            </a:r>
            <a:r>
              <a:rPr lang="ru-RU"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депрессия, страдание)</a:t>
            </a:r>
          </a:p>
          <a:p>
            <a:pPr algn="ctr">
              <a:buNone/>
            </a:pPr>
            <a:r>
              <a:rPr lang="ru-RU" dirty="0" smtClean="0">
                <a:latin typeface="Times New Roman" pitchFamily="18" charset="0"/>
                <a:cs typeface="Times New Roman" pitchFamily="18" charset="0"/>
              </a:rPr>
              <a:t> </a:t>
            </a:r>
          </a:p>
          <a:p>
            <a:pPr algn="ctr">
              <a:buNone/>
            </a:pPr>
            <a:endParaRPr lang="ru-RU" dirty="0" smtClean="0"/>
          </a:p>
          <a:p>
            <a:pPr algn="ct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smtClean="0"/>
              <a:t>www.62ru.ru</a:t>
            </a:r>
            <a:endParaRPr lang="ru-RU" dirty="0"/>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t="3150" r="4781" b="4499"/>
          <a:stretch>
            <a:fillRect/>
          </a:stretch>
        </p:blipFill>
        <p:spPr bwMode="auto">
          <a:xfrm>
            <a:off x="0" y="1052736"/>
            <a:ext cx="9163090" cy="5554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1380</Words>
  <Application>Microsoft Office PowerPoint</Application>
  <PresentationFormat>Экран (4:3)</PresentationFormat>
  <Paragraphs>91</Paragraphs>
  <Slides>17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Решение проблемного поведения детей и подростков через консультирование родителей. </vt:lpstr>
      <vt:lpstr>Слайд 2</vt:lpstr>
      <vt:lpstr>ТОЧКИ КОНТАКТА</vt:lpstr>
      <vt:lpstr>Слайд 4</vt:lpstr>
      <vt:lpstr>Слайд 5</vt:lpstr>
      <vt:lpstr>Слайд 6</vt:lpstr>
      <vt:lpstr>Шаги родителя, направленные на формирование стабильных позитивных перемен в поведении подростка.</vt:lpstr>
      <vt:lpstr>Слайд 8</vt:lpstr>
      <vt:lpstr>www.62ru.ru</vt:lpstr>
      <vt:lpstr>https://vk.com/spasti_detei</vt:lpstr>
      <vt:lpstr>https://vk.com/id26196450</vt:lpstr>
      <vt:lpstr>Слайд 12</vt:lpstr>
      <vt:lpstr>Слайд 13</vt:lpstr>
      <vt:lpstr>Отзывы участниц программы</vt:lpstr>
      <vt:lpstr>Отзывы участниц программы</vt:lpstr>
      <vt:lpstr>Психолого-педагогический отдел  МБУ "Библиотека для детей и юношества  им. Альберта Лиханова"</vt:lpstr>
      <vt:lpstr> Решение проблемного поведения детей и подростков через консультирование родителей.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111</cp:revision>
  <dcterms:created xsi:type="dcterms:W3CDTF">2017-09-19T20:27:46Z</dcterms:created>
  <dcterms:modified xsi:type="dcterms:W3CDTF">2018-02-21T23:33:43Z</dcterms:modified>
</cp:coreProperties>
</file>