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0"/>
  </p:notesMasterIdLst>
  <p:sldIdLst>
    <p:sldId id="256" r:id="rId2"/>
    <p:sldId id="284" r:id="rId3"/>
    <p:sldId id="302" r:id="rId4"/>
    <p:sldId id="327" r:id="rId5"/>
    <p:sldId id="299" r:id="rId6"/>
    <p:sldId id="318" r:id="rId7"/>
    <p:sldId id="293" r:id="rId8"/>
    <p:sldId id="32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DA9"/>
    <a:srgbClr val="FFF8E6"/>
    <a:srgbClr val="95330E"/>
    <a:srgbClr val="00599D"/>
    <a:srgbClr val="005296"/>
    <a:srgbClr val="B7DEFF"/>
    <a:srgbClr val="FFF0C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786" autoAdjust="0"/>
  </p:normalViewPr>
  <p:slideViewPr>
    <p:cSldViewPr>
      <p:cViewPr varScale="1">
        <p:scale>
          <a:sx n="80" d="100"/>
          <a:sy n="80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1E1A75-1EB3-4DC7-8EDB-170A43A82CE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D6E7EBD-93AE-4B34-8EA3-BC4C24503DEF}">
      <dgm:prSet custT="1"/>
      <dgm:spPr>
        <a:noFill/>
        <a:ln>
          <a:noFill/>
        </a:ln>
      </dgm:spPr>
      <dgm:t>
        <a:bodyPr/>
        <a:lstStyle/>
        <a:p>
          <a:pPr algn="ctr" rtl="0">
            <a:spcAft>
              <a:spcPts val="600"/>
            </a:spcAft>
          </a:pPr>
          <a:r>
            <a:rPr lang="ru-RU" sz="2800" b="1" cap="all" baseline="0" dirty="0" smtClean="0">
              <a:solidFill>
                <a:srgbClr val="95330E"/>
              </a:solidFill>
            </a:rPr>
            <a:t>Актуальные направления подготовки учителей к проектированию и применению</a:t>
          </a:r>
        </a:p>
        <a:p>
          <a:pPr algn="ctr" rtl="0">
            <a:spcAft>
              <a:spcPts val="600"/>
            </a:spcAft>
          </a:pPr>
          <a:r>
            <a:rPr lang="ru-RU" sz="3200" b="1" dirty="0" smtClean="0">
              <a:solidFill>
                <a:srgbClr val="00599D"/>
              </a:solidFill>
            </a:rPr>
            <a:t>ЭЛЕКТРОННЫХ ОБРАЗОВАТЕЛЬНЫХ РЕСУРСОВ</a:t>
          </a:r>
          <a:r>
            <a:rPr lang="en-US" sz="2400" b="1" dirty="0" smtClean="0">
              <a:solidFill>
                <a:srgbClr val="95330E"/>
              </a:solidFill>
              <a:latin typeface="Arial Rounded MT Bold" panose="020F0704030504030204" pitchFamily="34" charset="0"/>
            </a:rPr>
            <a:t/>
          </a:r>
          <a:br>
            <a:rPr lang="en-US" sz="2400" b="1" dirty="0" smtClean="0">
              <a:solidFill>
                <a:srgbClr val="95330E"/>
              </a:solidFill>
              <a:latin typeface="Arial Rounded MT Bold" panose="020F0704030504030204" pitchFamily="34" charset="0"/>
            </a:rPr>
          </a:br>
          <a:endParaRPr lang="ru-RU" sz="2400" b="1" dirty="0">
            <a:solidFill>
              <a:srgbClr val="95330E"/>
            </a:solidFill>
          </a:endParaRPr>
        </a:p>
      </dgm:t>
    </dgm:pt>
    <dgm:pt modelId="{FF5218D7-73F5-4725-8666-F9C2059BBE22}" type="parTrans" cxnId="{8F41CACB-C3FF-4AED-8F32-CDA0D7535581}">
      <dgm:prSet/>
      <dgm:spPr/>
      <dgm:t>
        <a:bodyPr/>
        <a:lstStyle/>
        <a:p>
          <a:pPr algn="ctr"/>
          <a:endParaRPr lang="ru-RU"/>
        </a:p>
      </dgm:t>
    </dgm:pt>
    <dgm:pt modelId="{EB616B89-C63B-4779-B654-461333510B80}" type="sibTrans" cxnId="{8F41CACB-C3FF-4AED-8F32-CDA0D7535581}">
      <dgm:prSet/>
      <dgm:spPr/>
      <dgm:t>
        <a:bodyPr/>
        <a:lstStyle/>
        <a:p>
          <a:pPr algn="ctr"/>
          <a:endParaRPr lang="ru-RU"/>
        </a:p>
      </dgm:t>
    </dgm:pt>
    <dgm:pt modelId="{AB256A82-6273-4C88-B7B1-C8FA0B2A5DB3}" type="pres">
      <dgm:prSet presAssocID="{851E1A75-1EB3-4DC7-8EDB-170A43A82CE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1FA20B3-0ACB-4205-BC15-9C3219D751D5}" type="pres">
      <dgm:prSet presAssocID="{9D6E7EBD-93AE-4B34-8EA3-BC4C24503DEF}" presName="linNode" presStyleCnt="0"/>
      <dgm:spPr/>
    </dgm:pt>
    <dgm:pt modelId="{2752CA8B-C825-473C-B0D3-02B39F5C53FF}" type="pres">
      <dgm:prSet presAssocID="{9D6E7EBD-93AE-4B34-8EA3-BC4C24503DEF}" presName="parentText" presStyleLbl="node1" presStyleIdx="0" presStyleCnt="1" custScaleX="277778" custLinFactNeighborX="2261" custLinFactNeighborY="4545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AADDFB7-D6FC-458F-BF68-C671C88E924A}" type="presOf" srcId="{851E1A75-1EB3-4DC7-8EDB-170A43A82CE7}" destId="{AB256A82-6273-4C88-B7B1-C8FA0B2A5DB3}" srcOrd="0" destOrd="0" presId="urn:microsoft.com/office/officeart/2005/8/layout/vList5"/>
    <dgm:cxn modelId="{8F41CACB-C3FF-4AED-8F32-CDA0D7535581}" srcId="{851E1A75-1EB3-4DC7-8EDB-170A43A82CE7}" destId="{9D6E7EBD-93AE-4B34-8EA3-BC4C24503DEF}" srcOrd="0" destOrd="0" parTransId="{FF5218D7-73F5-4725-8666-F9C2059BBE22}" sibTransId="{EB616B89-C63B-4779-B654-461333510B80}"/>
    <dgm:cxn modelId="{5FBEC968-1CF4-4FA5-BE69-ECC731CC9A86}" type="presOf" srcId="{9D6E7EBD-93AE-4B34-8EA3-BC4C24503DEF}" destId="{2752CA8B-C825-473C-B0D3-02B39F5C53FF}" srcOrd="0" destOrd="0" presId="urn:microsoft.com/office/officeart/2005/8/layout/vList5"/>
    <dgm:cxn modelId="{F3A7F418-9555-4442-A331-FDDABA419194}" type="presParOf" srcId="{AB256A82-6273-4C88-B7B1-C8FA0B2A5DB3}" destId="{81FA20B3-0ACB-4205-BC15-9C3219D751D5}" srcOrd="0" destOrd="0" presId="urn:microsoft.com/office/officeart/2005/8/layout/vList5"/>
    <dgm:cxn modelId="{28A7C75A-4AA9-4673-A752-CCD28C93B2A1}" type="presParOf" srcId="{81FA20B3-0ACB-4205-BC15-9C3219D751D5}" destId="{2752CA8B-C825-473C-B0D3-02B39F5C53FF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AFEE27-38A0-4B5D-AEA6-3AC968F16A01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 phldr="1"/>
      <dgm:spPr/>
    </dgm:pt>
    <dgm:pt modelId="{7D9A7DD3-8468-4F00-81A6-5B8F5EBB3E2B}">
      <dgm:prSet phldrT="[Текст]" custT="1"/>
      <dgm:spPr>
        <a:solidFill>
          <a:srgbClr val="005DA9"/>
        </a:solidFill>
        <a:ln>
          <a:noFill/>
        </a:ln>
      </dgm:spPr>
      <dgm:t>
        <a:bodyPr/>
        <a:lstStyle/>
        <a:p>
          <a:r>
            <a:rPr lang="ru-RU" sz="1600" dirty="0" smtClean="0"/>
            <a:t>Традиционная</a:t>
          </a:r>
          <a:br>
            <a:rPr lang="ru-RU" sz="1600" dirty="0" smtClean="0"/>
          </a:br>
          <a:r>
            <a:rPr lang="ru-RU" sz="1600" dirty="0" smtClean="0"/>
            <a:t>парадигма обучения</a:t>
          </a:r>
          <a:endParaRPr lang="ru-RU" sz="1600" dirty="0"/>
        </a:p>
      </dgm:t>
    </dgm:pt>
    <dgm:pt modelId="{8F1D9A2F-698B-4DDF-A00E-5584D95EB45D}" type="parTrans" cxnId="{A5FC8924-6A7C-4669-9FB1-90E0797186D9}">
      <dgm:prSet/>
      <dgm:spPr/>
      <dgm:t>
        <a:bodyPr/>
        <a:lstStyle/>
        <a:p>
          <a:endParaRPr lang="ru-RU"/>
        </a:p>
      </dgm:t>
    </dgm:pt>
    <dgm:pt modelId="{A680E9A4-DF3F-44CC-80F6-BC8AB7A37176}" type="sibTrans" cxnId="{A5FC8924-6A7C-4669-9FB1-90E0797186D9}">
      <dgm:prSet/>
      <dgm:spPr/>
      <dgm:t>
        <a:bodyPr/>
        <a:lstStyle/>
        <a:p>
          <a:endParaRPr lang="ru-RU"/>
        </a:p>
      </dgm:t>
    </dgm:pt>
    <dgm:pt modelId="{B3D7C938-C748-4D4E-9E62-E414476DCBA8}">
      <dgm:prSet phldrT="[Текст]"/>
      <dgm:spPr>
        <a:solidFill>
          <a:srgbClr val="005DA9"/>
        </a:solidFill>
        <a:ln>
          <a:noFill/>
        </a:ln>
      </dgm:spPr>
      <dgm:t>
        <a:bodyPr/>
        <a:lstStyle/>
        <a:p>
          <a:r>
            <a:rPr lang="ru-RU" dirty="0" smtClean="0"/>
            <a:t>Наиболее очевидные дидактические возможности ЭОР</a:t>
          </a:r>
          <a:endParaRPr lang="ru-RU" dirty="0"/>
        </a:p>
      </dgm:t>
    </dgm:pt>
    <dgm:pt modelId="{2BD8A1E3-B093-477E-8EF5-FC1F98B6A97C}" type="parTrans" cxnId="{4CB8BFB2-46B6-4CE5-922D-DFA7EF0E8A01}">
      <dgm:prSet/>
      <dgm:spPr/>
      <dgm:t>
        <a:bodyPr/>
        <a:lstStyle/>
        <a:p>
          <a:endParaRPr lang="ru-RU"/>
        </a:p>
      </dgm:t>
    </dgm:pt>
    <dgm:pt modelId="{F71C907C-82CD-4431-8F99-1A0B62E7E548}" type="sibTrans" cxnId="{4CB8BFB2-46B6-4CE5-922D-DFA7EF0E8A01}">
      <dgm:prSet/>
      <dgm:spPr/>
      <dgm:t>
        <a:bodyPr/>
        <a:lstStyle/>
        <a:p>
          <a:endParaRPr lang="ru-RU"/>
        </a:p>
      </dgm:t>
    </dgm:pt>
    <dgm:pt modelId="{A421C90F-CAE4-4FE2-B24F-5ACE82FBE689}">
      <dgm:prSet phldrT="[Текст]"/>
      <dgm:spPr>
        <a:solidFill>
          <a:srgbClr val="005DA9"/>
        </a:solidFill>
        <a:ln>
          <a:noFill/>
        </a:ln>
      </dgm:spPr>
      <dgm:t>
        <a:bodyPr/>
        <a:lstStyle/>
        <a:p>
          <a:r>
            <a:rPr lang="ru-RU" dirty="0" smtClean="0"/>
            <a:t>Отсутствие исчерпывающих психолого-педагогических требований к ЭОР</a:t>
          </a:r>
          <a:endParaRPr lang="ru-RU" dirty="0"/>
        </a:p>
      </dgm:t>
    </dgm:pt>
    <dgm:pt modelId="{DA036F1A-3024-4A3D-AB03-1B2B3AE299C7}" type="parTrans" cxnId="{8461C6F9-4FD6-4618-BD67-988B88EE5E22}">
      <dgm:prSet/>
      <dgm:spPr/>
      <dgm:t>
        <a:bodyPr/>
        <a:lstStyle/>
        <a:p>
          <a:endParaRPr lang="ru-RU"/>
        </a:p>
      </dgm:t>
    </dgm:pt>
    <dgm:pt modelId="{CE78E35B-D910-4080-811A-6375FFFD2B3F}" type="sibTrans" cxnId="{8461C6F9-4FD6-4618-BD67-988B88EE5E22}">
      <dgm:prSet/>
      <dgm:spPr/>
      <dgm:t>
        <a:bodyPr/>
        <a:lstStyle/>
        <a:p>
          <a:endParaRPr lang="ru-RU"/>
        </a:p>
      </dgm:t>
    </dgm:pt>
    <dgm:pt modelId="{FAA42F6E-04E0-466D-8CC5-42C75F795D18}" type="pres">
      <dgm:prSet presAssocID="{42AFEE27-38A0-4B5D-AEA6-3AC968F16A01}" presName="linearFlow" presStyleCnt="0">
        <dgm:presLayoutVars>
          <dgm:dir/>
          <dgm:resizeHandles val="exact"/>
        </dgm:presLayoutVars>
      </dgm:prSet>
      <dgm:spPr/>
    </dgm:pt>
    <dgm:pt modelId="{1921C733-7DC2-4A2E-99BD-FF087E53F05B}" type="pres">
      <dgm:prSet presAssocID="{7D9A7DD3-8468-4F00-81A6-5B8F5EBB3E2B}" presName="composite" presStyleCnt="0"/>
      <dgm:spPr/>
    </dgm:pt>
    <dgm:pt modelId="{0DAFFDFF-594A-4E96-859F-3BC9238AD901}" type="pres">
      <dgm:prSet presAssocID="{7D9A7DD3-8468-4F00-81A6-5B8F5EBB3E2B}" presName="imgShp" presStyleLbl="fgImgPlace1" presStyleIdx="0" presStyleCnt="3"/>
      <dgm:spPr>
        <a:solidFill>
          <a:srgbClr val="95330E"/>
        </a:solidFill>
        <a:ln>
          <a:solidFill>
            <a:schemeClr val="lt1">
              <a:hueOff val="0"/>
              <a:satOff val="0"/>
              <a:lumOff val="0"/>
            </a:schemeClr>
          </a:solidFill>
        </a:ln>
      </dgm:spPr>
    </dgm:pt>
    <dgm:pt modelId="{11ED3EC7-06E4-4A67-BED3-45302323EBE6}" type="pres">
      <dgm:prSet presAssocID="{7D9A7DD3-8468-4F00-81A6-5B8F5EBB3E2B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080B3F-8EC4-4959-9136-9190778B1AF0}" type="pres">
      <dgm:prSet presAssocID="{A680E9A4-DF3F-44CC-80F6-BC8AB7A37176}" presName="spacing" presStyleCnt="0"/>
      <dgm:spPr/>
    </dgm:pt>
    <dgm:pt modelId="{82D6B24F-CE34-40C1-BD3A-3FDFD76F6656}" type="pres">
      <dgm:prSet presAssocID="{B3D7C938-C748-4D4E-9E62-E414476DCBA8}" presName="composite" presStyleCnt="0"/>
      <dgm:spPr/>
    </dgm:pt>
    <dgm:pt modelId="{C4C7CFF3-1C78-4A11-8306-1B39A5840064}" type="pres">
      <dgm:prSet presAssocID="{B3D7C938-C748-4D4E-9E62-E414476DCBA8}" presName="imgShp" presStyleLbl="fgImgPlace1" presStyleIdx="1" presStyleCnt="3"/>
      <dgm:spPr>
        <a:solidFill>
          <a:srgbClr val="95330E"/>
        </a:solidFill>
        <a:ln>
          <a:solidFill>
            <a:schemeClr val="lt1">
              <a:hueOff val="0"/>
              <a:satOff val="0"/>
              <a:lumOff val="0"/>
            </a:schemeClr>
          </a:solidFill>
        </a:ln>
      </dgm:spPr>
    </dgm:pt>
    <dgm:pt modelId="{F123D861-E5E0-4278-A319-35010FF2CB09}" type="pres">
      <dgm:prSet presAssocID="{B3D7C938-C748-4D4E-9E62-E414476DCBA8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41DABE-F4B1-4395-873E-E214CCD6297E}" type="pres">
      <dgm:prSet presAssocID="{F71C907C-82CD-4431-8F99-1A0B62E7E548}" presName="spacing" presStyleCnt="0"/>
      <dgm:spPr/>
    </dgm:pt>
    <dgm:pt modelId="{5C45C54E-C7B5-4EE1-8024-2C2BD293996D}" type="pres">
      <dgm:prSet presAssocID="{A421C90F-CAE4-4FE2-B24F-5ACE82FBE689}" presName="composite" presStyleCnt="0"/>
      <dgm:spPr/>
    </dgm:pt>
    <dgm:pt modelId="{6362020D-700A-489F-9060-307112ACFB8F}" type="pres">
      <dgm:prSet presAssocID="{A421C90F-CAE4-4FE2-B24F-5ACE82FBE689}" presName="imgShp" presStyleLbl="fgImgPlace1" presStyleIdx="2" presStyleCnt="3"/>
      <dgm:spPr>
        <a:solidFill>
          <a:srgbClr val="95330E"/>
        </a:solidFill>
      </dgm:spPr>
    </dgm:pt>
    <dgm:pt modelId="{FEDEE589-9CAA-47E2-AD4E-D43799B4AF64}" type="pres">
      <dgm:prSet presAssocID="{A421C90F-CAE4-4FE2-B24F-5ACE82FBE689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347526C-2608-4E26-82A9-E7F6C41E80A0}" type="presOf" srcId="{B3D7C938-C748-4D4E-9E62-E414476DCBA8}" destId="{F123D861-E5E0-4278-A319-35010FF2CB09}" srcOrd="0" destOrd="0" presId="urn:microsoft.com/office/officeart/2005/8/layout/vList3#1"/>
    <dgm:cxn modelId="{1EFEC4A1-197E-49C7-92A7-BD92B4174980}" type="presOf" srcId="{42AFEE27-38A0-4B5D-AEA6-3AC968F16A01}" destId="{FAA42F6E-04E0-466D-8CC5-42C75F795D18}" srcOrd="0" destOrd="0" presId="urn:microsoft.com/office/officeart/2005/8/layout/vList3#1"/>
    <dgm:cxn modelId="{C31A7D03-EB7C-478A-A34D-7FEA1C9F2F2F}" type="presOf" srcId="{A421C90F-CAE4-4FE2-B24F-5ACE82FBE689}" destId="{FEDEE589-9CAA-47E2-AD4E-D43799B4AF64}" srcOrd="0" destOrd="0" presId="urn:microsoft.com/office/officeart/2005/8/layout/vList3#1"/>
    <dgm:cxn modelId="{8461C6F9-4FD6-4618-BD67-988B88EE5E22}" srcId="{42AFEE27-38A0-4B5D-AEA6-3AC968F16A01}" destId="{A421C90F-CAE4-4FE2-B24F-5ACE82FBE689}" srcOrd="2" destOrd="0" parTransId="{DA036F1A-3024-4A3D-AB03-1B2B3AE299C7}" sibTransId="{CE78E35B-D910-4080-811A-6375FFFD2B3F}"/>
    <dgm:cxn modelId="{D4098D43-337E-422F-89B7-696304B7DC67}" type="presOf" srcId="{7D9A7DD3-8468-4F00-81A6-5B8F5EBB3E2B}" destId="{11ED3EC7-06E4-4A67-BED3-45302323EBE6}" srcOrd="0" destOrd="0" presId="urn:microsoft.com/office/officeart/2005/8/layout/vList3#1"/>
    <dgm:cxn modelId="{A5FC8924-6A7C-4669-9FB1-90E0797186D9}" srcId="{42AFEE27-38A0-4B5D-AEA6-3AC968F16A01}" destId="{7D9A7DD3-8468-4F00-81A6-5B8F5EBB3E2B}" srcOrd="0" destOrd="0" parTransId="{8F1D9A2F-698B-4DDF-A00E-5584D95EB45D}" sibTransId="{A680E9A4-DF3F-44CC-80F6-BC8AB7A37176}"/>
    <dgm:cxn modelId="{4CB8BFB2-46B6-4CE5-922D-DFA7EF0E8A01}" srcId="{42AFEE27-38A0-4B5D-AEA6-3AC968F16A01}" destId="{B3D7C938-C748-4D4E-9E62-E414476DCBA8}" srcOrd="1" destOrd="0" parTransId="{2BD8A1E3-B093-477E-8EF5-FC1F98B6A97C}" sibTransId="{F71C907C-82CD-4431-8F99-1A0B62E7E548}"/>
    <dgm:cxn modelId="{6988D48A-DB77-4D3D-A58D-6C578DD17E94}" type="presParOf" srcId="{FAA42F6E-04E0-466D-8CC5-42C75F795D18}" destId="{1921C733-7DC2-4A2E-99BD-FF087E53F05B}" srcOrd="0" destOrd="0" presId="urn:microsoft.com/office/officeart/2005/8/layout/vList3#1"/>
    <dgm:cxn modelId="{0BD29F17-6462-47BD-A64C-86C8D8370BD3}" type="presParOf" srcId="{1921C733-7DC2-4A2E-99BD-FF087E53F05B}" destId="{0DAFFDFF-594A-4E96-859F-3BC9238AD901}" srcOrd="0" destOrd="0" presId="urn:microsoft.com/office/officeart/2005/8/layout/vList3#1"/>
    <dgm:cxn modelId="{8C2CA023-1781-47AC-A552-6E665BACEF95}" type="presParOf" srcId="{1921C733-7DC2-4A2E-99BD-FF087E53F05B}" destId="{11ED3EC7-06E4-4A67-BED3-45302323EBE6}" srcOrd="1" destOrd="0" presId="urn:microsoft.com/office/officeart/2005/8/layout/vList3#1"/>
    <dgm:cxn modelId="{05B73291-DDCF-442F-9DF6-93D6E9A65C61}" type="presParOf" srcId="{FAA42F6E-04E0-466D-8CC5-42C75F795D18}" destId="{69080B3F-8EC4-4959-9136-9190778B1AF0}" srcOrd="1" destOrd="0" presId="urn:microsoft.com/office/officeart/2005/8/layout/vList3#1"/>
    <dgm:cxn modelId="{501CD2EB-48C4-4C6B-B7FF-D598E83A767A}" type="presParOf" srcId="{FAA42F6E-04E0-466D-8CC5-42C75F795D18}" destId="{82D6B24F-CE34-40C1-BD3A-3FDFD76F6656}" srcOrd="2" destOrd="0" presId="urn:microsoft.com/office/officeart/2005/8/layout/vList3#1"/>
    <dgm:cxn modelId="{9DA88F5A-12F1-493A-8F2C-412258F56236}" type="presParOf" srcId="{82D6B24F-CE34-40C1-BD3A-3FDFD76F6656}" destId="{C4C7CFF3-1C78-4A11-8306-1B39A5840064}" srcOrd="0" destOrd="0" presId="urn:microsoft.com/office/officeart/2005/8/layout/vList3#1"/>
    <dgm:cxn modelId="{3B6EBBA6-3CC5-4F3D-842C-2D162710BBD3}" type="presParOf" srcId="{82D6B24F-CE34-40C1-BD3A-3FDFD76F6656}" destId="{F123D861-E5E0-4278-A319-35010FF2CB09}" srcOrd="1" destOrd="0" presId="urn:microsoft.com/office/officeart/2005/8/layout/vList3#1"/>
    <dgm:cxn modelId="{7561F1B5-08EF-41C9-BE09-FC5A6CC8161D}" type="presParOf" srcId="{FAA42F6E-04E0-466D-8CC5-42C75F795D18}" destId="{1741DABE-F4B1-4395-873E-E214CCD6297E}" srcOrd="3" destOrd="0" presId="urn:microsoft.com/office/officeart/2005/8/layout/vList3#1"/>
    <dgm:cxn modelId="{FE03B4F0-D8CE-491D-AAC6-5823E4F9504B}" type="presParOf" srcId="{FAA42F6E-04E0-466D-8CC5-42C75F795D18}" destId="{5C45C54E-C7B5-4EE1-8024-2C2BD293996D}" srcOrd="4" destOrd="0" presId="urn:microsoft.com/office/officeart/2005/8/layout/vList3#1"/>
    <dgm:cxn modelId="{0CA6BE56-62B3-4FC9-AFB4-A9693DC16192}" type="presParOf" srcId="{5C45C54E-C7B5-4EE1-8024-2C2BD293996D}" destId="{6362020D-700A-489F-9060-307112ACFB8F}" srcOrd="0" destOrd="0" presId="urn:microsoft.com/office/officeart/2005/8/layout/vList3#1"/>
    <dgm:cxn modelId="{34994C0A-4430-48E8-AAE3-FA37EEAE8F1F}" type="presParOf" srcId="{5C45C54E-C7B5-4EE1-8024-2C2BD293996D}" destId="{FEDEE589-9CAA-47E2-AD4E-D43799B4AF64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9932DDE-0168-4D54-A80B-26887F923CA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3C18D1D-B78A-422B-9844-F7BDC9AD367E}">
      <dgm:prSet phldrT="[Текст]"/>
      <dgm:spPr>
        <a:noFill/>
        <a:ln>
          <a:noFill/>
        </a:ln>
      </dgm:spPr>
      <dgm:t>
        <a:bodyPr/>
        <a:lstStyle/>
        <a:p>
          <a:pPr algn="ctr"/>
          <a:r>
            <a:rPr lang="ru-RU" b="1" dirty="0" smtClean="0">
              <a:solidFill>
                <a:srgbClr val="95330E"/>
              </a:solidFill>
            </a:rPr>
            <a:t>Направления подготовки учителя</a:t>
          </a:r>
          <a:r>
            <a:rPr lang="ru-RU" b="1" dirty="0" smtClean="0"/>
            <a:t>:</a:t>
          </a:r>
          <a:endParaRPr lang="ru-RU" b="1" dirty="0"/>
        </a:p>
      </dgm:t>
    </dgm:pt>
    <dgm:pt modelId="{098EF10D-4DC5-4762-AAD0-46F931AAEAD0}" type="parTrans" cxnId="{B370CB4D-070E-437C-B724-836D80B7C1FE}">
      <dgm:prSet/>
      <dgm:spPr/>
      <dgm:t>
        <a:bodyPr/>
        <a:lstStyle/>
        <a:p>
          <a:pPr algn="ctr"/>
          <a:endParaRPr lang="ru-RU"/>
        </a:p>
      </dgm:t>
    </dgm:pt>
    <dgm:pt modelId="{10CAFD5B-4437-4CA3-A8DB-74CD88782F26}" type="sibTrans" cxnId="{B370CB4D-070E-437C-B724-836D80B7C1FE}">
      <dgm:prSet/>
      <dgm:spPr/>
      <dgm:t>
        <a:bodyPr/>
        <a:lstStyle/>
        <a:p>
          <a:pPr algn="ctr"/>
          <a:endParaRPr lang="ru-RU"/>
        </a:p>
      </dgm:t>
    </dgm:pt>
    <dgm:pt modelId="{0F15B68D-40CD-4229-A144-04A0BBF8A1EC}" type="pres">
      <dgm:prSet presAssocID="{09932DDE-0168-4D54-A80B-26887F923CA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3CBF471-CAE6-45B1-A0A0-3F9302464004}" type="pres">
      <dgm:prSet presAssocID="{C3C18D1D-B78A-422B-9844-F7BDC9AD367E}" presName="parentText" presStyleLbl="node1" presStyleIdx="0" presStyleCnt="1" custScaleY="40292" custLinFactNeighborX="-2751" custLinFactNeighborY="29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EF97DE4-1C49-4E96-9B8E-410C8D5B70E8}" type="presOf" srcId="{C3C18D1D-B78A-422B-9844-F7BDC9AD367E}" destId="{53CBF471-CAE6-45B1-A0A0-3F9302464004}" srcOrd="0" destOrd="0" presId="urn:microsoft.com/office/officeart/2005/8/layout/vList2"/>
    <dgm:cxn modelId="{DB735C76-C5BA-4416-B8C3-4FFEA4FABABD}" type="presOf" srcId="{09932DDE-0168-4D54-A80B-26887F923CAE}" destId="{0F15B68D-40CD-4229-A144-04A0BBF8A1EC}" srcOrd="0" destOrd="0" presId="urn:microsoft.com/office/officeart/2005/8/layout/vList2"/>
    <dgm:cxn modelId="{B370CB4D-070E-437C-B724-836D80B7C1FE}" srcId="{09932DDE-0168-4D54-A80B-26887F923CAE}" destId="{C3C18D1D-B78A-422B-9844-F7BDC9AD367E}" srcOrd="0" destOrd="0" parTransId="{098EF10D-4DC5-4762-AAD0-46F931AAEAD0}" sibTransId="{10CAFD5B-4437-4CA3-A8DB-74CD88782F26}"/>
    <dgm:cxn modelId="{ED372DF5-0B1B-4BAE-AB9D-149BA882CB3D}" type="presParOf" srcId="{0F15B68D-40CD-4229-A144-04A0BBF8A1EC}" destId="{53CBF471-CAE6-45B1-A0A0-3F930246400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51E1A75-1EB3-4DC7-8EDB-170A43A82CE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D6E7EBD-93AE-4B34-8EA3-BC4C24503DEF}">
      <dgm:prSet custT="1"/>
      <dgm:spPr>
        <a:noFill/>
        <a:ln>
          <a:noFill/>
        </a:ln>
      </dgm:spPr>
      <dgm:t>
        <a:bodyPr/>
        <a:lstStyle/>
        <a:p>
          <a:pPr algn="ctr" rtl="0">
            <a:spcAft>
              <a:spcPts val="600"/>
            </a:spcAft>
          </a:pPr>
          <a:r>
            <a:rPr lang="ru-RU" sz="2800" b="1" cap="all" baseline="0" dirty="0" smtClean="0">
              <a:solidFill>
                <a:srgbClr val="95330E"/>
              </a:solidFill>
            </a:rPr>
            <a:t>Актуальные направления подготовки учителей к проектированию и применению</a:t>
          </a:r>
        </a:p>
        <a:p>
          <a:pPr algn="ctr" rtl="0">
            <a:spcAft>
              <a:spcPts val="600"/>
            </a:spcAft>
          </a:pPr>
          <a:r>
            <a:rPr lang="ru-RU" sz="3200" b="1" dirty="0" smtClean="0">
              <a:solidFill>
                <a:srgbClr val="00599D"/>
              </a:solidFill>
            </a:rPr>
            <a:t>ЭЛЕКТРОННЫХ ОБРАЗОВАТЕЛЬНЫХ РЕСУРСОВ</a:t>
          </a:r>
          <a:r>
            <a:rPr lang="en-US" sz="2400" b="1" dirty="0" smtClean="0">
              <a:solidFill>
                <a:srgbClr val="95330E"/>
              </a:solidFill>
              <a:latin typeface="Arial Rounded MT Bold" panose="020F0704030504030204" pitchFamily="34" charset="0"/>
            </a:rPr>
            <a:t/>
          </a:r>
          <a:br>
            <a:rPr lang="en-US" sz="2400" b="1" dirty="0" smtClean="0">
              <a:solidFill>
                <a:srgbClr val="95330E"/>
              </a:solidFill>
              <a:latin typeface="Arial Rounded MT Bold" panose="020F0704030504030204" pitchFamily="34" charset="0"/>
            </a:rPr>
          </a:br>
          <a:endParaRPr lang="ru-RU" sz="2400" b="1" dirty="0">
            <a:solidFill>
              <a:srgbClr val="95330E"/>
            </a:solidFill>
          </a:endParaRPr>
        </a:p>
      </dgm:t>
    </dgm:pt>
    <dgm:pt modelId="{FF5218D7-73F5-4725-8666-F9C2059BBE22}" type="parTrans" cxnId="{8F41CACB-C3FF-4AED-8F32-CDA0D7535581}">
      <dgm:prSet/>
      <dgm:spPr/>
      <dgm:t>
        <a:bodyPr/>
        <a:lstStyle/>
        <a:p>
          <a:pPr algn="ctr"/>
          <a:endParaRPr lang="ru-RU"/>
        </a:p>
      </dgm:t>
    </dgm:pt>
    <dgm:pt modelId="{EB616B89-C63B-4779-B654-461333510B80}" type="sibTrans" cxnId="{8F41CACB-C3FF-4AED-8F32-CDA0D7535581}">
      <dgm:prSet/>
      <dgm:spPr/>
      <dgm:t>
        <a:bodyPr/>
        <a:lstStyle/>
        <a:p>
          <a:pPr algn="ctr"/>
          <a:endParaRPr lang="ru-RU"/>
        </a:p>
      </dgm:t>
    </dgm:pt>
    <dgm:pt modelId="{AB256A82-6273-4C88-B7B1-C8FA0B2A5DB3}" type="pres">
      <dgm:prSet presAssocID="{851E1A75-1EB3-4DC7-8EDB-170A43A82CE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1FA20B3-0ACB-4205-BC15-9C3219D751D5}" type="pres">
      <dgm:prSet presAssocID="{9D6E7EBD-93AE-4B34-8EA3-BC4C24503DEF}" presName="linNode" presStyleCnt="0"/>
      <dgm:spPr/>
    </dgm:pt>
    <dgm:pt modelId="{2752CA8B-C825-473C-B0D3-02B39F5C53FF}" type="pres">
      <dgm:prSet presAssocID="{9D6E7EBD-93AE-4B34-8EA3-BC4C24503DEF}" presName="parentText" presStyleLbl="node1" presStyleIdx="0" presStyleCnt="1" custScaleX="277778" custLinFactNeighborX="2261" custLinFactNeighborY="4545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AADDFB7-D6FC-458F-BF68-C671C88E924A}" type="presOf" srcId="{851E1A75-1EB3-4DC7-8EDB-170A43A82CE7}" destId="{AB256A82-6273-4C88-B7B1-C8FA0B2A5DB3}" srcOrd="0" destOrd="0" presId="urn:microsoft.com/office/officeart/2005/8/layout/vList5"/>
    <dgm:cxn modelId="{8F41CACB-C3FF-4AED-8F32-CDA0D7535581}" srcId="{851E1A75-1EB3-4DC7-8EDB-170A43A82CE7}" destId="{9D6E7EBD-93AE-4B34-8EA3-BC4C24503DEF}" srcOrd="0" destOrd="0" parTransId="{FF5218D7-73F5-4725-8666-F9C2059BBE22}" sibTransId="{EB616B89-C63B-4779-B654-461333510B80}"/>
    <dgm:cxn modelId="{5FBEC968-1CF4-4FA5-BE69-ECC731CC9A86}" type="presOf" srcId="{9D6E7EBD-93AE-4B34-8EA3-BC4C24503DEF}" destId="{2752CA8B-C825-473C-B0D3-02B39F5C53FF}" srcOrd="0" destOrd="0" presId="urn:microsoft.com/office/officeart/2005/8/layout/vList5"/>
    <dgm:cxn modelId="{F3A7F418-9555-4442-A331-FDDABA419194}" type="presParOf" srcId="{AB256A82-6273-4C88-B7B1-C8FA0B2A5DB3}" destId="{81FA20B3-0ACB-4205-BC15-9C3219D751D5}" srcOrd="0" destOrd="0" presId="urn:microsoft.com/office/officeart/2005/8/layout/vList5"/>
    <dgm:cxn modelId="{28A7C75A-4AA9-4673-A752-CCD28C93B2A1}" type="presParOf" srcId="{81FA20B3-0ACB-4205-BC15-9C3219D751D5}" destId="{2752CA8B-C825-473C-B0D3-02B39F5C53FF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752CA8B-C825-473C-B0D3-02B39F5C53FF}">
      <dsp:nvSpPr>
        <dsp:cNvPr id="0" name=""/>
        <dsp:cNvSpPr/>
      </dsp:nvSpPr>
      <dsp:spPr>
        <a:xfrm>
          <a:off x="8712" y="0"/>
          <a:ext cx="8920279" cy="2520280"/>
        </a:xfrm>
        <a:prstGeom prst="round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ru-RU" sz="2800" b="1" kern="1200" cap="all" baseline="0" dirty="0" smtClean="0">
              <a:solidFill>
                <a:srgbClr val="95330E"/>
              </a:solidFill>
            </a:rPr>
            <a:t>Актуальные направления подготовки учителей к проектированию и применению</a:t>
          </a:r>
        </a:p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ru-RU" sz="3200" b="1" kern="1200" dirty="0" smtClean="0">
              <a:solidFill>
                <a:srgbClr val="00599D"/>
              </a:solidFill>
            </a:rPr>
            <a:t>ЭЛЕКТРОННЫХ ОБРАЗОВАТЕЛЬНЫХ РЕСУРСОВ</a:t>
          </a:r>
          <a:r>
            <a:rPr lang="en-US" sz="2400" b="1" kern="1200" dirty="0" smtClean="0">
              <a:solidFill>
                <a:srgbClr val="95330E"/>
              </a:solidFill>
              <a:latin typeface="Arial Rounded MT Bold" panose="020F0704030504030204" pitchFamily="34" charset="0"/>
            </a:rPr>
            <a:t/>
          </a:r>
          <a:br>
            <a:rPr lang="en-US" sz="2400" b="1" kern="1200" dirty="0" smtClean="0">
              <a:solidFill>
                <a:srgbClr val="95330E"/>
              </a:solidFill>
              <a:latin typeface="Arial Rounded MT Bold" panose="020F0704030504030204" pitchFamily="34" charset="0"/>
            </a:rPr>
          </a:br>
          <a:endParaRPr lang="ru-RU" sz="2400" b="1" kern="1200" dirty="0">
            <a:solidFill>
              <a:srgbClr val="95330E"/>
            </a:solidFill>
          </a:endParaRPr>
        </a:p>
      </dsp:txBody>
      <dsp:txXfrm>
        <a:off x="8712" y="0"/>
        <a:ext cx="8920279" cy="252028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1ED3EC7-06E4-4A67-BED3-45302323EBE6}">
      <dsp:nvSpPr>
        <dsp:cNvPr id="0" name=""/>
        <dsp:cNvSpPr/>
      </dsp:nvSpPr>
      <dsp:spPr>
        <a:xfrm rot="10800000">
          <a:off x="1117092" y="179"/>
          <a:ext cx="3215195" cy="1228999"/>
        </a:xfrm>
        <a:prstGeom prst="homePlate">
          <a:avLst/>
        </a:prstGeom>
        <a:solidFill>
          <a:srgbClr val="005DA9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1954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Традиционная</a:t>
          </a:r>
          <a:br>
            <a:rPr lang="ru-RU" sz="1600" kern="1200" dirty="0" smtClean="0"/>
          </a:br>
          <a:r>
            <a:rPr lang="ru-RU" sz="1600" kern="1200" dirty="0" smtClean="0"/>
            <a:t>парадигма обучения</a:t>
          </a:r>
          <a:endParaRPr lang="ru-RU" sz="1600" kern="1200" dirty="0"/>
        </a:p>
      </dsp:txBody>
      <dsp:txXfrm rot="10800000">
        <a:off x="1117092" y="179"/>
        <a:ext cx="3215195" cy="1228999"/>
      </dsp:txXfrm>
    </dsp:sp>
    <dsp:sp modelId="{0DAFFDFF-594A-4E96-859F-3BC9238AD901}">
      <dsp:nvSpPr>
        <dsp:cNvPr id="0" name=""/>
        <dsp:cNvSpPr/>
      </dsp:nvSpPr>
      <dsp:spPr>
        <a:xfrm>
          <a:off x="502592" y="179"/>
          <a:ext cx="1228999" cy="1228999"/>
        </a:xfrm>
        <a:prstGeom prst="ellipse">
          <a:avLst/>
        </a:prstGeom>
        <a:solidFill>
          <a:srgbClr val="95330E"/>
        </a:solidFill>
        <a:ln w="25400" cap="flat" cmpd="sng" algn="ctr">
          <a:solidFill>
            <a:schemeClr val="lt1">
              <a:hueOff val="0"/>
              <a:satOff val="0"/>
              <a:lum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23D861-E5E0-4278-A319-35010FF2CB09}">
      <dsp:nvSpPr>
        <dsp:cNvPr id="0" name=""/>
        <dsp:cNvSpPr/>
      </dsp:nvSpPr>
      <dsp:spPr>
        <a:xfrm rot="10800000">
          <a:off x="1117092" y="1596044"/>
          <a:ext cx="3215195" cy="1228999"/>
        </a:xfrm>
        <a:prstGeom prst="homePlate">
          <a:avLst/>
        </a:prstGeom>
        <a:solidFill>
          <a:srgbClr val="005DA9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1954" tIns="57150" rIns="10668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Наиболее очевидные дидактические возможности ЭОР</a:t>
          </a:r>
          <a:endParaRPr lang="ru-RU" sz="1500" kern="1200" dirty="0"/>
        </a:p>
      </dsp:txBody>
      <dsp:txXfrm rot="10800000">
        <a:off x="1117092" y="1596044"/>
        <a:ext cx="3215195" cy="1228999"/>
      </dsp:txXfrm>
    </dsp:sp>
    <dsp:sp modelId="{C4C7CFF3-1C78-4A11-8306-1B39A5840064}">
      <dsp:nvSpPr>
        <dsp:cNvPr id="0" name=""/>
        <dsp:cNvSpPr/>
      </dsp:nvSpPr>
      <dsp:spPr>
        <a:xfrm>
          <a:off x="502592" y="1596044"/>
          <a:ext cx="1228999" cy="1228999"/>
        </a:xfrm>
        <a:prstGeom prst="ellipse">
          <a:avLst/>
        </a:prstGeom>
        <a:solidFill>
          <a:srgbClr val="95330E"/>
        </a:solidFill>
        <a:ln w="25400" cap="flat" cmpd="sng" algn="ctr">
          <a:solidFill>
            <a:schemeClr val="lt1">
              <a:hueOff val="0"/>
              <a:satOff val="0"/>
              <a:lum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DEE589-9CAA-47E2-AD4E-D43799B4AF64}">
      <dsp:nvSpPr>
        <dsp:cNvPr id="0" name=""/>
        <dsp:cNvSpPr/>
      </dsp:nvSpPr>
      <dsp:spPr>
        <a:xfrm rot="10800000">
          <a:off x="1117092" y="3191908"/>
          <a:ext cx="3215195" cy="1228999"/>
        </a:xfrm>
        <a:prstGeom prst="homePlate">
          <a:avLst/>
        </a:prstGeom>
        <a:solidFill>
          <a:srgbClr val="005DA9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1954" tIns="57150" rIns="10668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Отсутствие исчерпывающих психолого-педагогических требований к ЭОР</a:t>
          </a:r>
          <a:endParaRPr lang="ru-RU" sz="1500" kern="1200" dirty="0"/>
        </a:p>
      </dsp:txBody>
      <dsp:txXfrm rot="10800000">
        <a:off x="1117092" y="3191908"/>
        <a:ext cx="3215195" cy="1228999"/>
      </dsp:txXfrm>
    </dsp:sp>
    <dsp:sp modelId="{6362020D-700A-489F-9060-307112ACFB8F}">
      <dsp:nvSpPr>
        <dsp:cNvPr id="0" name=""/>
        <dsp:cNvSpPr/>
      </dsp:nvSpPr>
      <dsp:spPr>
        <a:xfrm>
          <a:off x="502592" y="3191908"/>
          <a:ext cx="1228999" cy="1228999"/>
        </a:xfrm>
        <a:prstGeom prst="ellipse">
          <a:avLst/>
        </a:prstGeom>
        <a:solidFill>
          <a:srgbClr val="95330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3CBF471-CAE6-45B1-A0A0-3F9302464004}">
      <dsp:nvSpPr>
        <dsp:cNvPr id="0" name=""/>
        <dsp:cNvSpPr/>
      </dsp:nvSpPr>
      <dsp:spPr>
        <a:xfrm>
          <a:off x="0" y="14360"/>
          <a:ext cx="7848872" cy="993745"/>
        </a:xfrm>
        <a:prstGeom prst="round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b="1" kern="1200" dirty="0" smtClean="0">
              <a:solidFill>
                <a:srgbClr val="95330E"/>
              </a:solidFill>
            </a:rPr>
            <a:t>Направления подготовки учителя</a:t>
          </a:r>
          <a:r>
            <a:rPr lang="ru-RU" sz="3900" b="1" kern="1200" dirty="0" smtClean="0"/>
            <a:t>:</a:t>
          </a:r>
          <a:endParaRPr lang="ru-RU" sz="3900" b="1" kern="1200" dirty="0"/>
        </a:p>
      </dsp:txBody>
      <dsp:txXfrm>
        <a:off x="0" y="14360"/>
        <a:ext cx="7848872" cy="99374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752CA8B-C825-473C-B0D3-02B39F5C53FF}">
      <dsp:nvSpPr>
        <dsp:cNvPr id="0" name=""/>
        <dsp:cNvSpPr/>
      </dsp:nvSpPr>
      <dsp:spPr>
        <a:xfrm>
          <a:off x="8712" y="0"/>
          <a:ext cx="8920279" cy="2520280"/>
        </a:xfrm>
        <a:prstGeom prst="round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ru-RU" sz="2800" b="1" kern="1200" cap="all" baseline="0" dirty="0" smtClean="0">
              <a:solidFill>
                <a:srgbClr val="95330E"/>
              </a:solidFill>
            </a:rPr>
            <a:t>Актуальные направления подготовки учителей к проектированию и применению</a:t>
          </a:r>
        </a:p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ru-RU" sz="3200" b="1" kern="1200" dirty="0" smtClean="0">
              <a:solidFill>
                <a:srgbClr val="00599D"/>
              </a:solidFill>
            </a:rPr>
            <a:t>ЭЛЕКТРОННЫХ ОБРАЗОВАТЕЛЬНЫХ РЕСУРСОВ</a:t>
          </a:r>
          <a:r>
            <a:rPr lang="en-US" sz="2400" b="1" kern="1200" dirty="0" smtClean="0">
              <a:solidFill>
                <a:srgbClr val="95330E"/>
              </a:solidFill>
              <a:latin typeface="Arial Rounded MT Bold" panose="020F0704030504030204" pitchFamily="34" charset="0"/>
            </a:rPr>
            <a:t/>
          </a:r>
          <a:br>
            <a:rPr lang="en-US" sz="2400" b="1" kern="1200" dirty="0" smtClean="0">
              <a:solidFill>
                <a:srgbClr val="95330E"/>
              </a:solidFill>
              <a:latin typeface="Arial Rounded MT Bold" panose="020F0704030504030204" pitchFamily="34" charset="0"/>
            </a:rPr>
          </a:br>
          <a:endParaRPr lang="ru-RU" sz="2400" b="1" kern="1200" dirty="0">
            <a:solidFill>
              <a:srgbClr val="95330E"/>
            </a:solidFill>
          </a:endParaRPr>
        </a:p>
      </dsp:txBody>
      <dsp:txXfrm>
        <a:off x="8712" y="0"/>
        <a:ext cx="8920279" cy="25202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A75EB6-41D1-456C-B969-7ED6DF36CF3E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809835-296B-40CB-9EEB-9559EDB79E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9540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09835-296B-40CB-9EEB-9559EDB79E4C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027289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809835-296B-40CB-9EEB-9559EDB79E4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3481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openxmlformats.org/officeDocument/2006/relationships/image" Target="../media/image6.png"/><Relationship Id="rId5" Type="http://schemas.openxmlformats.org/officeDocument/2006/relationships/diagramColors" Target="../diagrams/colors2.xml"/><Relationship Id="rId10" Type="http://schemas.openxmlformats.org/officeDocument/2006/relationships/image" Target="../media/image5.png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7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10" Type="http://schemas.openxmlformats.org/officeDocument/2006/relationships/image" Target="../media/image10.png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8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1619891615"/>
              </p:ext>
            </p:extLst>
          </p:nvPr>
        </p:nvGraphicFramePr>
        <p:xfrm>
          <a:off x="242824" y="620688"/>
          <a:ext cx="8928992" cy="252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5993904"/>
            <a:ext cx="9144000" cy="864096"/>
          </a:xfrm>
          <a:prstGeom prst="rect">
            <a:avLst/>
          </a:prstGeom>
          <a:solidFill>
            <a:srgbClr val="9533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940438" y="3761656"/>
            <a:ext cx="5203562" cy="2664296"/>
          </a:xfrm>
          <a:prstGeom prst="rect">
            <a:avLst/>
          </a:prstGeom>
          <a:solidFill>
            <a:srgbClr val="005D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0000"/>
              </a:lnSpc>
              <a:spcAft>
                <a:spcPts val="1200"/>
              </a:spcAft>
            </a:pP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2946299"/>
            <a:ext cx="3500428" cy="3479654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0" y="0"/>
            <a:ext cx="467544" cy="6858000"/>
          </a:xfrm>
          <a:prstGeom prst="rect">
            <a:avLst/>
          </a:prstGeom>
          <a:solidFill>
            <a:srgbClr val="005D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431750" y="4121696"/>
            <a:ext cx="4248472" cy="1944216"/>
          </a:xfrm>
          <a:prstGeom prst="rect">
            <a:avLst/>
          </a:prstGeom>
          <a:solidFill>
            <a:srgbClr val="005D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0000"/>
              </a:lnSpc>
              <a:spcAft>
                <a:spcPts val="1200"/>
              </a:spcAft>
            </a:pPr>
            <a:r>
              <a:rPr lang="ru-RU" sz="2000" b="1" dirty="0" smtClean="0">
                <a:solidFill>
                  <a:schemeClr val="bg1"/>
                </a:solidFill>
                <a:cs typeface="Times New Roman" pitchFamily="18" charset="0"/>
              </a:rPr>
              <a:t>СУВОРОВА </a:t>
            </a:r>
            <a:r>
              <a:rPr lang="ru-RU" sz="2000" b="1" dirty="0">
                <a:solidFill>
                  <a:schemeClr val="bg1"/>
                </a:solidFill>
                <a:cs typeface="Times New Roman" pitchFamily="18" charset="0"/>
              </a:rPr>
              <a:t>Татьяна </a:t>
            </a:r>
            <a:r>
              <a:rPr lang="ru-RU" sz="2000" b="1" dirty="0" smtClean="0">
                <a:solidFill>
                  <a:schemeClr val="bg1"/>
                </a:solidFill>
                <a:cs typeface="Times New Roman" pitchFamily="18" charset="0"/>
              </a:rPr>
              <a:t>Николаевна</a:t>
            </a:r>
          </a:p>
          <a:p>
            <a:pPr lvl="0">
              <a:lnSpc>
                <a:spcPct val="100000"/>
              </a:lnSpc>
              <a:spcAft>
                <a:spcPts val="1200"/>
              </a:spcAft>
            </a:pPr>
            <a:r>
              <a:rPr lang="ru-RU" b="1" dirty="0" smtClean="0">
                <a:solidFill>
                  <a:schemeClr val="bg1"/>
                </a:solidFill>
                <a:cs typeface="Times New Roman" pitchFamily="18" charset="0"/>
              </a:rPr>
              <a:t>кандидат педагогических наук, </a:t>
            </a:r>
          </a:p>
          <a:p>
            <a:pPr lvl="0">
              <a:lnSpc>
                <a:spcPct val="100000"/>
              </a:lnSpc>
              <a:spcAft>
                <a:spcPts val="1200"/>
              </a:spcAft>
            </a:pPr>
            <a:r>
              <a:rPr lang="ru-RU" b="1" dirty="0" smtClean="0">
                <a:solidFill>
                  <a:schemeClr val="bg1"/>
                </a:solidFill>
                <a:cs typeface="Times New Roman" pitchFamily="18" charset="0"/>
              </a:rPr>
              <a:t>доцент кафедры информационных технологий и методики обучения информатике </a:t>
            </a:r>
          </a:p>
          <a:p>
            <a:pPr lvl="0">
              <a:lnSpc>
                <a:spcPct val="100000"/>
              </a:lnSpc>
              <a:spcAft>
                <a:spcPts val="1200"/>
              </a:spcAft>
            </a:pPr>
            <a:r>
              <a:rPr lang="ru-RU" b="1" dirty="0" smtClean="0">
                <a:solidFill>
                  <a:schemeClr val="bg1"/>
                </a:solidFill>
                <a:cs typeface="Times New Roman" pitchFamily="18" charset="0"/>
              </a:rPr>
              <a:t>ФГБОУ ВО «Вятский государственный университет»</a:t>
            </a:r>
            <a:endParaRPr lang="ru-RU" b="1" dirty="0">
              <a:solidFill>
                <a:schemeClr val="bg1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8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683570" y="1060441"/>
            <a:ext cx="7705977" cy="1898626"/>
            <a:chOff x="754457" y="908720"/>
            <a:chExt cx="7705977" cy="1898626"/>
          </a:xfrm>
        </p:grpSpPr>
        <p:sp>
          <p:nvSpPr>
            <p:cNvPr id="3" name="Прямоугольник с двумя скругленными соседними углами 2"/>
            <p:cNvSpPr/>
            <p:nvPr/>
          </p:nvSpPr>
          <p:spPr>
            <a:xfrm rot="5400000">
              <a:off x="4580162" y="-1675404"/>
              <a:ext cx="1207811" cy="6552730"/>
            </a:xfrm>
            <a:prstGeom prst="round2Same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с двумя скругленными соседними углами 4"/>
            <p:cNvSpPr/>
            <p:nvPr/>
          </p:nvSpPr>
          <p:spPr>
            <a:xfrm rot="5400000">
              <a:off x="4588322" y="-1771896"/>
              <a:ext cx="1191493" cy="6552730"/>
            </a:xfrm>
            <a:prstGeom prst="round2Same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Нашивка 5"/>
            <p:cNvSpPr/>
            <p:nvPr/>
          </p:nvSpPr>
          <p:spPr>
            <a:xfrm rot="5400000">
              <a:off x="417959" y="1317227"/>
              <a:ext cx="1826617" cy="1153621"/>
            </a:xfrm>
            <a:prstGeom prst="chevron">
              <a:avLst>
                <a:gd name="adj" fmla="val 53170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7" name="Нашивка 6"/>
            <p:cNvSpPr/>
            <p:nvPr/>
          </p:nvSpPr>
          <p:spPr>
            <a:xfrm rot="5400000">
              <a:off x="431539" y="1232756"/>
              <a:ext cx="1800199" cy="1152128"/>
            </a:xfrm>
            <a:prstGeom prst="chevron">
              <a:avLst>
                <a:gd name="adj" fmla="val 52381"/>
              </a:avLst>
            </a:prstGeom>
            <a:solidFill>
              <a:srgbClr val="95330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683569" y="2563324"/>
            <a:ext cx="7705977" cy="1898626"/>
            <a:chOff x="754457" y="908720"/>
            <a:chExt cx="7705977" cy="1898626"/>
          </a:xfrm>
        </p:grpSpPr>
        <p:sp>
          <p:nvSpPr>
            <p:cNvPr id="13" name="Прямоугольник с двумя скругленными соседними углами 12"/>
            <p:cNvSpPr/>
            <p:nvPr/>
          </p:nvSpPr>
          <p:spPr>
            <a:xfrm rot="5400000">
              <a:off x="4580162" y="-1675404"/>
              <a:ext cx="1207811" cy="6552730"/>
            </a:xfrm>
            <a:prstGeom prst="round2Same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с двумя скругленными соседними углами 13"/>
            <p:cNvSpPr/>
            <p:nvPr/>
          </p:nvSpPr>
          <p:spPr>
            <a:xfrm rot="5400000">
              <a:off x="4588322" y="-1771896"/>
              <a:ext cx="1191493" cy="6552730"/>
            </a:xfrm>
            <a:prstGeom prst="round2Same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Нашивка 14"/>
            <p:cNvSpPr/>
            <p:nvPr/>
          </p:nvSpPr>
          <p:spPr>
            <a:xfrm rot="5400000">
              <a:off x="417959" y="1317227"/>
              <a:ext cx="1826617" cy="1153621"/>
            </a:xfrm>
            <a:prstGeom prst="chevron">
              <a:avLst>
                <a:gd name="adj" fmla="val 53170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6" name="Нашивка 15"/>
            <p:cNvSpPr/>
            <p:nvPr/>
          </p:nvSpPr>
          <p:spPr>
            <a:xfrm rot="5400000">
              <a:off x="431539" y="1232756"/>
              <a:ext cx="1800199" cy="1152128"/>
            </a:xfrm>
            <a:prstGeom prst="chevron">
              <a:avLst>
                <a:gd name="adj" fmla="val 52381"/>
              </a:avLst>
            </a:prstGeom>
            <a:solidFill>
              <a:srgbClr val="95330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683568" y="4050654"/>
            <a:ext cx="7705977" cy="1898626"/>
            <a:chOff x="754457" y="908720"/>
            <a:chExt cx="7705977" cy="1898626"/>
          </a:xfrm>
        </p:grpSpPr>
        <p:sp>
          <p:nvSpPr>
            <p:cNvPr id="18" name="Прямоугольник с двумя скругленными соседними углами 17"/>
            <p:cNvSpPr/>
            <p:nvPr/>
          </p:nvSpPr>
          <p:spPr>
            <a:xfrm rot="5400000">
              <a:off x="4580162" y="-1675404"/>
              <a:ext cx="1207811" cy="6552730"/>
            </a:xfrm>
            <a:prstGeom prst="round2Same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с двумя скругленными соседними углами 18"/>
            <p:cNvSpPr/>
            <p:nvPr/>
          </p:nvSpPr>
          <p:spPr>
            <a:xfrm rot="5400000">
              <a:off x="4588322" y="-1771896"/>
              <a:ext cx="1191493" cy="6552730"/>
            </a:xfrm>
            <a:prstGeom prst="round2Same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Нашивка 19"/>
            <p:cNvSpPr/>
            <p:nvPr/>
          </p:nvSpPr>
          <p:spPr>
            <a:xfrm rot="5400000">
              <a:off x="417959" y="1317227"/>
              <a:ext cx="1826617" cy="1153621"/>
            </a:xfrm>
            <a:prstGeom prst="chevron">
              <a:avLst>
                <a:gd name="adj" fmla="val 53170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1" name="Нашивка 20"/>
            <p:cNvSpPr/>
            <p:nvPr/>
          </p:nvSpPr>
          <p:spPr>
            <a:xfrm rot="5400000">
              <a:off x="431539" y="1232756"/>
              <a:ext cx="1800199" cy="1152128"/>
            </a:xfrm>
            <a:prstGeom prst="chevron">
              <a:avLst>
                <a:gd name="adj" fmla="val 52381"/>
              </a:avLst>
            </a:prstGeom>
            <a:solidFill>
              <a:srgbClr val="95330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9" name="Прямоугольник 8"/>
          <p:cNvSpPr/>
          <p:nvPr/>
        </p:nvSpPr>
        <p:spPr>
          <a:xfrm>
            <a:off x="2196857" y="1363802"/>
            <a:ext cx="497988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b="1" dirty="0" smtClean="0">
                <a:solidFill>
                  <a:srgbClr val="005DA9"/>
                </a:solidFill>
              </a:rPr>
              <a:t>ФГОС общего образования</a:t>
            </a:r>
            <a:endParaRPr lang="ru-RU" sz="3200" b="1" dirty="0">
              <a:solidFill>
                <a:srgbClr val="005DA9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215153" y="2755247"/>
            <a:ext cx="5515421" cy="9188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ts val="3200"/>
              </a:lnSpc>
            </a:pPr>
            <a:r>
              <a:rPr lang="ru-RU" sz="3200" b="1" dirty="0" smtClean="0">
                <a:solidFill>
                  <a:srgbClr val="005DA9"/>
                </a:solidFill>
              </a:rPr>
              <a:t>Профессиональный стандарт </a:t>
            </a:r>
            <a:br>
              <a:rPr lang="ru-RU" sz="3200" b="1" dirty="0" smtClean="0">
                <a:solidFill>
                  <a:srgbClr val="005DA9"/>
                </a:solidFill>
              </a:rPr>
            </a:br>
            <a:r>
              <a:rPr lang="ru-RU" sz="3200" b="1" dirty="0" smtClean="0">
                <a:solidFill>
                  <a:srgbClr val="005DA9"/>
                </a:solidFill>
              </a:rPr>
              <a:t>«Педагог»</a:t>
            </a:r>
            <a:endParaRPr lang="ru-RU" sz="3200" b="1" dirty="0">
              <a:solidFill>
                <a:srgbClr val="005DA9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86577" y="4461950"/>
            <a:ext cx="5199693" cy="4892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ts val="3000"/>
              </a:lnSpc>
            </a:pPr>
            <a:r>
              <a:rPr lang="ru-RU" sz="3200" b="1" dirty="0" smtClean="0">
                <a:solidFill>
                  <a:srgbClr val="005DA9"/>
                </a:solidFill>
              </a:rPr>
              <a:t>ФГОС высшего образования</a:t>
            </a:r>
            <a:endParaRPr lang="ru-RU" sz="3200" b="1" dirty="0">
              <a:solidFill>
                <a:srgbClr val="005DA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8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73224"/>
            <a:ext cx="8229600" cy="1143000"/>
          </a:xfrm>
        </p:spPr>
        <p:txBody>
          <a:bodyPr>
            <a:normAutofit/>
          </a:bodyPr>
          <a:lstStyle/>
          <a:p>
            <a:pPr>
              <a:lnSpc>
                <a:spcPts val="3400"/>
              </a:lnSpc>
            </a:pPr>
            <a:r>
              <a:rPr lang="ru-RU" sz="3200" b="1" dirty="0" smtClean="0">
                <a:solidFill>
                  <a:srgbClr val="005DA9"/>
                </a:solidFill>
              </a:rPr>
              <a:t>Причины недостаточной эффективности ЭОР</a:t>
            </a:r>
            <a:endParaRPr lang="ru-RU" sz="3200" b="1" dirty="0">
              <a:solidFill>
                <a:srgbClr val="005DA9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70359533"/>
              </p:ext>
            </p:extLst>
          </p:nvPr>
        </p:nvGraphicFramePr>
        <p:xfrm>
          <a:off x="-108520" y="1714500"/>
          <a:ext cx="4834880" cy="4421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0" y="0"/>
            <a:ext cx="9144000" cy="404664"/>
          </a:xfrm>
          <a:prstGeom prst="rect">
            <a:avLst/>
          </a:prstGeom>
          <a:solidFill>
            <a:srgbClr val="9533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5183559" y="1786508"/>
            <a:ext cx="3528392" cy="4464496"/>
          </a:xfrm>
          <a:prstGeom prst="round2DiagRect">
            <a:avLst/>
          </a:prstGeom>
          <a:solidFill>
            <a:srgbClr val="9533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433886" y="3284166"/>
            <a:ext cx="302773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dirty="0">
                <a:solidFill>
                  <a:schemeClr val="bg1"/>
                </a:solidFill>
              </a:rPr>
              <a:t>Недостаточно исследован 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ряд фундаментальных психолого-педагогических 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и методических проблем, связанных с подготовкой учителя к проектированию 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и внедрению ЭОР</a:t>
            </a:r>
          </a:p>
          <a:p>
            <a:pPr algn="ctr"/>
            <a:endParaRPr lang="ru-RU" dirty="0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3698" y="2112951"/>
            <a:ext cx="1008112" cy="1008112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2059" y="1927221"/>
            <a:ext cx="792088" cy="792088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8969" y="3573016"/>
            <a:ext cx="714001" cy="714001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5761" y="5234272"/>
            <a:ext cx="584684" cy="584684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6200000">
            <a:off x="2028251" y="3742651"/>
            <a:ext cx="5301208" cy="5522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8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pPr>
              <a:lnSpc>
                <a:spcPts val="3200"/>
              </a:lnSpc>
            </a:pPr>
            <a:r>
              <a:rPr lang="ru-RU" sz="2800" b="1" dirty="0" smtClean="0">
                <a:solidFill>
                  <a:srgbClr val="95330E"/>
                </a:solidFill>
              </a:rPr>
              <a:t>Виды </a:t>
            </a:r>
            <a:r>
              <a:rPr lang="ru-RU" sz="2800" b="1" dirty="0">
                <a:solidFill>
                  <a:srgbClr val="95330E"/>
                </a:solidFill>
              </a:rPr>
              <a:t>учебной деятельности, </a:t>
            </a:r>
            <a:r>
              <a:rPr lang="ru-RU" sz="2800" b="1" dirty="0" smtClean="0">
                <a:solidFill>
                  <a:srgbClr val="95330E"/>
                </a:solidFill>
              </a:rPr>
              <a:t/>
            </a:r>
            <a:br>
              <a:rPr lang="ru-RU" sz="2800" b="1" dirty="0" smtClean="0">
                <a:solidFill>
                  <a:srgbClr val="95330E"/>
                </a:solidFill>
              </a:rPr>
            </a:br>
            <a:r>
              <a:rPr lang="ru-RU" sz="2800" b="1" dirty="0" smtClean="0">
                <a:solidFill>
                  <a:srgbClr val="95330E"/>
                </a:solidFill>
              </a:rPr>
              <a:t>для </a:t>
            </a:r>
            <a:r>
              <a:rPr lang="ru-RU" sz="2800" b="1" dirty="0">
                <a:solidFill>
                  <a:srgbClr val="95330E"/>
                </a:solidFill>
              </a:rPr>
              <a:t>осуществления которых требуются ЭОР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4454"/>
            <a:ext cx="8229600" cy="5184576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4200" dirty="0" smtClean="0">
                <a:latin typeface="Calibri" panose="020F0502020204030204" pitchFamily="34" charset="0"/>
                <a:cs typeface="Calibri" panose="020F0502020204030204" pitchFamily="34" charset="0"/>
              </a:rPr>
              <a:t>целенаправленный </a:t>
            </a:r>
            <a:r>
              <a:rPr lang="ru-RU" sz="4200" dirty="0">
                <a:latin typeface="Calibri" panose="020F0502020204030204" pitchFamily="34" charset="0"/>
                <a:cs typeface="Calibri" panose="020F0502020204030204" pitchFamily="34" charset="0"/>
              </a:rPr>
              <a:t>поиск, обработка и анализ информации, полученной из удаленных источников и электронных справочных изданий;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4200" dirty="0" smtClean="0">
                <a:latin typeface="Calibri" panose="020F0502020204030204" pitchFamily="34" charset="0"/>
                <a:cs typeface="Calibri" panose="020F0502020204030204" pitchFamily="34" charset="0"/>
              </a:rPr>
              <a:t>использование </a:t>
            </a:r>
            <a:r>
              <a:rPr lang="ru-RU" sz="4200" dirty="0">
                <a:latin typeface="Calibri" panose="020F0502020204030204" pitchFamily="34" charset="0"/>
                <a:cs typeface="Calibri" panose="020F0502020204030204" pitchFamily="34" charset="0"/>
              </a:rPr>
              <a:t>арсенала инструментальных средств для реализации учебной деятельности (подготовки и оформления результатов самостоятельной учебной и научно-познавательной деятельности, решения текстовых, экспериментальных, количественных и качественных задач, выполнения фронтальных лабораторных </a:t>
            </a:r>
            <a:r>
              <a:rPr lang="ru-RU" sz="4200" dirty="0" smtClean="0">
                <a:latin typeface="Calibri" panose="020F0502020204030204" pitchFamily="34" charset="0"/>
                <a:cs typeface="Calibri" panose="020F0502020204030204" pitchFamily="34" charset="0"/>
              </a:rPr>
              <a:t>работ);</a:t>
            </a:r>
            <a:endParaRPr lang="ru-RU" sz="4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4200" dirty="0" smtClean="0">
                <a:latin typeface="Calibri" panose="020F0502020204030204" pitchFamily="34" charset="0"/>
                <a:cs typeface="Calibri" panose="020F0502020204030204" pitchFamily="34" charset="0"/>
              </a:rPr>
              <a:t>компьютерное </a:t>
            </a:r>
            <a:r>
              <a:rPr lang="ru-RU" sz="4200" dirty="0">
                <a:latin typeface="Calibri" panose="020F0502020204030204" pitchFamily="34" charset="0"/>
                <a:cs typeface="Calibri" panose="020F0502020204030204" pitchFamily="34" charset="0"/>
              </a:rPr>
              <a:t>моделирование (аналитическое и имитационное);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4200" dirty="0" smtClean="0">
                <a:latin typeface="Calibri" panose="020F0502020204030204" pitchFamily="34" charset="0"/>
                <a:cs typeface="Calibri" panose="020F0502020204030204" pitchFamily="34" charset="0"/>
              </a:rPr>
              <a:t>совместная </a:t>
            </a:r>
            <a:r>
              <a:rPr lang="ru-RU" sz="4200" dirty="0">
                <a:latin typeface="Calibri" panose="020F0502020204030204" pitchFamily="34" charset="0"/>
                <a:cs typeface="Calibri" panose="020F0502020204030204" pitchFamily="34" charset="0"/>
              </a:rPr>
              <a:t>учебная деятельность;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4200" dirty="0" smtClean="0">
                <a:latin typeface="Calibri" panose="020F0502020204030204" pitchFamily="34" charset="0"/>
                <a:cs typeface="Calibri" panose="020F0502020204030204" pitchFamily="34" charset="0"/>
              </a:rPr>
              <a:t>самоконтроль</a:t>
            </a:r>
            <a:r>
              <a:rPr lang="ru-RU" sz="4200" dirty="0">
                <a:latin typeface="Calibri" panose="020F0502020204030204" pitchFamily="34" charset="0"/>
                <a:cs typeface="Calibri" panose="020F0502020204030204" pitchFamily="34" charset="0"/>
              </a:rPr>
              <a:t>, самооценка, рефлексия учебной деятельности;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4200" dirty="0" smtClean="0">
                <a:latin typeface="Calibri" panose="020F0502020204030204" pitchFamily="34" charset="0"/>
                <a:cs typeface="Calibri" panose="020F0502020204030204" pitchFamily="34" charset="0"/>
              </a:rPr>
              <a:t>проектирование </a:t>
            </a:r>
            <a:r>
              <a:rPr lang="ru-RU" sz="4200" dirty="0">
                <a:latin typeface="Calibri" panose="020F0502020204030204" pitchFamily="34" charset="0"/>
                <a:cs typeface="Calibri" panose="020F0502020204030204" pitchFamily="34" charset="0"/>
              </a:rPr>
              <a:t>и разработка программного обеспечения (специальный вид учебной деятельности, характерный для информатики</a:t>
            </a:r>
            <a:r>
              <a:rPr lang="ru-RU" sz="42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ru-RU" sz="4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036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8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043608" y="764703"/>
            <a:ext cx="3898777" cy="5590666"/>
            <a:chOff x="2627784" y="764703"/>
            <a:chExt cx="3898777" cy="5590666"/>
          </a:xfrm>
        </p:grpSpPr>
        <p:sp>
          <p:nvSpPr>
            <p:cNvPr id="3" name="Полилиния 2"/>
            <p:cNvSpPr/>
            <p:nvPr/>
          </p:nvSpPr>
          <p:spPr>
            <a:xfrm>
              <a:off x="2627784" y="5704028"/>
              <a:ext cx="3898776" cy="651341"/>
            </a:xfrm>
            <a:custGeom>
              <a:avLst/>
              <a:gdLst>
                <a:gd name="connsiteX0" fmla="*/ 0 w 3898776"/>
                <a:gd name="connsiteY0" fmla="*/ 0 h 651341"/>
                <a:gd name="connsiteX1" fmla="*/ 3898776 w 3898776"/>
                <a:gd name="connsiteY1" fmla="*/ 0 h 651341"/>
                <a:gd name="connsiteX2" fmla="*/ 3898776 w 3898776"/>
                <a:gd name="connsiteY2" fmla="*/ 651341 h 651341"/>
                <a:gd name="connsiteX3" fmla="*/ 0 w 3898776"/>
                <a:gd name="connsiteY3" fmla="*/ 651341 h 651341"/>
                <a:gd name="connsiteX4" fmla="*/ 0 w 3898776"/>
                <a:gd name="connsiteY4" fmla="*/ 0 h 651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98776" h="651341">
                  <a:moveTo>
                    <a:pt x="0" y="0"/>
                  </a:moveTo>
                  <a:lnTo>
                    <a:pt x="3898776" y="0"/>
                  </a:lnTo>
                  <a:lnTo>
                    <a:pt x="3898776" y="651341"/>
                  </a:lnTo>
                  <a:lnTo>
                    <a:pt x="0" y="651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34925">
              <a:solidFill>
                <a:srgbClr val="005DA9"/>
              </a:solidFill>
            </a:ln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49351" tIns="149353" rIns="149352" bIns="477190" numCol="1" spcCol="1270" anchor="ctr" anchorCtr="0">
              <a:noAutofit/>
            </a:bodyPr>
            <a:lstStyle/>
            <a:p>
              <a:pPr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100" dirty="0" smtClean="0">
                  <a:solidFill>
                    <a:srgbClr val="002060"/>
                  </a:solidFill>
                </a:rPr>
                <a:t/>
              </a:r>
              <a:br>
                <a:rPr lang="ru-RU" sz="2100" dirty="0" smtClean="0">
                  <a:solidFill>
                    <a:srgbClr val="002060"/>
                  </a:solidFill>
                </a:rPr>
              </a:br>
              <a:r>
                <a:rPr lang="ru-RU" sz="2100" dirty="0" smtClean="0">
                  <a:solidFill>
                    <a:srgbClr val="002060"/>
                  </a:solidFill>
                </a:rPr>
                <a:t>Внедрение</a:t>
              </a:r>
              <a:endParaRPr lang="ru-RU" sz="2100" dirty="0">
                <a:solidFill>
                  <a:srgbClr val="002060"/>
                </a:solidFill>
              </a:endParaRPr>
            </a:p>
          </p:txBody>
        </p:sp>
        <p:sp>
          <p:nvSpPr>
            <p:cNvPr id="4" name="Полилиния 3"/>
            <p:cNvSpPr/>
            <p:nvPr/>
          </p:nvSpPr>
          <p:spPr>
            <a:xfrm>
              <a:off x="2627784" y="4712033"/>
              <a:ext cx="3898776" cy="1001764"/>
            </a:xfrm>
            <a:custGeom>
              <a:avLst/>
              <a:gdLst>
                <a:gd name="connsiteX0" fmla="*/ 0 w 3898776"/>
                <a:gd name="connsiteY0" fmla="*/ 350847 h 1001763"/>
                <a:gd name="connsiteX1" fmla="*/ 1824168 w 3898776"/>
                <a:gd name="connsiteY1" fmla="*/ 350847 h 1001763"/>
                <a:gd name="connsiteX2" fmla="*/ 1824168 w 3898776"/>
                <a:gd name="connsiteY2" fmla="*/ 250441 h 1001763"/>
                <a:gd name="connsiteX3" fmla="*/ 1698947 w 3898776"/>
                <a:gd name="connsiteY3" fmla="*/ 250441 h 1001763"/>
                <a:gd name="connsiteX4" fmla="*/ 1949388 w 3898776"/>
                <a:gd name="connsiteY4" fmla="*/ 0 h 1001763"/>
                <a:gd name="connsiteX5" fmla="*/ 2199829 w 3898776"/>
                <a:gd name="connsiteY5" fmla="*/ 250441 h 1001763"/>
                <a:gd name="connsiteX6" fmla="*/ 2074608 w 3898776"/>
                <a:gd name="connsiteY6" fmla="*/ 250441 h 1001763"/>
                <a:gd name="connsiteX7" fmla="*/ 2074608 w 3898776"/>
                <a:gd name="connsiteY7" fmla="*/ 350847 h 1001763"/>
                <a:gd name="connsiteX8" fmla="*/ 3898776 w 3898776"/>
                <a:gd name="connsiteY8" fmla="*/ 350847 h 1001763"/>
                <a:gd name="connsiteX9" fmla="*/ 3898776 w 3898776"/>
                <a:gd name="connsiteY9" fmla="*/ 1001763 h 1001763"/>
                <a:gd name="connsiteX10" fmla="*/ 0 w 3898776"/>
                <a:gd name="connsiteY10" fmla="*/ 1001763 h 1001763"/>
                <a:gd name="connsiteX11" fmla="*/ 0 w 3898776"/>
                <a:gd name="connsiteY11" fmla="*/ 350847 h 1001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98776" h="1001763">
                  <a:moveTo>
                    <a:pt x="3898776" y="650916"/>
                  </a:moveTo>
                  <a:lnTo>
                    <a:pt x="2074608" y="650916"/>
                  </a:lnTo>
                  <a:lnTo>
                    <a:pt x="2074608" y="751322"/>
                  </a:lnTo>
                  <a:lnTo>
                    <a:pt x="2199829" y="751322"/>
                  </a:lnTo>
                  <a:lnTo>
                    <a:pt x="1949388" y="1001762"/>
                  </a:lnTo>
                  <a:lnTo>
                    <a:pt x="1698947" y="751322"/>
                  </a:lnTo>
                  <a:lnTo>
                    <a:pt x="1824168" y="751322"/>
                  </a:lnTo>
                  <a:lnTo>
                    <a:pt x="1824168" y="650916"/>
                  </a:lnTo>
                  <a:lnTo>
                    <a:pt x="0" y="650916"/>
                  </a:lnTo>
                  <a:lnTo>
                    <a:pt x="0" y="1"/>
                  </a:lnTo>
                  <a:lnTo>
                    <a:pt x="3898776" y="1"/>
                  </a:lnTo>
                  <a:lnTo>
                    <a:pt x="3898776" y="650916"/>
                  </a:lnTo>
                  <a:close/>
                </a:path>
              </a:pathLst>
            </a:custGeom>
            <a:solidFill>
              <a:schemeClr val="bg1"/>
            </a:solidFill>
            <a:ln w="34925">
              <a:solidFill>
                <a:srgbClr val="005DA9"/>
              </a:solidFill>
            </a:ln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49351" tIns="149353" rIns="149352" bIns="477190" numCol="1" spcCol="1270" anchor="ctr" anchorCtr="0">
              <a:noAutofit/>
            </a:bodyPr>
            <a:lstStyle/>
            <a:p>
              <a:pPr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100" dirty="0">
                  <a:solidFill>
                    <a:srgbClr val="002060"/>
                  </a:solidFill>
                </a:rPr>
                <a:t>Рабочий проект</a:t>
              </a:r>
            </a:p>
          </p:txBody>
        </p:sp>
        <p:sp>
          <p:nvSpPr>
            <p:cNvPr id="7" name="Полилиния 6"/>
            <p:cNvSpPr/>
            <p:nvPr/>
          </p:nvSpPr>
          <p:spPr>
            <a:xfrm>
              <a:off x="2627784" y="3720039"/>
              <a:ext cx="3898776" cy="1001764"/>
            </a:xfrm>
            <a:custGeom>
              <a:avLst/>
              <a:gdLst>
                <a:gd name="connsiteX0" fmla="*/ 0 w 3898776"/>
                <a:gd name="connsiteY0" fmla="*/ 350847 h 1001763"/>
                <a:gd name="connsiteX1" fmla="*/ 1824168 w 3898776"/>
                <a:gd name="connsiteY1" fmla="*/ 350847 h 1001763"/>
                <a:gd name="connsiteX2" fmla="*/ 1824168 w 3898776"/>
                <a:gd name="connsiteY2" fmla="*/ 250441 h 1001763"/>
                <a:gd name="connsiteX3" fmla="*/ 1698947 w 3898776"/>
                <a:gd name="connsiteY3" fmla="*/ 250441 h 1001763"/>
                <a:gd name="connsiteX4" fmla="*/ 1949388 w 3898776"/>
                <a:gd name="connsiteY4" fmla="*/ 0 h 1001763"/>
                <a:gd name="connsiteX5" fmla="*/ 2199829 w 3898776"/>
                <a:gd name="connsiteY5" fmla="*/ 250441 h 1001763"/>
                <a:gd name="connsiteX6" fmla="*/ 2074608 w 3898776"/>
                <a:gd name="connsiteY6" fmla="*/ 250441 h 1001763"/>
                <a:gd name="connsiteX7" fmla="*/ 2074608 w 3898776"/>
                <a:gd name="connsiteY7" fmla="*/ 350847 h 1001763"/>
                <a:gd name="connsiteX8" fmla="*/ 3898776 w 3898776"/>
                <a:gd name="connsiteY8" fmla="*/ 350847 h 1001763"/>
                <a:gd name="connsiteX9" fmla="*/ 3898776 w 3898776"/>
                <a:gd name="connsiteY9" fmla="*/ 1001763 h 1001763"/>
                <a:gd name="connsiteX10" fmla="*/ 0 w 3898776"/>
                <a:gd name="connsiteY10" fmla="*/ 1001763 h 1001763"/>
                <a:gd name="connsiteX11" fmla="*/ 0 w 3898776"/>
                <a:gd name="connsiteY11" fmla="*/ 350847 h 1001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98776" h="1001763">
                  <a:moveTo>
                    <a:pt x="3898776" y="650916"/>
                  </a:moveTo>
                  <a:lnTo>
                    <a:pt x="2074608" y="650916"/>
                  </a:lnTo>
                  <a:lnTo>
                    <a:pt x="2074608" y="751322"/>
                  </a:lnTo>
                  <a:lnTo>
                    <a:pt x="2199829" y="751322"/>
                  </a:lnTo>
                  <a:lnTo>
                    <a:pt x="1949388" y="1001762"/>
                  </a:lnTo>
                  <a:lnTo>
                    <a:pt x="1698947" y="751322"/>
                  </a:lnTo>
                  <a:lnTo>
                    <a:pt x="1824168" y="751322"/>
                  </a:lnTo>
                  <a:lnTo>
                    <a:pt x="1824168" y="650916"/>
                  </a:lnTo>
                  <a:lnTo>
                    <a:pt x="0" y="650916"/>
                  </a:lnTo>
                  <a:lnTo>
                    <a:pt x="0" y="1"/>
                  </a:lnTo>
                  <a:lnTo>
                    <a:pt x="3898776" y="1"/>
                  </a:lnTo>
                  <a:lnTo>
                    <a:pt x="3898776" y="650916"/>
                  </a:lnTo>
                  <a:close/>
                </a:path>
              </a:pathLst>
            </a:custGeom>
            <a:solidFill>
              <a:schemeClr val="bg1"/>
            </a:solidFill>
            <a:ln w="34925">
              <a:solidFill>
                <a:srgbClr val="005DA9"/>
              </a:solidFill>
            </a:ln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49351" tIns="149353" rIns="149352" bIns="477190" numCol="1" spcCol="1270" anchor="ctr" anchorCtr="0">
              <a:noAutofit/>
            </a:bodyPr>
            <a:lstStyle/>
            <a:p>
              <a:pPr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100" dirty="0">
                  <a:solidFill>
                    <a:srgbClr val="002060"/>
                  </a:solidFill>
                </a:rPr>
                <a:t>Технический проект</a:t>
              </a:r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2627784" y="2728046"/>
              <a:ext cx="3898777" cy="1001764"/>
            </a:xfrm>
            <a:custGeom>
              <a:avLst/>
              <a:gdLst>
                <a:gd name="connsiteX0" fmla="*/ 0 w 3898776"/>
                <a:gd name="connsiteY0" fmla="*/ 350847 h 1001763"/>
                <a:gd name="connsiteX1" fmla="*/ 1824168 w 3898776"/>
                <a:gd name="connsiteY1" fmla="*/ 350847 h 1001763"/>
                <a:gd name="connsiteX2" fmla="*/ 1824168 w 3898776"/>
                <a:gd name="connsiteY2" fmla="*/ 250441 h 1001763"/>
                <a:gd name="connsiteX3" fmla="*/ 1698947 w 3898776"/>
                <a:gd name="connsiteY3" fmla="*/ 250441 h 1001763"/>
                <a:gd name="connsiteX4" fmla="*/ 1949388 w 3898776"/>
                <a:gd name="connsiteY4" fmla="*/ 0 h 1001763"/>
                <a:gd name="connsiteX5" fmla="*/ 2199829 w 3898776"/>
                <a:gd name="connsiteY5" fmla="*/ 250441 h 1001763"/>
                <a:gd name="connsiteX6" fmla="*/ 2074608 w 3898776"/>
                <a:gd name="connsiteY6" fmla="*/ 250441 h 1001763"/>
                <a:gd name="connsiteX7" fmla="*/ 2074608 w 3898776"/>
                <a:gd name="connsiteY7" fmla="*/ 350847 h 1001763"/>
                <a:gd name="connsiteX8" fmla="*/ 3898776 w 3898776"/>
                <a:gd name="connsiteY8" fmla="*/ 350847 h 1001763"/>
                <a:gd name="connsiteX9" fmla="*/ 3898776 w 3898776"/>
                <a:gd name="connsiteY9" fmla="*/ 1001763 h 1001763"/>
                <a:gd name="connsiteX10" fmla="*/ 0 w 3898776"/>
                <a:gd name="connsiteY10" fmla="*/ 1001763 h 1001763"/>
                <a:gd name="connsiteX11" fmla="*/ 0 w 3898776"/>
                <a:gd name="connsiteY11" fmla="*/ 350847 h 1001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98776" h="1001763">
                  <a:moveTo>
                    <a:pt x="3898776" y="650916"/>
                  </a:moveTo>
                  <a:lnTo>
                    <a:pt x="2074608" y="650916"/>
                  </a:lnTo>
                  <a:lnTo>
                    <a:pt x="2074608" y="751322"/>
                  </a:lnTo>
                  <a:lnTo>
                    <a:pt x="2199829" y="751322"/>
                  </a:lnTo>
                  <a:lnTo>
                    <a:pt x="1949388" y="1001762"/>
                  </a:lnTo>
                  <a:lnTo>
                    <a:pt x="1698947" y="751322"/>
                  </a:lnTo>
                  <a:lnTo>
                    <a:pt x="1824168" y="751322"/>
                  </a:lnTo>
                  <a:lnTo>
                    <a:pt x="1824168" y="650916"/>
                  </a:lnTo>
                  <a:lnTo>
                    <a:pt x="0" y="650916"/>
                  </a:lnTo>
                  <a:lnTo>
                    <a:pt x="0" y="1"/>
                  </a:lnTo>
                  <a:lnTo>
                    <a:pt x="3898776" y="1"/>
                  </a:lnTo>
                  <a:lnTo>
                    <a:pt x="3898776" y="650916"/>
                  </a:lnTo>
                  <a:close/>
                </a:path>
              </a:pathLst>
            </a:custGeom>
            <a:solidFill>
              <a:schemeClr val="bg1"/>
            </a:solidFill>
            <a:ln w="34925">
              <a:solidFill>
                <a:srgbClr val="005DA9"/>
              </a:solidFill>
            </a:ln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49351" tIns="149353" rIns="149352" bIns="477190" numCol="1" spcCol="1270" anchor="ctr" anchorCtr="0">
              <a:noAutofit/>
            </a:bodyPr>
            <a:lstStyle/>
            <a:p>
              <a:pPr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100" dirty="0">
                  <a:solidFill>
                    <a:srgbClr val="002060"/>
                  </a:solidFill>
                </a:rPr>
                <a:t>Эскизный проект</a:t>
              </a:r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2627784" y="1736052"/>
              <a:ext cx="3898777" cy="1001764"/>
            </a:xfrm>
            <a:custGeom>
              <a:avLst/>
              <a:gdLst>
                <a:gd name="connsiteX0" fmla="*/ 0 w 3898776"/>
                <a:gd name="connsiteY0" fmla="*/ 350847 h 1001763"/>
                <a:gd name="connsiteX1" fmla="*/ 1824168 w 3898776"/>
                <a:gd name="connsiteY1" fmla="*/ 350847 h 1001763"/>
                <a:gd name="connsiteX2" fmla="*/ 1824168 w 3898776"/>
                <a:gd name="connsiteY2" fmla="*/ 250441 h 1001763"/>
                <a:gd name="connsiteX3" fmla="*/ 1698947 w 3898776"/>
                <a:gd name="connsiteY3" fmla="*/ 250441 h 1001763"/>
                <a:gd name="connsiteX4" fmla="*/ 1949388 w 3898776"/>
                <a:gd name="connsiteY4" fmla="*/ 0 h 1001763"/>
                <a:gd name="connsiteX5" fmla="*/ 2199829 w 3898776"/>
                <a:gd name="connsiteY5" fmla="*/ 250441 h 1001763"/>
                <a:gd name="connsiteX6" fmla="*/ 2074608 w 3898776"/>
                <a:gd name="connsiteY6" fmla="*/ 250441 h 1001763"/>
                <a:gd name="connsiteX7" fmla="*/ 2074608 w 3898776"/>
                <a:gd name="connsiteY7" fmla="*/ 350847 h 1001763"/>
                <a:gd name="connsiteX8" fmla="*/ 3898776 w 3898776"/>
                <a:gd name="connsiteY8" fmla="*/ 350847 h 1001763"/>
                <a:gd name="connsiteX9" fmla="*/ 3898776 w 3898776"/>
                <a:gd name="connsiteY9" fmla="*/ 1001763 h 1001763"/>
                <a:gd name="connsiteX10" fmla="*/ 0 w 3898776"/>
                <a:gd name="connsiteY10" fmla="*/ 1001763 h 1001763"/>
                <a:gd name="connsiteX11" fmla="*/ 0 w 3898776"/>
                <a:gd name="connsiteY11" fmla="*/ 350847 h 1001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98776" h="1001763">
                  <a:moveTo>
                    <a:pt x="3898776" y="650916"/>
                  </a:moveTo>
                  <a:lnTo>
                    <a:pt x="2074608" y="650916"/>
                  </a:lnTo>
                  <a:lnTo>
                    <a:pt x="2074608" y="751322"/>
                  </a:lnTo>
                  <a:lnTo>
                    <a:pt x="2199829" y="751322"/>
                  </a:lnTo>
                  <a:lnTo>
                    <a:pt x="1949388" y="1001762"/>
                  </a:lnTo>
                  <a:lnTo>
                    <a:pt x="1698947" y="751322"/>
                  </a:lnTo>
                  <a:lnTo>
                    <a:pt x="1824168" y="751322"/>
                  </a:lnTo>
                  <a:lnTo>
                    <a:pt x="1824168" y="650916"/>
                  </a:lnTo>
                  <a:lnTo>
                    <a:pt x="0" y="650916"/>
                  </a:lnTo>
                  <a:lnTo>
                    <a:pt x="0" y="1"/>
                  </a:lnTo>
                  <a:lnTo>
                    <a:pt x="3898776" y="1"/>
                  </a:lnTo>
                  <a:lnTo>
                    <a:pt x="3898776" y="650916"/>
                  </a:lnTo>
                  <a:close/>
                </a:path>
              </a:pathLst>
            </a:custGeom>
            <a:solidFill>
              <a:srgbClr val="005DA9"/>
            </a:solidFill>
            <a:ln w="34925">
              <a:solidFill>
                <a:srgbClr val="005DA9"/>
              </a:solidFill>
            </a:ln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49351" tIns="149353" rIns="149352" bIns="477190" numCol="1" spcCol="1270" anchor="ctr" anchorCtr="0">
              <a:noAutofit/>
            </a:bodyPr>
            <a:lstStyle/>
            <a:p>
              <a:pPr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100" dirty="0">
                  <a:solidFill>
                    <a:schemeClr val="bg1"/>
                  </a:solidFill>
                </a:rPr>
                <a:t>Техническое задание</a:t>
              </a:r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2627784" y="764703"/>
              <a:ext cx="3898776" cy="1001766"/>
            </a:xfrm>
            <a:custGeom>
              <a:avLst/>
              <a:gdLst>
                <a:gd name="connsiteX0" fmla="*/ 0 w 3898776"/>
                <a:gd name="connsiteY0" fmla="*/ 350847 h 1001763"/>
                <a:gd name="connsiteX1" fmla="*/ 1824168 w 3898776"/>
                <a:gd name="connsiteY1" fmla="*/ 350847 h 1001763"/>
                <a:gd name="connsiteX2" fmla="*/ 1824168 w 3898776"/>
                <a:gd name="connsiteY2" fmla="*/ 250441 h 1001763"/>
                <a:gd name="connsiteX3" fmla="*/ 1698947 w 3898776"/>
                <a:gd name="connsiteY3" fmla="*/ 250441 h 1001763"/>
                <a:gd name="connsiteX4" fmla="*/ 1949388 w 3898776"/>
                <a:gd name="connsiteY4" fmla="*/ 0 h 1001763"/>
                <a:gd name="connsiteX5" fmla="*/ 2199829 w 3898776"/>
                <a:gd name="connsiteY5" fmla="*/ 250441 h 1001763"/>
                <a:gd name="connsiteX6" fmla="*/ 2074608 w 3898776"/>
                <a:gd name="connsiteY6" fmla="*/ 250441 h 1001763"/>
                <a:gd name="connsiteX7" fmla="*/ 2074608 w 3898776"/>
                <a:gd name="connsiteY7" fmla="*/ 350847 h 1001763"/>
                <a:gd name="connsiteX8" fmla="*/ 3898776 w 3898776"/>
                <a:gd name="connsiteY8" fmla="*/ 350847 h 1001763"/>
                <a:gd name="connsiteX9" fmla="*/ 3898776 w 3898776"/>
                <a:gd name="connsiteY9" fmla="*/ 1001763 h 1001763"/>
                <a:gd name="connsiteX10" fmla="*/ 0 w 3898776"/>
                <a:gd name="connsiteY10" fmla="*/ 1001763 h 1001763"/>
                <a:gd name="connsiteX11" fmla="*/ 0 w 3898776"/>
                <a:gd name="connsiteY11" fmla="*/ 350847 h 1001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98776" h="1001763">
                  <a:moveTo>
                    <a:pt x="3898776" y="650916"/>
                  </a:moveTo>
                  <a:lnTo>
                    <a:pt x="2074608" y="650916"/>
                  </a:lnTo>
                  <a:lnTo>
                    <a:pt x="2074608" y="751322"/>
                  </a:lnTo>
                  <a:lnTo>
                    <a:pt x="2199829" y="751322"/>
                  </a:lnTo>
                  <a:lnTo>
                    <a:pt x="1949388" y="1001762"/>
                  </a:lnTo>
                  <a:lnTo>
                    <a:pt x="1698947" y="751322"/>
                  </a:lnTo>
                  <a:lnTo>
                    <a:pt x="1824168" y="751322"/>
                  </a:lnTo>
                  <a:lnTo>
                    <a:pt x="1824168" y="650916"/>
                  </a:lnTo>
                  <a:lnTo>
                    <a:pt x="0" y="650916"/>
                  </a:lnTo>
                  <a:lnTo>
                    <a:pt x="0" y="1"/>
                  </a:lnTo>
                  <a:lnTo>
                    <a:pt x="3898776" y="1"/>
                  </a:lnTo>
                  <a:lnTo>
                    <a:pt x="3898776" y="650916"/>
                  </a:lnTo>
                  <a:close/>
                </a:path>
              </a:pathLst>
            </a:custGeom>
            <a:solidFill>
              <a:srgbClr val="005DA9"/>
            </a:solidFill>
            <a:ln w="34925">
              <a:solidFill>
                <a:srgbClr val="005DA9"/>
              </a:solidFill>
            </a:ln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49351" tIns="149353" rIns="149352" bIns="477190" numCol="1" spcCol="1270" anchor="ctr" anchorCtr="0">
              <a:noAutofit/>
            </a:bodyPr>
            <a:lstStyle/>
            <a:p>
              <a:pPr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100" dirty="0">
                  <a:solidFill>
                    <a:schemeClr val="bg1"/>
                  </a:solidFill>
                </a:rPr>
                <a:t>Внешнее проектирование</a:t>
              </a:r>
            </a:p>
          </p:txBody>
        </p:sp>
      </p:grpSp>
      <p:sp>
        <p:nvSpPr>
          <p:cNvPr id="5" name="Правая фигурная скобка 4"/>
          <p:cNvSpPr/>
          <p:nvPr/>
        </p:nvSpPr>
        <p:spPr>
          <a:xfrm>
            <a:off x="5148064" y="692696"/>
            <a:ext cx="720080" cy="79208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авая фигурная скобка 10"/>
          <p:cNvSpPr/>
          <p:nvPr/>
        </p:nvSpPr>
        <p:spPr>
          <a:xfrm>
            <a:off x="5148064" y="2780929"/>
            <a:ext cx="720080" cy="25922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авая фигурная скобка 11"/>
          <p:cNvSpPr/>
          <p:nvPr/>
        </p:nvSpPr>
        <p:spPr>
          <a:xfrm>
            <a:off x="5148064" y="1700807"/>
            <a:ext cx="720080" cy="79208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авая фигурная скобка 12"/>
          <p:cNvSpPr/>
          <p:nvPr/>
        </p:nvSpPr>
        <p:spPr>
          <a:xfrm>
            <a:off x="5148064" y="5589239"/>
            <a:ext cx="720080" cy="79208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091877" y="764704"/>
            <a:ext cx="2664296" cy="70757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Педагоги</a:t>
            </a:r>
            <a:endParaRPr lang="ru-RU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99383" y="1700807"/>
            <a:ext cx="266429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Педагоги + 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IT</a:t>
            </a:r>
            <a:endParaRPr lang="ru-RU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28184" y="5589239"/>
            <a:ext cx="266429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Педагоги + 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IT</a:t>
            </a:r>
            <a:endParaRPr lang="ru-RU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84168" y="3717032"/>
            <a:ext cx="298782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IT-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специалисты</a:t>
            </a:r>
            <a:endParaRPr lang="ru-RU" sz="3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8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326517998"/>
              </p:ext>
            </p:extLst>
          </p:nvPr>
        </p:nvGraphicFramePr>
        <p:xfrm>
          <a:off x="755576" y="348250"/>
          <a:ext cx="7848872" cy="1008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Полилиния 9"/>
          <p:cNvSpPr/>
          <p:nvPr/>
        </p:nvSpPr>
        <p:spPr>
          <a:xfrm>
            <a:off x="827584" y="1556792"/>
            <a:ext cx="7488830" cy="922602"/>
          </a:xfrm>
          <a:custGeom>
            <a:avLst/>
            <a:gdLst>
              <a:gd name="connsiteX0" fmla="*/ 0 w 8064896"/>
              <a:gd name="connsiteY0" fmla="*/ 92260 h 922602"/>
              <a:gd name="connsiteX1" fmla="*/ 92260 w 8064896"/>
              <a:gd name="connsiteY1" fmla="*/ 0 h 922602"/>
              <a:gd name="connsiteX2" fmla="*/ 7972636 w 8064896"/>
              <a:gd name="connsiteY2" fmla="*/ 0 h 922602"/>
              <a:gd name="connsiteX3" fmla="*/ 8064896 w 8064896"/>
              <a:gd name="connsiteY3" fmla="*/ 92260 h 922602"/>
              <a:gd name="connsiteX4" fmla="*/ 8064896 w 8064896"/>
              <a:gd name="connsiteY4" fmla="*/ 830342 h 922602"/>
              <a:gd name="connsiteX5" fmla="*/ 7972636 w 8064896"/>
              <a:gd name="connsiteY5" fmla="*/ 922602 h 922602"/>
              <a:gd name="connsiteX6" fmla="*/ 92260 w 8064896"/>
              <a:gd name="connsiteY6" fmla="*/ 922602 h 922602"/>
              <a:gd name="connsiteX7" fmla="*/ 0 w 8064896"/>
              <a:gd name="connsiteY7" fmla="*/ 830342 h 922602"/>
              <a:gd name="connsiteX8" fmla="*/ 0 w 8064896"/>
              <a:gd name="connsiteY8" fmla="*/ 92260 h 922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64896" h="922602">
                <a:moveTo>
                  <a:pt x="0" y="92260"/>
                </a:moveTo>
                <a:cubicBezTo>
                  <a:pt x="0" y="41306"/>
                  <a:pt x="41306" y="0"/>
                  <a:pt x="92260" y="0"/>
                </a:cubicBezTo>
                <a:lnTo>
                  <a:pt x="7972636" y="0"/>
                </a:lnTo>
                <a:cubicBezTo>
                  <a:pt x="8023590" y="0"/>
                  <a:pt x="8064896" y="41306"/>
                  <a:pt x="8064896" y="92260"/>
                </a:cubicBezTo>
                <a:lnTo>
                  <a:pt x="8064896" y="830342"/>
                </a:lnTo>
                <a:cubicBezTo>
                  <a:pt x="8064896" y="881296"/>
                  <a:pt x="8023590" y="922602"/>
                  <a:pt x="7972636" y="922602"/>
                </a:cubicBezTo>
                <a:lnTo>
                  <a:pt x="92260" y="922602"/>
                </a:lnTo>
                <a:cubicBezTo>
                  <a:pt x="41306" y="922602"/>
                  <a:pt x="0" y="881296"/>
                  <a:pt x="0" y="830342"/>
                </a:cubicBezTo>
                <a:lnTo>
                  <a:pt x="0" y="92260"/>
                </a:lnTo>
                <a:close/>
              </a:path>
            </a:pathLst>
          </a:custGeom>
          <a:solidFill>
            <a:srgbClr val="005DA9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00489" tIns="95250" rIns="95251" bIns="95250" numCol="1" spcCol="1270" anchor="ctr" anchorCtr="0">
            <a:noAutofit/>
          </a:bodyPr>
          <a:lstStyle/>
          <a:p>
            <a:pPr lvl="0" algn="l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500" kern="1200" dirty="0" smtClean="0"/>
              <a:t>Оценка качества существующих ЭОР</a:t>
            </a:r>
            <a:endParaRPr lang="ru-RU" sz="2500" kern="1200" dirty="0"/>
          </a:p>
        </p:txBody>
      </p:sp>
      <p:sp>
        <p:nvSpPr>
          <p:cNvPr id="12" name="Полилиния 11"/>
          <p:cNvSpPr/>
          <p:nvPr/>
        </p:nvSpPr>
        <p:spPr>
          <a:xfrm>
            <a:off x="827584" y="2571654"/>
            <a:ext cx="7488832" cy="922602"/>
          </a:xfrm>
          <a:custGeom>
            <a:avLst/>
            <a:gdLst>
              <a:gd name="connsiteX0" fmla="*/ 0 w 8064896"/>
              <a:gd name="connsiteY0" fmla="*/ 92260 h 922602"/>
              <a:gd name="connsiteX1" fmla="*/ 92260 w 8064896"/>
              <a:gd name="connsiteY1" fmla="*/ 0 h 922602"/>
              <a:gd name="connsiteX2" fmla="*/ 7972636 w 8064896"/>
              <a:gd name="connsiteY2" fmla="*/ 0 h 922602"/>
              <a:gd name="connsiteX3" fmla="*/ 8064896 w 8064896"/>
              <a:gd name="connsiteY3" fmla="*/ 92260 h 922602"/>
              <a:gd name="connsiteX4" fmla="*/ 8064896 w 8064896"/>
              <a:gd name="connsiteY4" fmla="*/ 830342 h 922602"/>
              <a:gd name="connsiteX5" fmla="*/ 7972636 w 8064896"/>
              <a:gd name="connsiteY5" fmla="*/ 922602 h 922602"/>
              <a:gd name="connsiteX6" fmla="*/ 92260 w 8064896"/>
              <a:gd name="connsiteY6" fmla="*/ 922602 h 922602"/>
              <a:gd name="connsiteX7" fmla="*/ 0 w 8064896"/>
              <a:gd name="connsiteY7" fmla="*/ 830342 h 922602"/>
              <a:gd name="connsiteX8" fmla="*/ 0 w 8064896"/>
              <a:gd name="connsiteY8" fmla="*/ 92260 h 922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64896" h="922602">
                <a:moveTo>
                  <a:pt x="0" y="92260"/>
                </a:moveTo>
                <a:cubicBezTo>
                  <a:pt x="0" y="41306"/>
                  <a:pt x="41306" y="0"/>
                  <a:pt x="92260" y="0"/>
                </a:cubicBezTo>
                <a:lnTo>
                  <a:pt x="7972636" y="0"/>
                </a:lnTo>
                <a:cubicBezTo>
                  <a:pt x="8023590" y="0"/>
                  <a:pt x="8064896" y="41306"/>
                  <a:pt x="8064896" y="92260"/>
                </a:cubicBezTo>
                <a:lnTo>
                  <a:pt x="8064896" y="830342"/>
                </a:lnTo>
                <a:cubicBezTo>
                  <a:pt x="8064896" y="881296"/>
                  <a:pt x="8023590" y="922602"/>
                  <a:pt x="7972636" y="922602"/>
                </a:cubicBezTo>
                <a:lnTo>
                  <a:pt x="92260" y="922602"/>
                </a:lnTo>
                <a:cubicBezTo>
                  <a:pt x="41306" y="922602"/>
                  <a:pt x="0" y="881296"/>
                  <a:pt x="0" y="830342"/>
                </a:cubicBezTo>
                <a:lnTo>
                  <a:pt x="0" y="92260"/>
                </a:lnTo>
                <a:close/>
              </a:path>
            </a:pathLst>
          </a:custGeom>
          <a:solidFill>
            <a:srgbClr val="005DA9">
              <a:alpha val="90000"/>
            </a:srgb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00489" tIns="95250" rIns="95251" bIns="95250" numCol="1" spcCol="1270" anchor="ctr" anchorCtr="0">
            <a:noAutofit/>
          </a:bodyPr>
          <a:lstStyle/>
          <a:p>
            <a:pPr lvl="0" algn="l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500" kern="1200" dirty="0" smtClean="0"/>
              <a:t>Методика применения ЭОР в учебном процессе</a:t>
            </a:r>
            <a:endParaRPr lang="ru-RU" sz="2500" kern="1200" dirty="0"/>
          </a:p>
        </p:txBody>
      </p:sp>
      <p:sp>
        <p:nvSpPr>
          <p:cNvPr id="14" name="Полилиния 13"/>
          <p:cNvSpPr/>
          <p:nvPr/>
        </p:nvSpPr>
        <p:spPr>
          <a:xfrm>
            <a:off x="827584" y="3586517"/>
            <a:ext cx="7488832" cy="922602"/>
          </a:xfrm>
          <a:custGeom>
            <a:avLst/>
            <a:gdLst>
              <a:gd name="connsiteX0" fmla="*/ 0 w 8064896"/>
              <a:gd name="connsiteY0" fmla="*/ 92260 h 922602"/>
              <a:gd name="connsiteX1" fmla="*/ 92260 w 8064896"/>
              <a:gd name="connsiteY1" fmla="*/ 0 h 922602"/>
              <a:gd name="connsiteX2" fmla="*/ 7972636 w 8064896"/>
              <a:gd name="connsiteY2" fmla="*/ 0 h 922602"/>
              <a:gd name="connsiteX3" fmla="*/ 8064896 w 8064896"/>
              <a:gd name="connsiteY3" fmla="*/ 92260 h 922602"/>
              <a:gd name="connsiteX4" fmla="*/ 8064896 w 8064896"/>
              <a:gd name="connsiteY4" fmla="*/ 830342 h 922602"/>
              <a:gd name="connsiteX5" fmla="*/ 7972636 w 8064896"/>
              <a:gd name="connsiteY5" fmla="*/ 922602 h 922602"/>
              <a:gd name="connsiteX6" fmla="*/ 92260 w 8064896"/>
              <a:gd name="connsiteY6" fmla="*/ 922602 h 922602"/>
              <a:gd name="connsiteX7" fmla="*/ 0 w 8064896"/>
              <a:gd name="connsiteY7" fmla="*/ 830342 h 922602"/>
              <a:gd name="connsiteX8" fmla="*/ 0 w 8064896"/>
              <a:gd name="connsiteY8" fmla="*/ 92260 h 922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64896" h="922602">
                <a:moveTo>
                  <a:pt x="0" y="92260"/>
                </a:moveTo>
                <a:cubicBezTo>
                  <a:pt x="0" y="41306"/>
                  <a:pt x="41306" y="0"/>
                  <a:pt x="92260" y="0"/>
                </a:cubicBezTo>
                <a:lnTo>
                  <a:pt x="7972636" y="0"/>
                </a:lnTo>
                <a:cubicBezTo>
                  <a:pt x="8023590" y="0"/>
                  <a:pt x="8064896" y="41306"/>
                  <a:pt x="8064896" y="92260"/>
                </a:cubicBezTo>
                <a:lnTo>
                  <a:pt x="8064896" y="830342"/>
                </a:lnTo>
                <a:cubicBezTo>
                  <a:pt x="8064896" y="881296"/>
                  <a:pt x="8023590" y="922602"/>
                  <a:pt x="7972636" y="922602"/>
                </a:cubicBezTo>
                <a:lnTo>
                  <a:pt x="92260" y="922602"/>
                </a:lnTo>
                <a:cubicBezTo>
                  <a:pt x="41306" y="922602"/>
                  <a:pt x="0" y="881296"/>
                  <a:pt x="0" y="830342"/>
                </a:cubicBezTo>
                <a:lnTo>
                  <a:pt x="0" y="92260"/>
                </a:lnTo>
                <a:close/>
              </a:path>
            </a:pathLst>
          </a:custGeom>
          <a:solidFill>
            <a:srgbClr val="005DA9">
              <a:alpha val="80000"/>
            </a:srgb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00489" tIns="95250" rIns="95251" bIns="95250" numCol="1" spcCol="1270" anchor="ctr" anchorCtr="0">
            <a:noAutofit/>
          </a:bodyPr>
          <a:lstStyle/>
          <a:p>
            <a:pPr lvl="0" algn="l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500" kern="1200" dirty="0" smtClean="0"/>
              <a:t>Самостоятельное создание </a:t>
            </a:r>
            <a:br>
              <a:rPr lang="ru-RU" sz="2500" kern="1200" dirty="0" smtClean="0"/>
            </a:br>
            <a:r>
              <a:rPr lang="ru-RU" sz="2500" kern="1200" dirty="0" smtClean="0"/>
              <a:t>простейших ЭОР</a:t>
            </a:r>
            <a:endParaRPr lang="ru-RU" sz="2500" kern="12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27584" y="4602937"/>
            <a:ext cx="7488832" cy="1490357"/>
          </a:xfrm>
          <a:prstGeom prst="roundRect">
            <a:avLst>
              <a:gd name="adj" fmla="val 10000"/>
            </a:avLst>
          </a:prstGeom>
          <a:solidFill>
            <a:srgbClr val="005DA9">
              <a:alpha val="70000"/>
            </a:srgb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Скругленный прямоугольник 4"/>
          <p:cNvSpPr/>
          <p:nvPr/>
        </p:nvSpPr>
        <p:spPr>
          <a:xfrm>
            <a:off x="2555776" y="4653136"/>
            <a:ext cx="5544617" cy="141990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5250" tIns="95250" rIns="95250" bIns="95250" numCol="1" spcCol="1270" anchor="ctr" anchorCtr="0">
            <a:noAutofit/>
          </a:bodyPr>
          <a:lstStyle/>
          <a:p>
            <a:pPr lvl="0" algn="l" defTabSz="1111250">
              <a:lnSpc>
                <a:spcPts val="2500"/>
              </a:lnSpc>
              <a:spcBef>
                <a:spcPct val="0"/>
              </a:spcBef>
            </a:pPr>
            <a:r>
              <a:rPr lang="ru-RU" sz="2500" kern="1200" dirty="0" smtClean="0"/>
              <a:t>Предварительное проектирование и подготовка педагогически обоснованного технического задания на разработку ЭОР</a:t>
            </a:r>
            <a:endParaRPr lang="ru-RU" sz="2500" kern="1200" dirty="0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1600" y="2672916"/>
            <a:ext cx="720080" cy="720080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1600" y="1644396"/>
            <a:ext cx="720080" cy="720943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1600" y="3687778"/>
            <a:ext cx="720080" cy="720080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1711" y="4905165"/>
            <a:ext cx="720080" cy="7200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8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1115616" y="1556792"/>
            <a:ext cx="6912768" cy="2335931"/>
          </a:xfrm>
          <a:prstGeom prst="roundRect">
            <a:avLst/>
          </a:prstGeom>
          <a:solidFill>
            <a:srgbClr val="95330E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4600"/>
              </a:lnSpc>
            </a:pPr>
            <a:endParaRPr lang="ru-RU" sz="5400" dirty="0">
              <a:solidFill>
                <a:schemeClr val="bg1"/>
              </a:solidFill>
            </a:endParaRPr>
          </a:p>
        </p:txBody>
      </p:sp>
      <p:sp>
        <p:nvSpPr>
          <p:cNvPr id="8" name="Скругленный прямоугольник 4"/>
          <p:cNvSpPr/>
          <p:nvPr/>
        </p:nvSpPr>
        <p:spPr>
          <a:xfrm>
            <a:off x="827584" y="2143006"/>
            <a:ext cx="7622698" cy="423832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0" tIns="57150" rIns="57150" bIns="57150" numCol="1" spcCol="1270" anchor="ctr" anchorCtr="0">
            <a:noAutofit/>
          </a:bodyPr>
          <a:lstStyle/>
          <a:p>
            <a:pPr lvl="0"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500" kern="1200" dirty="0">
              <a:solidFill>
                <a:schemeClr val="bg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187558" y="1844824"/>
            <a:ext cx="4627219" cy="1960053"/>
          </a:xfrm>
          <a:prstGeom prst="roundRect">
            <a:avLst/>
          </a:prstGeom>
          <a:solidFill>
            <a:srgbClr val="95330E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4600"/>
              </a:lnSpc>
            </a:pPr>
            <a:r>
              <a:rPr lang="ru-RU" sz="5400" dirty="0" smtClean="0">
                <a:solidFill>
                  <a:schemeClr val="bg1"/>
                </a:solidFill>
              </a:rPr>
              <a:t>Благодарю</a:t>
            </a:r>
            <a:br>
              <a:rPr lang="ru-RU" sz="5400" dirty="0" smtClean="0">
                <a:solidFill>
                  <a:schemeClr val="bg1"/>
                </a:solidFill>
              </a:rPr>
            </a:br>
            <a:r>
              <a:rPr lang="ru-RU" sz="5400" dirty="0" smtClean="0">
                <a:solidFill>
                  <a:schemeClr val="bg1"/>
                </a:solidFill>
              </a:rPr>
              <a:t>за внимание!</a:t>
            </a:r>
            <a:endParaRPr lang="ru-RU" sz="5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8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/>
          </p:nvPr>
        </p:nvGraphicFramePr>
        <p:xfrm>
          <a:off x="242824" y="620688"/>
          <a:ext cx="8928992" cy="252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5993904"/>
            <a:ext cx="9144000" cy="864096"/>
          </a:xfrm>
          <a:prstGeom prst="rect">
            <a:avLst/>
          </a:prstGeom>
          <a:solidFill>
            <a:srgbClr val="9533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40438" y="2852936"/>
            <a:ext cx="5203562" cy="3573016"/>
          </a:xfrm>
          <a:prstGeom prst="rect">
            <a:avLst/>
          </a:prstGeom>
          <a:solidFill>
            <a:srgbClr val="005D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3578622"/>
            <a:ext cx="2864329" cy="284733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0" y="0"/>
            <a:ext cx="467544" cy="6858000"/>
          </a:xfrm>
          <a:prstGeom prst="rect">
            <a:avLst/>
          </a:prstGeom>
          <a:solidFill>
            <a:srgbClr val="005D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417983" y="2852936"/>
            <a:ext cx="4248472" cy="3384376"/>
          </a:xfrm>
          <a:prstGeom prst="rect">
            <a:avLst/>
          </a:prstGeom>
          <a:solidFill>
            <a:srgbClr val="005D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Times New Roman" pitchFamily="18" charset="0"/>
              </a:rPr>
              <a:t>СУВОРОВА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Times New Roman" pitchFamily="18" charset="0"/>
              </a:rPr>
              <a:t>Татьяна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Times New Roman" pitchFamily="18" charset="0"/>
              </a:rPr>
              <a:t>Николаевна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 smtClean="0">
                <a:solidFill>
                  <a:prstClr val="white"/>
                </a:solidFill>
                <a:latin typeface="Calibri"/>
                <a:cs typeface="Times New Roman" pitchFamily="18" charset="0"/>
              </a:rPr>
              <a:t>suvorovatn@mail.ru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Times New Roman" pitchFamily="18" charset="0"/>
              </a:rPr>
              <a:t>кандидат педагогических наук,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Times New Roman" pitchFamily="18" charset="0"/>
              </a:rPr>
              <a:t>доцент кафедры информационных технологий и методики обучения информатике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Times New Roman" pitchFamily="18" charset="0"/>
              </a:rPr>
              <a:t>ФГБОУ ВО «Вятский государственный университет»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325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5845</TotalTime>
  <Words>231</Words>
  <Application>Microsoft Office PowerPoint</Application>
  <PresentationFormat>Экран (4:3)</PresentationFormat>
  <Paragraphs>46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Причины недостаточной эффективности ЭОР</vt:lpstr>
      <vt:lpstr>Виды учебной деятельности,  для осуществления которых требуются ЭОР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</dc:title>
  <dc:creator>olya</dc:creator>
  <cp:lastModifiedBy>Tanya</cp:lastModifiedBy>
  <cp:revision>230</cp:revision>
  <dcterms:modified xsi:type="dcterms:W3CDTF">2017-03-20T13:06:46Z</dcterms:modified>
</cp:coreProperties>
</file>