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9" r:id="rId2"/>
    <p:sldId id="313" r:id="rId3"/>
    <p:sldId id="304" r:id="rId4"/>
    <p:sldId id="305" r:id="rId5"/>
    <p:sldId id="294" r:id="rId6"/>
    <p:sldId id="306" r:id="rId7"/>
    <p:sldId id="307" r:id="rId8"/>
    <p:sldId id="286" r:id="rId9"/>
    <p:sldId id="303" r:id="rId10"/>
    <p:sldId id="314" r:id="rId11"/>
    <p:sldId id="308" r:id="rId12"/>
    <p:sldId id="261" r:id="rId13"/>
    <p:sldId id="315" r:id="rId14"/>
    <p:sldId id="310" r:id="rId15"/>
    <p:sldId id="309" r:id="rId16"/>
    <p:sldId id="316" r:id="rId17"/>
    <p:sldId id="269" r:id="rId18"/>
    <p:sldId id="311" r:id="rId19"/>
    <p:sldId id="317" r:id="rId20"/>
    <p:sldId id="318" r:id="rId21"/>
    <p:sldId id="296" r:id="rId22"/>
    <p:sldId id="292" r:id="rId23"/>
    <p:sldId id="287" r:id="rId24"/>
    <p:sldId id="319" r:id="rId25"/>
    <p:sldId id="320" r:id="rId26"/>
    <p:sldId id="278" r:id="rId27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79CC93D-E52E-4D84-901B-11D7331DD495}">
          <p14:sldIdLst>
            <p14:sldId id="259"/>
            <p14:sldId id="313"/>
            <p14:sldId id="304"/>
            <p14:sldId id="305"/>
            <p14:sldId id="294"/>
            <p14:sldId id="306"/>
            <p14:sldId id="307"/>
            <p14:sldId id="286"/>
            <p14:sldId id="303"/>
          </p14:sldIdLst>
        </p14:section>
        <p14:section name="Обзор и цели" id="{ABA716BF-3A5C-4ADB-94C9-CFEF84EBA240}">
          <p14:sldIdLst>
            <p14:sldId id="314"/>
            <p14:sldId id="308"/>
            <p14:sldId id="261"/>
            <p14:sldId id="315"/>
            <p14:sldId id="310"/>
            <p14:sldId id="309"/>
            <p14:sldId id="316"/>
            <p14:sldId id="269"/>
            <p14:sldId id="311"/>
            <p14:sldId id="317"/>
            <p14:sldId id="318"/>
            <p14:sldId id="296"/>
            <p14:sldId id="292"/>
            <p14:sldId id="287"/>
            <p14:sldId id="319"/>
            <p14:sldId id="320"/>
            <p14:sldId id="278"/>
          </p14:sldIdLst>
        </p14:section>
        <p14:section name="Раздел 1" id="{6D9936A3-3945-4757-BC8B-B5C252D8E036}">
          <p14:sldIdLst/>
        </p14:section>
        <p14:section name="Образцы слайдов для визуальных элементов" id="{BAB3A466-96C9-4230-9978-795378D75699}">
          <p14:sldIdLst/>
        </p14:section>
        <p14:section name="Пример" id="{8C0305C9-B152-4FBA-A789-FE1976D53990}">
          <p14:sldIdLst/>
        </p14:section>
        <p14:section name="Заключение и итог" id="{790CEF5B-569A-4C2F-BED5-750B08C0E5AD}">
          <p14:sldIdLst/>
        </p14:section>
        <p14:section name="Приложение" id="{3F78B471-41DA-46F2-A8E4-97E471896AB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99"/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91" autoAdjust="0"/>
    <p:restoredTop sz="83977" autoAdjust="0"/>
  </p:normalViewPr>
  <p:slideViewPr>
    <p:cSldViewPr>
      <p:cViewPr varScale="1">
        <p:scale>
          <a:sx n="62" d="100"/>
          <a:sy n="62" d="100"/>
        </p:scale>
        <p:origin x="17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слушателей</c:v>
                </c:pt>
              </c:strCache>
            </c:strRef>
          </c:tx>
          <c:explosion val="11"/>
          <c:dPt>
            <c:idx val="1"/>
            <c:bubble3D val="0"/>
            <c:explosion val="14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DABA-449E-845B-81F4E29D14EF}"/>
              </c:ext>
            </c:extLst>
          </c:dPt>
          <c:dLbls>
            <c:dLbl>
              <c:idx val="0"/>
              <c:layout>
                <c:manualLayout>
                  <c:x val="-0.19066941734606313"/>
                  <c:y val="0.10015553827352516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solidFill>
                          <a:schemeClr val="bg1"/>
                        </a:solidFill>
                      </a:rPr>
                      <a:t>Доля обученных на базе НИРО
36%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BA-449E-845B-81F4E29D14E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>
                        <a:solidFill>
                          <a:schemeClr val="bg1"/>
                        </a:solidFill>
                      </a:rPr>
                      <a:t>Доля обученных с участием тьюторов
64%</a:t>
                    </a:r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BA-449E-845B-81F4E29D14EF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Доля обученных на базе НИРО</c:v>
                </c:pt>
                <c:pt idx="1">
                  <c:v>Доля обученных с участием тьюторов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1203</c:v>
                </c:pt>
                <c:pt idx="1">
                  <c:v>2133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BA-449E-845B-81F4E29D14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4075CE-FD82-4776-8F3C-02196B6306BE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5F68CCEB-27CE-45AE-A8D5-50DDD3DBB0C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>
              <a:solidFill>
                <a:srgbClr val="C00000"/>
              </a:solidFill>
            </a:rPr>
            <a:t>Информационно-методическую поддержку </a:t>
          </a:r>
          <a:r>
            <a:rPr lang="ru-RU" sz="1600" dirty="0"/>
            <a:t>образовательного процесса</a:t>
          </a:r>
        </a:p>
      </dgm:t>
    </dgm:pt>
    <dgm:pt modelId="{D02C7FEC-D676-42C9-BEAC-260ADCFEBC9B}" type="parTrans" cxnId="{45DE33D2-615D-4BFC-ADCD-7A155D252FB7}">
      <dgm:prSet/>
      <dgm:spPr/>
      <dgm:t>
        <a:bodyPr/>
        <a:lstStyle/>
        <a:p>
          <a:endParaRPr lang="ru-RU"/>
        </a:p>
      </dgm:t>
    </dgm:pt>
    <dgm:pt modelId="{F57182C1-96AD-49AA-A7FB-C464D56EA791}" type="sibTrans" cxnId="{45DE33D2-615D-4BFC-ADCD-7A155D252FB7}">
      <dgm:prSet/>
      <dgm:spPr/>
      <dgm:t>
        <a:bodyPr/>
        <a:lstStyle/>
        <a:p>
          <a:endParaRPr lang="ru-RU"/>
        </a:p>
      </dgm:t>
    </dgm:pt>
    <dgm:pt modelId="{D7C8A36E-CEB7-4094-A9ED-822796F0E2CE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/>
            <a:t>Планирование образовательного процесса и его </a:t>
          </a:r>
          <a:r>
            <a:rPr lang="ru-RU" sz="1600" dirty="0">
              <a:solidFill>
                <a:srgbClr val="C00000"/>
              </a:solidFill>
            </a:rPr>
            <a:t>ресурсного обеспечения</a:t>
          </a:r>
        </a:p>
      </dgm:t>
    </dgm:pt>
    <dgm:pt modelId="{53437871-03D3-4ED5-9AFA-642AA9A21E86}" type="parTrans" cxnId="{4D7E544D-9CE7-4905-98C1-6D6E88BE2BD0}">
      <dgm:prSet/>
      <dgm:spPr/>
      <dgm:t>
        <a:bodyPr/>
        <a:lstStyle/>
        <a:p>
          <a:endParaRPr lang="ru-RU"/>
        </a:p>
      </dgm:t>
    </dgm:pt>
    <dgm:pt modelId="{D1054984-1AF9-40EA-86E7-7E334E839C65}" type="sibTrans" cxnId="{4D7E544D-9CE7-4905-98C1-6D6E88BE2BD0}">
      <dgm:prSet/>
      <dgm:spPr/>
      <dgm:t>
        <a:bodyPr/>
        <a:lstStyle/>
        <a:p>
          <a:endParaRPr lang="ru-RU"/>
        </a:p>
      </dgm:t>
    </dgm:pt>
    <dgm:pt modelId="{FA324A63-1BD1-45FC-872D-A1BA7216BF3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>
              <a:solidFill>
                <a:srgbClr val="C00000"/>
              </a:solidFill>
            </a:rPr>
            <a:t>Мониторинг</a:t>
          </a:r>
          <a:r>
            <a:rPr lang="ru-RU" sz="1600" dirty="0"/>
            <a:t> </a:t>
          </a:r>
          <a:r>
            <a:rPr lang="ru-RU" sz="1600" dirty="0">
              <a:solidFill>
                <a:srgbClr val="C00000"/>
              </a:solidFill>
            </a:rPr>
            <a:t>и фиксацию </a:t>
          </a:r>
          <a:r>
            <a:rPr lang="ru-RU" sz="1600" dirty="0">
              <a:solidFill>
                <a:schemeClr val="tx1"/>
              </a:solidFill>
            </a:rPr>
            <a:t>хода и результатов </a:t>
          </a:r>
          <a:r>
            <a:rPr lang="ru-RU" sz="1600" dirty="0"/>
            <a:t>образовательного процесса ; </a:t>
          </a:r>
          <a:r>
            <a:rPr lang="ru-RU" sz="1600" dirty="0">
              <a:solidFill>
                <a:srgbClr val="C00000"/>
              </a:solidFill>
            </a:rPr>
            <a:t>мониторинг здоровья </a:t>
          </a:r>
          <a:r>
            <a:rPr lang="ru-RU" sz="1600" dirty="0"/>
            <a:t>обучающихся </a:t>
          </a:r>
        </a:p>
      </dgm:t>
    </dgm:pt>
    <dgm:pt modelId="{F85418F2-43E8-43FC-8F51-987959853EEA}" type="parTrans" cxnId="{4A7C448E-968B-4EA6-BBF0-CBDE2DA8ECBC}">
      <dgm:prSet/>
      <dgm:spPr/>
      <dgm:t>
        <a:bodyPr/>
        <a:lstStyle/>
        <a:p>
          <a:endParaRPr lang="ru-RU"/>
        </a:p>
      </dgm:t>
    </dgm:pt>
    <dgm:pt modelId="{F3DC2312-271A-4080-B029-1B8CDC032C0C}" type="sibTrans" cxnId="{4A7C448E-968B-4EA6-BBF0-CBDE2DA8ECBC}">
      <dgm:prSet/>
      <dgm:spPr/>
      <dgm:t>
        <a:bodyPr/>
        <a:lstStyle/>
        <a:p>
          <a:endParaRPr lang="ru-RU"/>
        </a:p>
      </dgm:t>
    </dgm:pt>
    <dgm:pt modelId="{823F1EF3-D01C-4D0F-8BE9-AA5D1D457C1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>
              <a:solidFill>
                <a:srgbClr val="C00000"/>
              </a:solidFill>
            </a:rPr>
            <a:t>Современные процедуры </a:t>
          </a:r>
          <a:r>
            <a:rPr lang="ru-RU" sz="1600" dirty="0"/>
            <a:t>создания, поиска, сбора, анализа, обработки, хранения и представления информации</a:t>
          </a:r>
        </a:p>
      </dgm:t>
    </dgm:pt>
    <dgm:pt modelId="{96BB79EE-FC4A-4EDC-95F5-57892AED5FDA}" type="parTrans" cxnId="{3F610D1C-7BB5-43A9-8081-5C36FD9C9ADE}">
      <dgm:prSet/>
      <dgm:spPr/>
      <dgm:t>
        <a:bodyPr/>
        <a:lstStyle/>
        <a:p>
          <a:endParaRPr lang="ru-RU"/>
        </a:p>
      </dgm:t>
    </dgm:pt>
    <dgm:pt modelId="{DFCD9CD1-0071-442E-928D-0EB110BECBC5}" type="sibTrans" cxnId="{3F610D1C-7BB5-43A9-8081-5C36FD9C9ADE}">
      <dgm:prSet/>
      <dgm:spPr/>
      <dgm:t>
        <a:bodyPr/>
        <a:lstStyle/>
        <a:p>
          <a:endParaRPr lang="ru-RU"/>
        </a:p>
      </dgm:t>
    </dgm:pt>
    <dgm:pt modelId="{9D3B58E7-FECA-409B-822A-E9116FF3E96B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>
              <a:solidFill>
                <a:srgbClr val="C00000"/>
              </a:solidFill>
            </a:rPr>
            <a:t>Дистанционное взаимодействие </a:t>
          </a:r>
          <a:r>
            <a:rPr lang="ru-RU" dirty="0"/>
            <a:t>всех участников образовательного процесса</a:t>
          </a:r>
        </a:p>
        <a:p>
          <a:r>
            <a:rPr lang="ru-RU" dirty="0">
              <a:solidFill>
                <a:srgbClr val="C00000"/>
              </a:solidFill>
            </a:rPr>
            <a:t>Дистанционное взаимодействие </a:t>
          </a:r>
          <a:r>
            <a:rPr lang="ru-RU" dirty="0"/>
            <a:t>ОУ с другими организациями социальной сферы</a:t>
          </a:r>
        </a:p>
      </dgm:t>
    </dgm:pt>
    <dgm:pt modelId="{739D95F4-B232-4159-863B-D9897EA194DB}" type="parTrans" cxnId="{C91B0F0F-E409-450D-8B53-D820AB46EC9B}">
      <dgm:prSet/>
      <dgm:spPr/>
      <dgm:t>
        <a:bodyPr/>
        <a:lstStyle/>
        <a:p>
          <a:endParaRPr lang="ru-RU"/>
        </a:p>
      </dgm:t>
    </dgm:pt>
    <dgm:pt modelId="{24A68A95-BD2E-4E09-9D81-A3A3B3D9AA6B}" type="sibTrans" cxnId="{C91B0F0F-E409-450D-8B53-D820AB46EC9B}">
      <dgm:prSet/>
      <dgm:spPr/>
      <dgm:t>
        <a:bodyPr/>
        <a:lstStyle/>
        <a:p>
          <a:endParaRPr lang="ru-RU"/>
        </a:p>
      </dgm:t>
    </dgm:pt>
    <dgm:pt modelId="{40E52E83-C08F-47CE-A572-1F90F0FD74BC}" type="pres">
      <dgm:prSet presAssocID="{A94075CE-FD82-4776-8F3C-02196B6306BE}" presName="linearFlow" presStyleCnt="0">
        <dgm:presLayoutVars>
          <dgm:dir/>
          <dgm:resizeHandles val="exact"/>
        </dgm:presLayoutVars>
      </dgm:prSet>
      <dgm:spPr/>
    </dgm:pt>
    <dgm:pt modelId="{C8797371-DEC7-4741-A58D-5B020B572E9E}" type="pres">
      <dgm:prSet presAssocID="{5F68CCEB-27CE-45AE-A8D5-50DDD3DBB0CF}" presName="composite" presStyleCnt="0"/>
      <dgm:spPr/>
    </dgm:pt>
    <dgm:pt modelId="{7B50CC39-EDDE-43B4-BA5F-63EA6DF3E1F8}" type="pres">
      <dgm:prSet presAssocID="{5F68CCEB-27CE-45AE-A8D5-50DDD3DBB0CF}" presName="imgShp" presStyleLbl="fgImgPlace1" presStyleIdx="0" presStyleCnt="5" custLinFactNeighborX="-99360" custLinFactNeighborY="-423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3755ED0-B737-4805-A480-6BF21D47CF85}" type="pres">
      <dgm:prSet presAssocID="{5F68CCEB-27CE-45AE-A8D5-50DDD3DBB0CF}" presName="txShp" presStyleLbl="node1" presStyleIdx="0" presStyleCnt="5" custScaleX="137151">
        <dgm:presLayoutVars>
          <dgm:bulletEnabled val="1"/>
        </dgm:presLayoutVars>
      </dgm:prSet>
      <dgm:spPr/>
    </dgm:pt>
    <dgm:pt modelId="{C22A4D51-D26E-4A58-80DA-9BEA8E16B7A4}" type="pres">
      <dgm:prSet presAssocID="{F57182C1-96AD-49AA-A7FB-C464D56EA791}" presName="spacing" presStyleCnt="0"/>
      <dgm:spPr/>
    </dgm:pt>
    <dgm:pt modelId="{C70706F9-5356-4159-8D1D-3A7B8F8A727D}" type="pres">
      <dgm:prSet presAssocID="{D7C8A36E-CEB7-4094-A9ED-822796F0E2CE}" presName="composite" presStyleCnt="0"/>
      <dgm:spPr/>
    </dgm:pt>
    <dgm:pt modelId="{58DF9EA9-EEFB-4D87-AC98-5F5683351020}" type="pres">
      <dgm:prSet presAssocID="{D7C8A36E-CEB7-4094-A9ED-822796F0E2CE}" presName="imgShp" presStyleLbl="fgImgPlace1" presStyleIdx="1" presStyleCnt="5" custLinFactNeighborX="-99360" custLinFactNeighborY="-7596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C065786-8AF1-4F35-8F58-F6B36C8D3314}" type="pres">
      <dgm:prSet presAssocID="{D7C8A36E-CEB7-4094-A9ED-822796F0E2CE}" presName="txShp" presStyleLbl="node1" presStyleIdx="1" presStyleCnt="5" custScaleX="137300">
        <dgm:presLayoutVars>
          <dgm:bulletEnabled val="1"/>
        </dgm:presLayoutVars>
      </dgm:prSet>
      <dgm:spPr/>
    </dgm:pt>
    <dgm:pt modelId="{A188C2B9-9946-406F-BE62-9A1062576CA3}" type="pres">
      <dgm:prSet presAssocID="{D1054984-1AF9-40EA-86E7-7E334E839C65}" presName="spacing" presStyleCnt="0"/>
      <dgm:spPr/>
    </dgm:pt>
    <dgm:pt modelId="{47C07E47-58E7-499C-B628-DC7DB868CC98}" type="pres">
      <dgm:prSet presAssocID="{FA324A63-1BD1-45FC-872D-A1BA7216BF33}" presName="composite" presStyleCnt="0"/>
      <dgm:spPr/>
    </dgm:pt>
    <dgm:pt modelId="{00CD5847-DE57-4DFF-B56E-23D2AE408042}" type="pres">
      <dgm:prSet presAssocID="{FA324A63-1BD1-45FC-872D-A1BA7216BF33}" presName="imgShp" presStyleLbl="fgImgPlace1" presStyleIdx="2" presStyleCnt="5" custLinFactNeighborX="-99360" custLinFactNeighborY="1588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A58D028-06B5-4D5D-BC72-D54ACF5AD812}" type="pres">
      <dgm:prSet presAssocID="{FA324A63-1BD1-45FC-872D-A1BA7216BF33}" presName="txShp" presStyleLbl="node1" presStyleIdx="2" presStyleCnt="5" custScaleX="137300">
        <dgm:presLayoutVars>
          <dgm:bulletEnabled val="1"/>
        </dgm:presLayoutVars>
      </dgm:prSet>
      <dgm:spPr/>
    </dgm:pt>
    <dgm:pt modelId="{860B5AA7-9FFE-4692-B4DB-032B105D6502}" type="pres">
      <dgm:prSet presAssocID="{F3DC2312-271A-4080-B029-1B8CDC032C0C}" presName="spacing" presStyleCnt="0"/>
      <dgm:spPr/>
    </dgm:pt>
    <dgm:pt modelId="{B27018D1-1153-48D5-AB77-CE86C23AE24E}" type="pres">
      <dgm:prSet presAssocID="{823F1EF3-D01C-4D0F-8BE9-AA5D1D457C1A}" presName="composite" presStyleCnt="0"/>
      <dgm:spPr/>
    </dgm:pt>
    <dgm:pt modelId="{C436E9E0-125D-45DD-8E3D-4BF1B32C8256}" type="pres">
      <dgm:prSet presAssocID="{823F1EF3-D01C-4D0F-8BE9-AA5D1D457C1A}" presName="imgShp" presStyleLbl="fgImgPlace1" presStyleIdx="3" presStyleCnt="5" custLinFactNeighborX="-99360" custLinFactNeighborY="2594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C2DDC84-50DE-4BCE-B47E-5DACD7ABC2BA}" type="pres">
      <dgm:prSet presAssocID="{823F1EF3-D01C-4D0F-8BE9-AA5D1D457C1A}" presName="txShp" presStyleLbl="node1" presStyleIdx="3" presStyleCnt="5" custScaleX="134834" custLinFactNeighborX="1233" custLinFactNeighborY="2594">
        <dgm:presLayoutVars>
          <dgm:bulletEnabled val="1"/>
        </dgm:presLayoutVars>
      </dgm:prSet>
      <dgm:spPr/>
    </dgm:pt>
    <dgm:pt modelId="{D6B49E47-11D2-4A40-8440-24412AC39B95}" type="pres">
      <dgm:prSet presAssocID="{DFCD9CD1-0071-442E-928D-0EB110BECBC5}" presName="spacing" presStyleCnt="0"/>
      <dgm:spPr/>
    </dgm:pt>
    <dgm:pt modelId="{036A6FDF-F126-4AA7-AA1C-896CC2A2653C}" type="pres">
      <dgm:prSet presAssocID="{9D3B58E7-FECA-409B-822A-E9116FF3E96B}" presName="composite" presStyleCnt="0"/>
      <dgm:spPr/>
    </dgm:pt>
    <dgm:pt modelId="{4F438164-FB5C-4C2F-B784-BAE88DA5A6B1}" type="pres">
      <dgm:prSet presAssocID="{9D3B58E7-FECA-409B-822A-E9116FF3E96B}" presName="imgShp" presStyleLbl="fgImgPlace1" presStyleIdx="4" presStyleCnt="5" custLinFactNeighborX="-99360" custLinFactNeighborY="-4580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DA44199-B343-4B7E-AF1C-88A74B0B19AB}" type="pres">
      <dgm:prSet presAssocID="{9D3B58E7-FECA-409B-822A-E9116FF3E96B}" presName="txShp" presStyleLbl="node1" presStyleIdx="4" presStyleCnt="5" custScaleX="137300">
        <dgm:presLayoutVars>
          <dgm:bulletEnabled val="1"/>
        </dgm:presLayoutVars>
      </dgm:prSet>
      <dgm:spPr/>
    </dgm:pt>
  </dgm:ptLst>
  <dgm:cxnLst>
    <dgm:cxn modelId="{20E5F001-466F-4C9F-B14C-86E0F45215B5}" type="presOf" srcId="{FA324A63-1BD1-45FC-872D-A1BA7216BF33}" destId="{0A58D028-06B5-4D5D-BC72-D54ACF5AD812}" srcOrd="0" destOrd="0" presId="urn:microsoft.com/office/officeart/2005/8/layout/vList3"/>
    <dgm:cxn modelId="{C91B0F0F-E409-450D-8B53-D820AB46EC9B}" srcId="{A94075CE-FD82-4776-8F3C-02196B6306BE}" destId="{9D3B58E7-FECA-409B-822A-E9116FF3E96B}" srcOrd="4" destOrd="0" parTransId="{739D95F4-B232-4159-863B-D9897EA194DB}" sibTransId="{24A68A95-BD2E-4E09-9D81-A3A3B3D9AA6B}"/>
    <dgm:cxn modelId="{3F610D1C-7BB5-43A9-8081-5C36FD9C9ADE}" srcId="{A94075CE-FD82-4776-8F3C-02196B6306BE}" destId="{823F1EF3-D01C-4D0F-8BE9-AA5D1D457C1A}" srcOrd="3" destOrd="0" parTransId="{96BB79EE-FC4A-4EDC-95F5-57892AED5FDA}" sibTransId="{DFCD9CD1-0071-442E-928D-0EB110BECBC5}"/>
    <dgm:cxn modelId="{CE66F521-230D-4737-9B17-FF2AEA892316}" type="presOf" srcId="{5F68CCEB-27CE-45AE-A8D5-50DDD3DBB0CF}" destId="{23755ED0-B737-4805-A480-6BF21D47CF85}" srcOrd="0" destOrd="0" presId="urn:microsoft.com/office/officeart/2005/8/layout/vList3"/>
    <dgm:cxn modelId="{49612E33-1C44-4015-8701-985C283FF6CD}" type="presOf" srcId="{9D3B58E7-FECA-409B-822A-E9116FF3E96B}" destId="{1DA44199-B343-4B7E-AF1C-88A74B0B19AB}" srcOrd="0" destOrd="0" presId="urn:microsoft.com/office/officeart/2005/8/layout/vList3"/>
    <dgm:cxn modelId="{4D7E544D-9CE7-4905-98C1-6D6E88BE2BD0}" srcId="{A94075CE-FD82-4776-8F3C-02196B6306BE}" destId="{D7C8A36E-CEB7-4094-A9ED-822796F0E2CE}" srcOrd="1" destOrd="0" parTransId="{53437871-03D3-4ED5-9AFA-642AA9A21E86}" sibTransId="{D1054984-1AF9-40EA-86E7-7E334E839C65}"/>
    <dgm:cxn modelId="{87159459-69C8-4997-8C4A-B563E11496F6}" type="presOf" srcId="{A94075CE-FD82-4776-8F3C-02196B6306BE}" destId="{40E52E83-C08F-47CE-A572-1F90F0FD74BC}" srcOrd="0" destOrd="0" presId="urn:microsoft.com/office/officeart/2005/8/layout/vList3"/>
    <dgm:cxn modelId="{4A7C448E-968B-4EA6-BBF0-CBDE2DA8ECBC}" srcId="{A94075CE-FD82-4776-8F3C-02196B6306BE}" destId="{FA324A63-1BD1-45FC-872D-A1BA7216BF33}" srcOrd="2" destOrd="0" parTransId="{F85418F2-43E8-43FC-8F51-987959853EEA}" sibTransId="{F3DC2312-271A-4080-B029-1B8CDC032C0C}"/>
    <dgm:cxn modelId="{C0042CBD-269E-438E-95CA-537C4074BB1C}" type="presOf" srcId="{D7C8A36E-CEB7-4094-A9ED-822796F0E2CE}" destId="{AC065786-8AF1-4F35-8F58-F6B36C8D3314}" srcOrd="0" destOrd="0" presId="urn:microsoft.com/office/officeart/2005/8/layout/vList3"/>
    <dgm:cxn modelId="{45DE33D2-615D-4BFC-ADCD-7A155D252FB7}" srcId="{A94075CE-FD82-4776-8F3C-02196B6306BE}" destId="{5F68CCEB-27CE-45AE-A8D5-50DDD3DBB0CF}" srcOrd="0" destOrd="0" parTransId="{D02C7FEC-D676-42C9-BEAC-260ADCFEBC9B}" sibTransId="{F57182C1-96AD-49AA-A7FB-C464D56EA791}"/>
    <dgm:cxn modelId="{9B0F8DD9-8EB5-4BFC-AA11-63AFC0F4E696}" type="presOf" srcId="{823F1EF3-D01C-4D0F-8BE9-AA5D1D457C1A}" destId="{5C2DDC84-50DE-4BCE-B47E-5DACD7ABC2BA}" srcOrd="0" destOrd="0" presId="urn:microsoft.com/office/officeart/2005/8/layout/vList3"/>
    <dgm:cxn modelId="{5123895D-07F6-4B23-9D84-1307CB017BFC}" type="presParOf" srcId="{40E52E83-C08F-47CE-A572-1F90F0FD74BC}" destId="{C8797371-DEC7-4741-A58D-5B020B572E9E}" srcOrd="0" destOrd="0" presId="urn:microsoft.com/office/officeart/2005/8/layout/vList3"/>
    <dgm:cxn modelId="{3186B8C0-D93A-4630-982D-F4DDA67A69BE}" type="presParOf" srcId="{C8797371-DEC7-4741-A58D-5B020B572E9E}" destId="{7B50CC39-EDDE-43B4-BA5F-63EA6DF3E1F8}" srcOrd="0" destOrd="0" presId="urn:microsoft.com/office/officeart/2005/8/layout/vList3"/>
    <dgm:cxn modelId="{468D4F88-D4DE-4B08-B519-3F35EA76EECA}" type="presParOf" srcId="{C8797371-DEC7-4741-A58D-5B020B572E9E}" destId="{23755ED0-B737-4805-A480-6BF21D47CF85}" srcOrd="1" destOrd="0" presId="urn:microsoft.com/office/officeart/2005/8/layout/vList3"/>
    <dgm:cxn modelId="{4F727A8C-FCEA-4ED2-8609-58CB55469C60}" type="presParOf" srcId="{40E52E83-C08F-47CE-A572-1F90F0FD74BC}" destId="{C22A4D51-D26E-4A58-80DA-9BEA8E16B7A4}" srcOrd="1" destOrd="0" presId="urn:microsoft.com/office/officeart/2005/8/layout/vList3"/>
    <dgm:cxn modelId="{F3B934D2-EBC0-4EFC-8515-18C72865477C}" type="presParOf" srcId="{40E52E83-C08F-47CE-A572-1F90F0FD74BC}" destId="{C70706F9-5356-4159-8D1D-3A7B8F8A727D}" srcOrd="2" destOrd="0" presId="urn:microsoft.com/office/officeart/2005/8/layout/vList3"/>
    <dgm:cxn modelId="{E198AA1C-CDEF-4CFA-882D-10C9A82424EC}" type="presParOf" srcId="{C70706F9-5356-4159-8D1D-3A7B8F8A727D}" destId="{58DF9EA9-EEFB-4D87-AC98-5F5683351020}" srcOrd="0" destOrd="0" presId="urn:microsoft.com/office/officeart/2005/8/layout/vList3"/>
    <dgm:cxn modelId="{89774B95-BE6A-4971-B0B3-F6E394F086B9}" type="presParOf" srcId="{C70706F9-5356-4159-8D1D-3A7B8F8A727D}" destId="{AC065786-8AF1-4F35-8F58-F6B36C8D3314}" srcOrd="1" destOrd="0" presId="urn:microsoft.com/office/officeart/2005/8/layout/vList3"/>
    <dgm:cxn modelId="{112949BA-6895-422C-A346-3380C3A7B252}" type="presParOf" srcId="{40E52E83-C08F-47CE-A572-1F90F0FD74BC}" destId="{A188C2B9-9946-406F-BE62-9A1062576CA3}" srcOrd="3" destOrd="0" presId="urn:microsoft.com/office/officeart/2005/8/layout/vList3"/>
    <dgm:cxn modelId="{2016404A-DACE-4A33-B7D0-8E52EBA170BD}" type="presParOf" srcId="{40E52E83-C08F-47CE-A572-1F90F0FD74BC}" destId="{47C07E47-58E7-499C-B628-DC7DB868CC98}" srcOrd="4" destOrd="0" presId="urn:microsoft.com/office/officeart/2005/8/layout/vList3"/>
    <dgm:cxn modelId="{C61DE7A4-B6B1-4E8E-B7CB-D4F28032EA10}" type="presParOf" srcId="{47C07E47-58E7-499C-B628-DC7DB868CC98}" destId="{00CD5847-DE57-4DFF-B56E-23D2AE408042}" srcOrd="0" destOrd="0" presId="urn:microsoft.com/office/officeart/2005/8/layout/vList3"/>
    <dgm:cxn modelId="{79861134-0E93-4048-B421-1BC6F5BE3E92}" type="presParOf" srcId="{47C07E47-58E7-499C-B628-DC7DB868CC98}" destId="{0A58D028-06B5-4D5D-BC72-D54ACF5AD812}" srcOrd="1" destOrd="0" presId="urn:microsoft.com/office/officeart/2005/8/layout/vList3"/>
    <dgm:cxn modelId="{856EB62D-70B0-4189-B9FC-5480928D167E}" type="presParOf" srcId="{40E52E83-C08F-47CE-A572-1F90F0FD74BC}" destId="{860B5AA7-9FFE-4692-B4DB-032B105D6502}" srcOrd="5" destOrd="0" presId="urn:microsoft.com/office/officeart/2005/8/layout/vList3"/>
    <dgm:cxn modelId="{E8CD4673-60F6-44A3-95D6-5045C99DC64A}" type="presParOf" srcId="{40E52E83-C08F-47CE-A572-1F90F0FD74BC}" destId="{B27018D1-1153-48D5-AB77-CE86C23AE24E}" srcOrd="6" destOrd="0" presId="urn:microsoft.com/office/officeart/2005/8/layout/vList3"/>
    <dgm:cxn modelId="{8953932B-2355-4BAF-9ED0-5F90D402A274}" type="presParOf" srcId="{B27018D1-1153-48D5-AB77-CE86C23AE24E}" destId="{C436E9E0-125D-45DD-8E3D-4BF1B32C8256}" srcOrd="0" destOrd="0" presId="urn:microsoft.com/office/officeart/2005/8/layout/vList3"/>
    <dgm:cxn modelId="{45B2BEEA-7EB4-4F2B-9873-002DCFEB7723}" type="presParOf" srcId="{B27018D1-1153-48D5-AB77-CE86C23AE24E}" destId="{5C2DDC84-50DE-4BCE-B47E-5DACD7ABC2BA}" srcOrd="1" destOrd="0" presId="urn:microsoft.com/office/officeart/2005/8/layout/vList3"/>
    <dgm:cxn modelId="{CA4A569F-B883-46C4-A990-8C7DC93CB7DE}" type="presParOf" srcId="{40E52E83-C08F-47CE-A572-1F90F0FD74BC}" destId="{D6B49E47-11D2-4A40-8440-24412AC39B95}" srcOrd="7" destOrd="0" presId="urn:microsoft.com/office/officeart/2005/8/layout/vList3"/>
    <dgm:cxn modelId="{2A46617F-79B8-4223-B76D-9EDCFDC61F78}" type="presParOf" srcId="{40E52E83-C08F-47CE-A572-1F90F0FD74BC}" destId="{036A6FDF-F126-4AA7-AA1C-896CC2A2653C}" srcOrd="8" destOrd="0" presId="urn:microsoft.com/office/officeart/2005/8/layout/vList3"/>
    <dgm:cxn modelId="{16C58180-451C-4066-A567-61B5CF4CEDC1}" type="presParOf" srcId="{036A6FDF-F126-4AA7-AA1C-896CC2A2653C}" destId="{4F438164-FB5C-4C2F-B784-BAE88DA5A6B1}" srcOrd="0" destOrd="0" presId="urn:microsoft.com/office/officeart/2005/8/layout/vList3"/>
    <dgm:cxn modelId="{E244DD1E-5349-4E82-B106-1CF664EE7234}" type="presParOf" srcId="{036A6FDF-F126-4AA7-AA1C-896CC2A2653C}" destId="{1DA44199-B343-4B7E-AF1C-88A74B0B19A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316631-47D6-4A4E-B997-89DBE56B4754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B1352B-2DBE-4FBC-8DA1-FC96CA2C6B06}">
      <dgm:prSet phldrT="[Текст]"/>
      <dgm:spPr/>
      <dgm:t>
        <a:bodyPr/>
        <a:lstStyle/>
        <a:p>
          <a:r>
            <a:rPr lang="ru-RU" dirty="0"/>
            <a:t>Персонифицированная модель и реализация индивидуальных образовательных маршрутов</a:t>
          </a:r>
        </a:p>
      </dgm:t>
    </dgm:pt>
    <dgm:pt modelId="{2D63EE9F-E1D8-4A66-AD40-75B59F8DB353}" type="parTrans" cxnId="{ED802D3C-8C18-4E30-9D76-DA2D306F11F6}">
      <dgm:prSet/>
      <dgm:spPr/>
      <dgm:t>
        <a:bodyPr/>
        <a:lstStyle/>
        <a:p>
          <a:endParaRPr lang="ru-RU"/>
        </a:p>
      </dgm:t>
    </dgm:pt>
    <dgm:pt modelId="{167DE660-B2B9-4F80-A4CB-6A8849FE5B1F}" type="sibTrans" cxnId="{ED802D3C-8C18-4E30-9D76-DA2D306F11F6}">
      <dgm:prSet/>
      <dgm:spPr/>
      <dgm:t>
        <a:bodyPr/>
        <a:lstStyle/>
        <a:p>
          <a:endParaRPr lang="ru-RU"/>
        </a:p>
      </dgm:t>
    </dgm:pt>
    <dgm:pt modelId="{62D105A9-008F-4894-8998-838C50390668}">
      <dgm:prSet phldrT="[Текст]"/>
      <dgm:spPr/>
      <dgm:t>
        <a:bodyPr/>
        <a:lstStyle/>
        <a:p>
          <a:r>
            <a:rPr lang="ru-RU" sz="1300" dirty="0"/>
            <a:t>Квалификационные модульные курсы</a:t>
          </a:r>
        </a:p>
      </dgm:t>
    </dgm:pt>
    <dgm:pt modelId="{0DF6D7C4-726D-4506-8185-B840D25636A2}" type="parTrans" cxnId="{B0658868-913F-42A0-9A93-6DB6F4F819F6}">
      <dgm:prSet/>
      <dgm:spPr/>
      <dgm:t>
        <a:bodyPr/>
        <a:lstStyle/>
        <a:p>
          <a:endParaRPr lang="ru-RU"/>
        </a:p>
      </dgm:t>
    </dgm:pt>
    <dgm:pt modelId="{20E15FF1-5CDD-4D7C-AAD1-0F852658EBEA}" type="sibTrans" cxnId="{B0658868-913F-42A0-9A93-6DB6F4F819F6}">
      <dgm:prSet/>
      <dgm:spPr/>
      <dgm:t>
        <a:bodyPr/>
        <a:lstStyle/>
        <a:p>
          <a:endParaRPr lang="ru-RU"/>
        </a:p>
      </dgm:t>
    </dgm:pt>
    <dgm:pt modelId="{396E4477-291B-4D84-8711-BFDCB3557CF1}">
      <dgm:prSet phldrT="[Текст]" custT="1"/>
      <dgm:spPr/>
      <dgm:t>
        <a:bodyPr/>
        <a:lstStyle/>
        <a:p>
          <a:r>
            <a:rPr lang="ru-RU" sz="1400" dirty="0"/>
            <a:t>Дистанционные и очно-дистанционные </a:t>
          </a:r>
        </a:p>
      </dgm:t>
    </dgm:pt>
    <dgm:pt modelId="{8961812F-30D1-4BBD-8C3E-69BB5C67D563}" type="parTrans" cxnId="{EB0FD336-2C9C-45D9-B1EC-807E02F7E491}">
      <dgm:prSet/>
      <dgm:spPr/>
      <dgm:t>
        <a:bodyPr/>
        <a:lstStyle/>
        <a:p>
          <a:endParaRPr lang="ru-RU"/>
        </a:p>
      </dgm:t>
    </dgm:pt>
    <dgm:pt modelId="{3361D2E3-248C-436D-A2DA-619D98286737}" type="sibTrans" cxnId="{EB0FD336-2C9C-45D9-B1EC-807E02F7E491}">
      <dgm:prSet/>
      <dgm:spPr/>
      <dgm:t>
        <a:bodyPr/>
        <a:lstStyle/>
        <a:p>
          <a:endParaRPr lang="ru-RU"/>
        </a:p>
      </dgm:t>
    </dgm:pt>
    <dgm:pt modelId="{76177393-8E5D-4E3A-9EAE-51175D91DEE0}">
      <dgm:prSet phldrT="[Текст]"/>
      <dgm:spPr/>
      <dgm:t>
        <a:bodyPr/>
        <a:lstStyle/>
        <a:p>
          <a:r>
            <a:rPr lang="ru-RU" dirty="0"/>
            <a:t>Каскадная модель ПК по направлению </a:t>
          </a:r>
          <a:r>
            <a:rPr lang="ru-RU" b="0" dirty="0"/>
            <a:t>«ИТ»</a:t>
          </a:r>
        </a:p>
      </dgm:t>
    </dgm:pt>
    <dgm:pt modelId="{9A55B883-4B01-419A-A526-0F9035C51877}" type="parTrans" cxnId="{0424A9F1-C423-43C6-A25D-6FFE1648136D}">
      <dgm:prSet/>
      <dgm:spPr/>
      <dgm:t>
        <a:bodyPr/>
        <a:lstStyle/>
        <a:p>
          <a:endParaRPr lang="ru-RU"/>
        </a:p>
      </dgm:t>
    </dgm:pt>
    <dgm:pt modelId="{957D0F50-106F-4516-93D7-CB742853F161}" type="sibTrans" cxnId="{0424A9F1-C423-43C6-A25D-6FFE1648136D}">
      <dgm:prSet/>
      <dgm:spPr/>
      <dgm:t>
        <a:bodyPr/>
        <a:lstStyle/>
        <a:p>
          <a:endParaRPr lang="ru-RU"/>
        </a:p>
      </dgm:t>
    </dgm:pt>
    <dgm:pt modelId="{5C071B53-CB63-49BF-90EB-7610CA86EB13}">
      <dgm:prSet phldrT="[Текст]"/>
      <dgm:spPr/>
      <dgm:t>
        <a:bodyPr/>
        <a:lstStyle/>
        <a:p>
          <a:r>
            <a:rPr lang="ru-RU" dirty="0"/>
            <a:t>Подготовка </a:t>
          </a:r>
          <a:r>
            <a:rPr lang="ru-RU" dirty="0" err="1"/>
            <a:t>тьюторов</a:t>
          </a:r>
          <a:r>
            <a:rPr lang="ru-RU" dirty="0"/>
            <a:t> (НИРО)</a:t>
          </a:r>
        </a:p>
      </dgm:t>
    </dgm:pt>
    <dgm:pt modelId="{AC0E6071-F4EF-4089-8EA4-7A81C8AD8297}" type="parTrans" cxnId="{030169B1-F0F6-4F50-BEF1-42F977CF8BDA}">
      <dgm:prSet/>
      <dgm:spPr/>
      <dgm:t>
        <a:bodyPr/>
        <a:lstStyle/>
        <a:p>
          <a:endParaRPr lang="ru-RU"/>
        </a:p>
      </dgm:t>
    </dgm:pt>
    <dgm:pt modelId="{08277866-8570-4E01-8F45-60A5CC2F0157}" type="sibTrans" cxnId="{030169B1-F0F6-4F50-BEF1-42F977CF8BDA}">
      <dgm:prSet/>
      <dgm:spPr/>
      <dgm:t>
        <a:bodyPr/>
        <a:lstStyle/>
        <a:p>
          <a:endParaRPr lang="ru-RU"/>
        </a:p>
      </dgm:t>
    </dgm:pt>
    <dgm:pt modelId="{BB62AEB8-4049-4709-B01C-8A08C2EA577F}">
      <dgm:prSet phldrT="[Текст]"/>
      <dgm:spPr/>
      <dgm:t>
        <a:bodyPr/>
        <a:lstStyle/>
        <a:p>
          <a:r>
            <a:rPr lang="ru-RU" dirty="0"/>
            <a:t>Обучение </a:t>
          </a:r>
          <a:r>
            <a:rPr lang="ru-RU" dirty="0" err="1"/>
            <a:t>тьютором</a:t>
          </a:r>
          <a:r>
            <a:rPr lang="ru-RU" dirty="0"/>
            <a:t> педагогов</a:t>
          </a:r>
        </a:p>
      </dgm:t>
    </dgm:pt>
    <dgm:pt modelId="{CF66D6C2-B254-449F-A6B6-F343F4F245E1}" type="parTrans" cxnId="{E85CCB94-FBBF-4F31-A124-A84CE8B9A6DA}">
      <dgm:prSet/>
      <dgm:spPr/>
      <dgm:t>
        <a:bodyPr/>
        <a:lstStyle/>
        <a:p>
          <a:endParaRPr lang="ru-RU"/>
        </a:p>
      </dgm:t>
    </dgm:pt>
    <dgm:pt modelId="{53BEEA49-B0C6-43C7-B7B2-0468AA7CA333}" type="sibTrans" cxnId="{E85CCB94-FBBF-4F31-A124-A84CE8B9A6DA}">
      <dgm:prSet/>
      <dgm:spPr/>
      <dgm:t>
        <a:bodyPr/>
        <a:lstStyle/>
        <a:p>
          <a:endParaRPr lang="ru-RU"/>
        </a:p>
      </dgm:t>
    </dgm:pt>
    <dgm:pt modelId="{A6FD135F-1ACE-414A-A8F1-AB0582F319F4}">
      <dgm:prSet phldrT="[Текст]"/>
      <dgm:spPr/>
      <dgm:t>
        <a:bodyPr/>
        <a:lstStyle/>
        <a:p>
          <a:r>
            <a:rPr lang="ru-RU" dirty="0"/>
            <a:t>Корпоративно-сетевая модель «Виртуальный класс»</a:t>
          </a:r>
        </a:p>
      </dgm:t>
    </dgm:pt>
    <dgm:pt modelId="{8F07C165-F769-46E9-BA1A-4D8790128BF4}" type="parTrans" cxnId="{76F8F9DB-07BE-4F97-8DCD-E39D705F8411}">
      <dgm:prSet/>
      <dgm:spPr/>
      <dgm:t>
        <a:bodyPr/>
        <a:lstStyle/>
        <a:p>
          <a:endParaRPr lang="ru-RU"/>
        </a:p>
      </dgm:t>
    </dgm:pt>
    <dgm:pt modelId="{7D758C6E-DA49-4AF8-835F-A018AC1FE0F0}" type="sibTrans" cxnId="{76F8F9DB-07BE-4F97-8DCD-E39D705F8411}">
      <dgm:prSet/>
      <dgm:spPr/>
      <dgm:t>
        <a:bodyPr/>
        <a:lstStyle/>
        <a:p>
          <a:endParaRPr lang="ru-RU"/>
        </a:p>
      </dgm:t>
    </dgm:pt>
    <dgm:pt modelId="{FFF25051-D729-4B1E-933D-2C59FB30E2BD}">
      <dgm:prSet phldrT="[Текст]"/>
      <dgm:spPr/>
      <dgm:t>
        <a:bodyPr/>
        <a:lstStyle/>
        <a:p>
          <a:r>
            <a:rPr lang="ru-RU" dirty="0"/>
            <a:t>Серия </a:t>
          </a:r>
          <a:r>
            <a:rPr lang="ru-RU" dirty="0" err="1"/>
            <a:t>вебинаров</a:t>
          </a:r>
          <a:r>
            <a:rPr lang="ru-RU" dirty="0"/>
            <a:t> (как форма учебного занятия)</a:t>
          </a:r>
        </a:p>
      </dgm:t>
    </dgm:pt>
    <dgm:pt modelId="{35D00EA5-6CD9-4CD8-89ED-CBB9821933C1}" type="parTrans" cxnId="{35F7E9C4-6733-43B3-B4F2-637BE8F6C39A}">
      <dgm:prSet/>
      <dgm:spPr/>
      <dgm:t>
        <a:bodyPr/>
        <a:lstStyle/>
        <a:p>
          <a:endParaRPr lang="ru-RU"/>
        </a:p>
      </dgm:t>
    </dgm:pt>
    <dgm:pt modelId="{EF4B0870-32B3-4B1E-9A9E-F915DA772989}" type="sibTrans" cxnId="{35F7E9C4-6733-43B3-B4F2-637BE8F6C39A}">
      <dgm:prSet/>
      <dgm:spPr/>
      <dgm:t>
        <a:bodyPr/>
        <a:lstStyle/>
        <a:p>
          <a:endParaRPr lang="ru-RU"/>
        </a:p>
      </dgm:t>
    </dgm:pt>
    <dgm:pt modelId="{D7F1D558-9942-4545-A5ED-6D0E5D7E9519}">
      <dgm:prSet phldrT="[Текст]"/>
      <dgm:spPr/>
      <dgm:t>
        <a:bodyPr/>
        <a:lstStyle/>
        <a:p>
          <a:r>
            <a:rPr lang="ru-RU" dirty="0"/>
            <a:t>Ведущие – ППС кафедры и педагоги-практики</a:t>
          </a:r>
        </a:p>
      </dgm:t>
    </dgm:pt>
    <dgm:pt modelId="{DB2E8031-17E6-4D8D-B111-53FB3AC1429D}" type="parTrans" cxnId="{1DD671AE-3777-4B49-9D55-3E9459B5BB49}">
      <dgm:prSet/>
      <dgm:spPr/>
      <dgm:t>
        <a:bodyPr/>
        <a:lstStyle/>
        <a:p>
          <a:endParaRPr lang="ru-RU"/>
        </a:p>
      </dgm:t>
    </dgm:pt>
    <dgm:pt modelId="{BCA693EF-B5BD-422E-80F2-7C916AF7DA47}" type="sibTrans" cxnId="{1DD671AE-3777-4B49-9D55-3E9459B5BB49}">
      <dgm:prSet/>
      <dgm:spPr/>
      <dgm:t>
        <a:bodyPr/>
        <a:lstStyle/>
        <a:p>
          <a:endParaRPr lang="ru-RU"/>
        </a:p>
      </dgm:t>
    </dgm:pt>
    <dgm:pt modelId="{829ACB42-A7A7-4E28-84B0-3A29BE0A8E13}">
      <dgm:prSet phldrT="[Текст]"/>
      <dgm:spPr/>
      <dgm:t>
        <a:bodyPr/>
        <a:lstStyle/>
        <a:p>
          <a:r>
            <a:rPr lang="ru-RU" sz="1300" dirty="0"/>
            <a:t>Модули по вопросам ИКТ в рамках предметных квалификационных курсов кафедр </a:t>
          </a:r>
        </a:p>
      </dgm:t>
    </dgm:pt>
    <dgm:pt modelId="{93F96CA7-5DFB-4E69-AE91-0029E888BBB2}" type="parTrans" cxnId="{B3AF2510-4987-47FD-AC8C-8F9E6ED64D84}">
      <dgm:prSet/>
      <dgm:spPr/>
      <dgm:t>
        <a:bodyPr/>
        <a:lstStyle/>
        <a:p>
          <a:endParaRPr lang="ru-RU"/>
        </a:p>
      </dgm:t>
    </dgm:pt>
    <dgm:pt modelId="{F7817F6A-3753-47B5-A197-3840E40E49BF}" type="sibTrans" cxnId="{B3AF2510-4987-47FD-AC8C-8F9E6ED64D84}">
      <dgm:prSet/>
      <dgm:spPr/>
      <dgm:t>
        <a:bodyPr/>
        <a:lstStyle/>
        <a:p>
          <a:endParaRPr lang="ru-RU"/>
        </a:p>
      </dgm:t>
    </dgm:pt>
    <dgm:pt modelId="{BC6DB3D9-CCDD-4884-AC5A-E03B7A2DDDF4}">
      <dgm:prSet phldrT="[Текст]"/>
      <dgm:spPr/>
      <dgm:t>
        <a:bodyPr/>
        <a:lstStyle/>
        <a:p>
          <a:r>
            <a:rPr lang="ru-RU" dirty="0"/>
            <a:t>3-4 </a:t>
          </a:r>
          <a:r>
            <a:rPr lang="ru-RU" dirty="0" err="1"/>
            <a:t>вебинара</a:t>
          </a:r>
          <a:r>
            <a:rPr lang="ru-RU" dirty="0"/>
            <a:t> и система учебных заданий</a:t>
          </a:r>
        </a:p>
      </dgm:t>
    </dgm:pt>
    <dgm:pt modelId="{79226D2D-0C79-4501-BD9E-0B6D552E321E}" type="sibTrans" cxnId="{C6E61B85-9DF1-4234-9D8E-6974004C67E9}">
      <dgm:prSet/>
      <dgm:spPr/>
      <dgm:t>
        <a:bodyPr/>
        <a:lstStyle/>
        <a:p>
          <a:endParaRPr lang="ru-RU"/>
        </a:p>
      </dgm:t>
    </dgm:pt>
    <dgm:pt modelId="{B4D30415-BF00-4D3D-92D4-FE7385CFDF3C}" type="parTrans" cxnId="{C6E61B85-9DF1-4234-9D8E-6974004C67E9}">
      <dgm:prSet/>
      <dgm:spPr/>
      <dgm:t>
        <a:bodyPr/>
        <a:lstStyle/>
        <a:p>
          <a:endParaRPr lang="ru-RU"/>
        </a:p>
      </dgm:t>
    </dgm:pt>
    <dgm:pt modelId="{96CD9A24-E887-42B1-A67B-97D14457183D}" type="pres">
      <dgm:prSet presAssocID="{15316631-47D6-4A4E-B997-89DBE56B475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CA48C10-4B50-4AF4-9713-1774AAE3F21A}" type="pres">
      <dgm:prSet presAssocID="{39B1352B-2DBE-4FBC-8DA1-FC96CA2C6B06}" presName="circle1" presStyleLbl="node1" presStyleIdx="0" presStyleCnt="3"/>
      <dgm:spPr/>
    </dgm:pt>
    <dgm:pt modelId="{81BC465D-4C6B-4B0B-BA14-D1CB195CFBE2}" type="pres">
      <dgm:prSet presAssocID="{39B1352B-2DBE-4FBC-8DA1-FC96CA2C6B06}" presName="space" presStyleCnt="0"/>
      <dgm:spPr/>
    </dgm:pt>
    <dgm:pt modelId="{88C68518-5C9B-41BA-B7D6-967A5CC1E035}" type="pres">
      <dgm:prSet presAssocID="{39B1352B-2DBE-4FBC-8DA1-FC96CA2C6B06}" presName="rect1" presStyleLbl="alignAcc1" presStyleIdx="0" presStyleCnt="3"/>
      <dgm:spPr/>
    </dgm:pt>
    <dgm:pt modelId="{8EFB6C32-A97E-4A86-94CD-4F43C7DE995C}" type="pres">
      <dgm:prSet presAssocID="{76177393-8E5D-4E3A-9EAE-51175D91DEE0}" presName="vertSpace2" presStyleLbl="node1" presStyleIdx="0" presStyleCnt="3"/>
      <dgm:spPr/>
    </dgm:pt>
    <dgm:pt modelId="{6DEC5B88-B4D4-4CAC-AF78-1649CE09596E}" type="pres">
      <dgm:prSet presAssocID="{76177393-8E5D-4E3A-9EAE-51175D91DEE0}" presName="circle2" presStyleLbl="node1" presStyleIdx="1" presStyleCnt="3"/>
      <dgm:spPr/>
    </dgm:pt>
    <dgm:pt modelId="{CBDDE1B5-4009-4497-9975-537A67EEFE2A}" type="pres">
      <dgm:prSet presAssocID="{76177393-8E5D-4E3A-9EAE-51175D91DEE0}" presName="rect2" presStyleLbl="alignAcc1" presStyleIdx="1" presStyleCnt="3"/>
      <dgm:spPr/>
    </dgm:pt>
    <dgm:pt modelId="{6F68C4EA-03D6-4407-B5F1-AEA88AD3B603}" type="pres">
      <dgm:prSet presAssocID="{A6FD135F-1ACE-414A-A8F1-AB0582F319F4}" presName="vertSpace3" presStyleLbl="node1" presStyleIdx="1" presStyleCnt="3"/>
      <dgm:spPr/>
    </dgm:pt>
    <dgm:pt modelId="{96DBE96D-6AE2-4B4F-8890-C55A0C047E40}" type="pres">
      <dgm:prSet presAssocID="{A6FD135F-1ACE-414A-A8F1-AB0582F319F4}" presName="circle3" presStyleLbl="node1" presStyleIdx="2" presStyleCnt="3"/>
      <dgm:spPr/>
    </dgm:pt>
    <dgm:pt modelId="{D1D6F52F-55F6-4B10-BBE3-18E71A74175A}" type="pres">
      <dgm:prSet presAssocID="{A6FD135F-1ACE-414A-A8F1-AB0582F319F4}" presName="rect3" presStyleLbl="alignAcc1" presStyleIdx="2" presStyleCnt="3" custLinFactNeighborY="-1671"/>
      <dgm:spPr/>
    </dgm:pt>
    <dgm:pt modelId="{22DF1801-2A1D-4B5A-9164-F22A29457655}" type="pres">
      <dgm:prSet presAssocID="{39B1352B-2DBE-4FBC-8DA1-FC96CA2C6B06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FB859D5D-2A1E-4B84-A6F6-F52EB106D7AD}" type="pres">
      <dgm:prSet presAssocID="{39B1352B-2DBE-4FBC-8DA1-FC96CA2C6B06}" presName="rect1ChTx" presStyleLbl="alignAcc1" presStyleIdx="2" presStyleCnt="3">
        <dgm:presLayoutVars>
          <dgm:bulletEnabled val="1"/>
        </dgm:presLayoutVars>
      </dgm:prSet>
      <dgm:spPr/>
    </dgm:pt>
    <dgm:pt modelId="{3773FA7F-9D6E-4A43-8B0D-5EB73D188DB8}" type="pres">
      <dgm:prSet presAssocID="{76177393-8E5D-4E3A-9EAE-51175D91DEE0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1A6251DD-0D96-404C-BC69-97E1F133A931}" type="pres">
      <dgm:prSet presAssocID="{76177393-8E5D-4E3A-9EAE-51175D91DEE0}" presName="rect2ChTx" presStyleLbl="alignAcc1" presStyleIdx="2" presStyleCnt="3">
        <dgm:presLayoutVars>
          <dgm:bulletEnabled val="1"/>
        </dgm:presLayoutVars>
      </dgm:prSet>
      <dgm:spPr/>
    </dgm:pt>
    <dgm:pt modelId="{0F3521AA-23F9-4E27-9F43-76B3B5F9C188}" type="pres">
      <dgm:prSet presAssocID="{A6FD135F-1ACE-414A-A8F1-AB0582F319F4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282E4800-0308-4532-B209-1E808AE4B999}" type="pres">
      <dgm:prSet presAssocID="{A6FD135F-1ACE-414A-A8F1-AB0582F319F4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B3AF2510-4987-47FD-AC8C-8F9E6ED64D84}" srcId="{39B1352B-2DBE-4FBC-8DA1-FC96CA2C6B06}" destId="{829ACB42-A7A7-4E28-84B0-3A29BE0A8E13}" srcOrd="1" destOrd="0" parTransId="{93F96CA7-5DFB-4E69-AE91-0029E888BBB2}" sibTransId="{F7817F6A-3753-47B5-A197-3840E40E49BF}"/>
    <dgm:cxn modelId="{DB0A5B19-0ACB-4C2E-90D8-0CF38B54EE41}" type="presOf" srcId="{D7F1D558-9942-4545-A5ED-6D0E5D7E9519}" destId="{282E4800-0308-4532-B209-1E808AE4B999}" srcOrd="0" destOrd="2" presId="urn:microsoft.com/office/officeart/2005/8/layout/target3"/>
    <dgm:cxn modelId="{EB0FD336-2C9C-45D9-B1EC-807E02F7E491}" srcId="{39B1352B-2DBE-4FBC-8DA1-FC96CA2C6B06}" destId="{396E4477-291B-4D84-8711-BFDCB3557CF1}" srcOrd="2" destOrd="0" parTransId="{8961812F-30D1-4BBD-8C3E-69BB5C67D563}" sibTransId="{3361D2E3-248C-436D-A2DA-619D98286737}"/>
    <dgm:cxn modelId="{3AC39839-3A26-4E53-887E-7880BF3FA662}" type="presOf" srcId="{BC6DB3D9-CCDD-4884-AC5A-E03B7A2DDDF4}" destId="{282E4800-0308-4532-B209-1E808AE4B999}" srcOrd="0" destOrd="1" presId="urn:microsoft.com/office/officeart/2005/8/layout/target3"/>
    <dgm:cxn modelId="{ED802D3C-8C18-4E30-9D76-DA2D306F11F6}" srcId="{15316631-47D6-4A4E-B997-89DBE56B4754}" destId="{39B1352B-2DBE-4FBC-8DA1-FC96CA2C6B06}" srcOrd="0" destOrd="0" parTransId="{2D63EE9F-E1D8-4A66-AD40-75B59F8DB353}" sibTransId="{167DE660-B2B9-4F80-A4CB-6A8849FE5B1F}"/>
    <dgm:cxn modelId="{36A5F65C-3891-4C08-B586-C29556A6E8F9}" type="presOf" srcId="{39B1352B-2DBE-4FBC-8DA1-FC96CA2C6B06}" destId="{88C68518-5C9B-41BA-B7D6-967A5CC1E035}" srcOrd="0" destOrd="0" presId="urn:microsoft.com/office/officeart/2005/8/layout/target3"/>
    <dgm:cxn modelId="{B0658868-913F-42A0-9A93-6DB6F4F819F6}" srcId="{39B1352B-2DBE-4FBC-8DA1-FC96CA2C6B06}" destId="{62D105A9-008F-4894-8998-838C50390668}" srcOrd="0" destOrd="0" parTransId="{0DF6D7C4-726D-4506-8185-B840D25636A2}" sibTransId="{20E15FF1-5CDD-4D7C-AAD1-0F852658EBEA}"/>
    <dgm:cxn modelId="{8F92754A-1BB0-429C-8A18-00D90A38EA9B}" type="presOf" srcId="{829ACB42-A7A7-4E28-84B0-3A29BE0A8E13}" destId="{FB859D5D-2A1E-4B84-A6F6-F52EB106D7AD}" srcOrd="0" destOrd="1" presId="urn:microsoft.com/office/officeart/2005/8/layout/target3"/>
    <dgm:cxn modelId="{35D42353-DAC2-4AF0-BC79-514C7133E54E}" type="presOf" srcId="{76177393-8E5D-4E3A-9EAE-51175D91DEE0}" destId="{CBDDE1B5-4009-4497-9975-537A67EEFE2A}" srcOrd="0" destOrd="0" presId="urn:microsoft.com/office/officeart/2005/8/layout/target3"/>
    <dgm:cxn modelId="{CD35997B-453A-42D2-BB5A-BE50C3631D47}" type="presOf" srcId="{5C071B53-CB63-49BF-90EB-7610CA86EB13}" destId="{1A6251DD-0D96-404C-BC69-97E1F133A931}" srcOrd="0" destOrd="0" presId="urn:microsoft.com/office/officeart/2005/8/layout/target3"/>
    <dgm:cxn modelId="{C6E61B85-9DF1-4234-9D8E-6974004C67E9}" srcId="{A6FD135F-1ACE-414A-A8F1-AB0582F319F4}" destId="{BC6DB3D9-CCDD-4884-AC5A-E03B7A2DDDF4}" srcOrd="1" destOrd="0" parTransId="{B4D30415-BF00-4D3D-92D4-FE7385CFDF3C}" sibTransId="{79226D2D-0C79-4501-BD9E-0B6D552E321E}"/>
    <dgm:cxn modelId="{E85CCB94-FBBF-4F31-A124-A84CE8B9A6DA}" srcId="{76177393-8E5D-4E3A-9EAE-51175D91DEE0}" destId="{BB62AEB8-4049-4709-B01C-8A08C2EA577F}" srcOrd="1" destOrd="0" parTransId="{CF66D6C2-B254-449F-A6B6-F343F4F245E1}" sibTransId="{53BEEA49-B0C6-43C7-B7B2-0468AA7CA333}"/>
    <dgm:cxn modelId="{27E3FA9B-F89D-41C3-BC8D-7557EB2807F2}" type="presOf" srcId="{A6FD135F-1ACE-414A-A8F1-AB0582F319F4}" destId="{D1D6F52F-55F6-4B10-BBE3-18E71A74175A}" srcOrd="0" destOrd="0" presId="urn:microsoft.com/office/officeart/2005/8/layout/target3"/>
    <dgm:cxn modelId="{1478A7A3-7C31-4358-B3DC-E7713B177DF4}" type="presOf" srcId="{396E4477-291B-4D84-8711-BFDCB3557CF1}" destId="{FB859D5D-2A1E-4B84-A6F6-F52EB106D7AD}" srcOrd="0" destOrd="2" presId="urn:microsoft.com/office/officeart/2005/8/layout/target3"/>
    <dgm:cxn modelId="{15B5F5A4-0B7C-48F7-9046-4D463B8F80CD}" type="presOf" srcId="{A6FD135F-1ACE-414A-A8F1-AB0582F319F4}" destId="{0F3521AA-23F9-4E27-9F43-76B3B5F9C188}" srcOrd="1" destOrd="0" presId="urn:microsoft.com/office/officeart/2005/8/layout/target3"/>
    <dgm:cxn modelId="{003CDAA5-D174-4E06-97B0-9C84C7630E90}" type="presOf" srcId="{76177393-8E5D-4E3A-9EAE-51175D91DEE0}" destId="{3773FA7F-9D6E-4A43-8B0D-5EB73D188DB8}" srcOrd="1" destOrd="0" presId="urn:microsoft.com/office/officeart/2005/8/layout/target3"/>
    <dgm:cxn modelId="{280F1AA7-8DF5-489D-B0F5-6FA5DEC48249}" type="presOf" srcId="{FFF25051-D729-4B1E-933D-2C59FB30E2BD}" destId="{282E4800-0308-4532-B209-1E808AE4B999}" srcOrd="0" destOrd="0" presId="urn:microsoft.com/office/officeart/2005/8/layout/target3"/>
    <dgm:cxn modelId="{1DD671AE-3777-4B49-9D55-3E9459B5BB49}" srcId="{A6FD135F-1ACE-414A-A8F1-AB0582F319F4}" destId="{D7F1D558-9942-4545-A5ED-6D0E5D7E9519}" srcOrd="2" destOrd="0" parTransId="{DB2E8031-17E6-4D8D-B111-53FB3AC1429D}" sibTransId="{BCA693EF-B5BD-422E-80F2-7C916AF7DA47}"/>
    <dgm:cxn modelId="{030169B1-F0F6-4F50-BEF1-42F977CF8BDA}" srcId="{76177393-8E5D-4E3A-9EAE-51175D91DEE0}" destId="{5C071B53-CB63-49BF-90EB-7610CA86EB13}" srcOrd="0" destOrd="0" parTransId="{AC0E6071-F4EF-4089-8EA4-7A81C8AD8297}" sibTransId="{08277866-8570-4E01-8F45-60A5CC2F0157}"/>
    <dgm:cxn modelId="{0E7404C3-1ADD-4DCD-8647-B44F06BF440F}" type="presOf" srcId="{15316631-47D6-4A4E-B997-89DBE56B4754}" destId="{96CD9A24-E887-42B1-A67B-97D14457183D}" srcOrd="0" destOrd="0" presId="urn:microsoft.com/office/officeart/2005/8/layout/target3"/>
    <dgm:cxn modelId="{35F7E9C4-6733-43B3-B4F2-637BE8F6C39A}" srcId="{A6FD135F-1ACE-414A-A8F1-AB0582F319F4}" destId="{FFF25051-D729-4B1E-933D-2C59FB30E2BD}" srcOrd="0" destOrd="0" parTransId="{35D00EA5-6CD9-4CD8-89ED-CBB9821933C1}" sibTransId="{EF4B0870-32B3-4B1E-9A9E-F915DA772989}"/>
    <dgm:cxn modelId="{0D55D0CB-7A14-4F17-9611-FEEBE7FFC15C}" type="presOf" srcId="{BB62AEB8-4049-4709-B01C-8A08C2EA577F}" destId="{1A6251DD-0D96-404C-BC69-97E1F133A931}" srcOrd="0" destOrd="1" presId="urn:microsoft.com/office/officeart/2005/8/layout/target3"/>
    <dgm:cxn modelId="{B64F24D6-1FFF-48DD-91B3-AA9BBF6FA7ED}" type="presOf" srcId="{39B1352B-2DBE-4FBC-8DA1-FC96CA2C6B06}" destId="{22DF1801-2A1D-4B5A-9164-F22A29457655}" srcOrd="1" destOrd="0" presId="urn:microsoft.com/office/officeart/2005/8/layout/target3"/>
    <dgm:cxn modelId="{76F8F9DB-07BE-4F97-8DCD-E39D705F8411}" srcId="{15316631-47D6-4A4E-B997-89DBE56B4754}" destId="{A6FD135F-1ACE-414A-A8F1-AB0582F319F4}" srcOrd="2" destOrd="0" parTransId="{8F07C165-F769-46E9-BA1A-4D8790128BF4}" sibTransId="{7D758C6E-DA49-4AF8-835F-A018AC1FE0F0}"/>
    <dgm:cxn modelId="{0424A9F1-C423-43C6-A25D-6FFE1648136D}" srcId="{15316631-47D6-4A4E-B997-89DBE56B4754}" destId="{76177393-8E5D-4E3A-9EAE-51175D91DEE0}" srcOrd="1" destOrd="0" parTransId="{9A55B883-4B01-419A-A526-0F9035C51877}" sibTransId="{957D0F50-106F-4516-93D7-CB742853F161}"/>
    <dgm:cxn modelId="{C3B6C7FB-EBD4-4FB3-9E2A-DF414E2186E1}" type="presOf" srcId="{62D105A9-008F-4894-8998-838C50390668}" destId="{FB859D5D-2A1E-4B84-A6F6-F52EB106D7AD}" srcOrd="0" destOrd="0" presId="urn:microsoft.com/office/officeart/2005/8/layout/target3"/>
    <dgm:cxn modelId="{635D85C5-4590-45CC-A84F-949BAB43936C}" type="presParOf" srcId="{96CD9A24-E887-42B1-A67B-97D14457183D}" destId="{1CA48C10-4B50-4AF4-9713-1774AAE3F21A}" srcOrd="0" destOrd="0" presId="urn:microsoft.com/office/officeart/2005/8/layout/target3"/>
    <dgm:cxn modelId="{CB5246B4-94E6-4A59-B808-720E45C5EF93}" type="presParOf" srcId="{96CD9A24-E887-42B1-A67B-97D14457183D}" destId="{81BC465D-4C6B-4B0B-BA14-D1CB195CFBE2}" srcOrd="1" destOrd="0" presId="urn:microsoft.com/office/officeart/2005/8/layout/target3"/>
    <dgm:cxn modelId="{3EA6E905-A633-46E4-BFC6-6041D4D33351}" type="presParOf" srcId="{96CD9A24-E887-42B1-A67B-97D14457183D}" destId="{88C68518-5C9B-41BA-B7D6-967A5CC1E035}" srcOrd="2" destOrd="0" presId="urn:microsoft.com/office/officeart/2005/8/layout/target3"/>
    <dgm:cxn modelId="{AF4868AE-39BB-4261-A35D-47E170508164}" type="presParOf" srcId="{96CD9A24-E887-42B1-A67B-97D14457183D}" destId="{8EFB6C32-A97E-4A86-94CD-4F43C7DE995C}" srcOrd="3" destOrd="0" presId="urn:microsoft.com/office/officeart/2005/8/layout/target3"/>
    <dgm:cxn modelId="{77FD6446-818C-44CC-92C5-524A596524F1}" type="presParOf" srcId="{96CD9A24-E887-42B1-A67B-97D14457183D}" destId="{6DEC5B88-B4D4-4CAC-AF78-1649CE09596E}" srcOrd="4" destOrd="0" presId="urn:microsoft.com/office/officeart/2005/8/layout/target3"/>
    <dgm:cxn modelId="{8E8706A5-8E8E-44A7-8D02-59F3E7F3B642}" type="presParOf" srcId="{96CD9A24-E887-42B1-A67B-97D14457183D}" destId="{CBDDE1B5-4009-4497-9975-537A67EEFE2A}" srcOrd="5" destOrd="0" presId="urn:microsoft.com/office/officeart/2005/8/layout/target3"/>
    <dgm:cxn modelId="{0E847973-525F-4675-AF60-49D444764275}" type="presParOf" srcId="{96CD9A24-E887-42B1-A67B-97D14457183D}" destId="{6F68C4EA-03D6-4407-B5F1-AEA88AD3B603}" srcOrd="6" destOrd="0" presId="urn:microsoft.com/office/officeart/2005/8/layout/target3"/>
    <dgm:cxn modelId="{B2A17536-7BCF-4BEE-BF37-406C5392640B}" type="presParOf" srcId="{96CD9A24-E887-42B1-A67B-97D14457183D}" destId="{96DBE96D-6AE2-4B4F-8890-C55A0C047E40}" srcOrd="7" destOrd="0" presId="urn:microsoft.com/office/officeart/2005/8/layout/target3"/>
    <dgm:cxn modelId="{4D3FA415-91EA-45A4-9CD4-6BB90DAEEBE0}" type="presParOf" srcId="{96CD9A24-E887-42B1-A67B-97D14457183D}" destId="{D1D6F52F-55F6-4B10-BBE3-18E71A74175A}" srcOrd="8" destOrd="0" presId="urn:microsoft.com/office/officeart/2005/8/layout/target3"/>
    <dgm:cxn modelId="{950CF11C-DDC3-4CEA-983F-CD2D6857718E}" type="presParOf" srcId="{96CD9A24-E887-42B1-A67B-97D14457183D}" destId="{22DF1801-2A1D-4B5A-9164-F22A29457655}" srcOrd="9" destOrd="0" presId="urn:microsoft.com/office/officeart/2005/8/layout/target3"/>
    <dgm:cxn modelId="{28222F9E-419E-4637-8D0A-F744DE32E932}" type="presParOf" srcId="{96CD9A24-E887-42B1-A67B-97D14457183D}" destId="{FB859D5D-2A1E-4B84-A6F6-F52EB106D7AD}" srcOrd="10" destOrd="0" presId="urn:microsoft.com/office/officeart/2005/8/layout/target3"/>
    <dgm:cxn modelId="{869DFB02-F586-4D0E-A683-1000DF25FF50}" type="presParOf" srcId="{96CD9A24-E887-42B1-A67B-97D14457183D}" destId="{3773FA7F-9D6E-4A43-8B0D-5EB73D188DB8}" srcOrd="11" destOrd="0" presId="urn:microsoft.com/office/officeart/2005/8/layout/target3"/>
    <dgm:cxn modelId="{61EFF194-F082-4D5A-AB6B-E2B3E972E007}" type="presParOf" srcId="{96CD9A24-E887-42B1-A67B-97D14457183D}" destId="{1A6251DD-0D96-404C-BC69-97E1F133A931}" srcOrd="12" destOrd="0" presId="urn:microsoft.com/office/officeart/2005/8/layout/target3"/>
    <dgm:cxn modelId="{9AE180CF-B6A2-4899-93D4-68088E0F36C0}" type="presParOf" srcId="{96CD9A24-E887-42B1-A67B-97D14457183D}" destId="{0F3521AA-23F9-4E27-9F43-76B3B5F9C188}" srcOrd="13" destOrd="0" presId="urn:microsoft.com/office/officeart/2005/8/layout/target3"/>
    <dgm:cxn modelId="{C6142BBD-B4F0-4DF6-A358-194BBB393175}" type="presParOf" srcId="{96CD9A24-E887-42B1-A67B-97D14457183D}" destId="{282E4800-0308-4532-B209-1E808AE4B999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CDF7C8-F5CD-4D1D-835F-23F2E046ABBA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030F3368-D166-4319-A3A1-07BFC0424D6A}">
      <dgm:prSet phldrT="[Текст]"/>
      <dgm:spPr/>
      <dgm:t>
        <a:bodyPr/>
        <a:lstStyle/>
        <a:p>
          <a:r>
            <a:rPr lang="ru-RU" dirty="0"/>
            <a:t>Курс «Современные подходы к обеспечению безопасной работы в сети Интернет»</a:t>
          </a:r>
        </a:p>
      </dgm:t>
    </dgm:pt>
    <dgm:pt modelId="{3DD70A2F-CD53-4F3A-8CF7-97F7A7C1F51A}" type="parTrans" cxnId="{4EBDFC93-4C1B-46B5-AFCC-D653A5A9D206}">
      <dgm:prSet/>
      <dgm:spPr/>
      <dgm:t>
        <a:bodyPr/>
        <a:lstStyle/>
        <a:p>
          <a:endParaRPr lang="ru-RU"/>
        </a:p>
      </dgm:t>
    </dgm:pt>
    <dgm:pt modelId="{AD692887-8687-4782-88C1-F0CB043E5B69}" type="sibTrans" cxnId="{4EBDFC93-4C1B-46B5-AFCC-D653A5A9D206}">
      <dgm:prSet/>
      <dgm:spPr/>
      <dgm:t>
        <a:bodyPr/>
        <a:lstStyle/>
        <a:p>
          <a:endParaRPr lang="ru-RU"/>
        </a:p>
      </dgm:t>
    </dgm:pt>
    <dgm:pt modelId="{397831CE-34CC-49DD-80BD-71E157647934}">
      <dgm:prSet phldrT="[Текст]"/>
      <dgm:spPr/>
      <dgm:t>
        <a:bodyPr/>
        <a:lstStyle/>
        <a:p>
          <a:r>
            <a:rPr lang="ru-RU" dirty="0"/>
            <a:t>Конкурс «Безопасная информационная образовательная среда»</a:t>
          </a:r>
        </a:p>
      </dgm:t>
    </dgm:pt>
    <dgm:pt modelId="{FE766C93-6A1C-49DB-A994-8F6C280C09D3}" type="parTrans" cxnId="{0CD036F4-93D3-4838-BEAA-4EEEEBA98E56}">
      <dgm:prSet/>
      <dgm:spPr/>
      <dgm:t>
        <a:bodyPr/>
        <a:lstStyle/>
        <a:p>
          <a:endParaRPr lang="ru-RU"/>
        </a:p>
      </dgm:t>
    </dgm:pt>
    <dgm:pt modelId="{38561D44-250E-4CBD-A4F2-CEC1EA170489}" type="sibTrans" cxnId="{0CD036F4-93D3-4838-BEAA-4EEEEBA98E56}">
      <dgm:prSet/>
      <dgm:spPr/>
      <dgm:t>
        <a:bodyPr/>
        <a:lstStyle/>
        <a:p>
          <a:endParaRPr lang="ru-RU"/>
        </a:p>
      </dgm:t>
    </dgm:pt>
    <dgm:pt modelId="{157DD3AF-D221-4983-B124-F9D9B683F4EB}">
      <dgm:prSet phldrT="[Текст]"/>
      <dgm:spPr/>
      <dgm:t>
        <a:bodyPr/>
        <a:lstStyle/>
        <a:p>
          <a:r>
            <a:rPr lang="ru-RU" dirty="0"/>
            <a:t>Обобщение опыта, презентация  деятельности  в рамках </a:t>
          </a:r>
          <a:r>
            <a:rPr lang="ru-RU" dirty="0" err="1"/>
            <a:t>вебинаров</a:t>
          </a:r>
          <a:r>
            <a:rPr lang="ru-RU" dirty="0"/>
            <a:t>, семинаров, мастер-классов</a:t>
          </a:r>
        </a:p>
      </dgm:t>
    </dgm:pt>
    <dgm:pt modelId="{0E4889BE-224C-4F3F-8C8E-C8B3F38FD9C1}" type="parTrans" cxnId="{A1CF3C4D-2DF6-474C-81B5-D5A47DF30783}">
      <dgm:prSet/>
      <dgm:spPr/>
      <dgm:t>
        <a:bodyPr/>
        <a:lstStyle/>
        <a:p>
          <a:endParaRPr lang="ru-RU"/>
        </a:p>
      </dgm:t>
    </dgm:pt>
    <dgm:pt modelId="{6CCA09DC-71CA-413B-9A85-E0557F63740C}" type="sibTrans" cxnId="{A1CF3C4D-2DF6-474C-81B5-D5A47DF30783}">
      <dgm:prSet/>
      <dgm:spPr/>
      <dgm:t>
        <a:bodyPr/>
        <a:lstStyle/>
        <a:p>
          <a:endParaRPr lang="ru-RU"/>
        </a:p>
      </dgm:t>
    </dgm:pt>
    <dgm:pt modelId="{E43074BA-467D-46A2-93AC-D161D4BB6B2F}" type="pres">
      <dgm:prSet presAssocID="{A8CDF7C8-F5CD-4D1D-835F-23F2E046ABBA}" presName="Name0" presStyleCnt="0">
        <dgm:presLayoutVars>
          <dgm:dir/>
          <dgm:resizeHandles val="exact"/>
        </dgm:presLayoutVars>
      </dgm:prSet>
      <dgm:spPr/>
    </dgm:pt>
    <dgm:pt modelId="{598A19E5-7C03-4437-B766-7FF297BA00FF}" type="pres">
      <dgm:prSet presAssocID="{A8CDF7C8-F5CD-4D1D-835F-23F2E046ABBA}" presName="fgShape" presStyleLbl="fgShp" presStyleIdx="0" presStyleCnt="1"/>
      <dgm:spPr/>
    </dgm:pt>
    <dgm:pt modelId="{71C670FB-1766-4ADD-B3AE-798CEC17E70E}" type="pres">
      <dgm:prSet presAssocID="{A8CDF7C8-F5CD-4D1D-835F-23F2E046ABBA}" presName="linComp" presStyleCnt="0"/>
      <dgm:spPr/>
    </dgm:pt>
    <dgm:pt modelId="{B51AF9F7-38FE-4402-B7C4-4BCEE4A856E1}" type="pres">
      <dgm:prSet presAssocID="{030F3368-D166-4319-A3A1-07BFC0424D6A}" presName="compNode" presStyleCnt="0"/>
      <dgm:spPr/>
    </dgm:pt>
    <dgm:pt modelId="{CDE9360B-064E-4F6A-AC01-F415D0464B52}" type="pres">
      <dgm:prSet presAssocID="{030F3368-D166-4319-A3A1-07BFC0424D6A}" presName="bkgdShape" presStyleLbl="node1" presStyleIdx="0" presStyleCnt="3"/>
      <dgm:spPr/>
    </dgm:pt>
    <dgm:pt modelId="{FB62456D-BB6C-47A1-B39C-D5EDA3F477AE}" type="pres">
      <dgm:prSet presAssocID="{030F3368-D166-4319-A3A1-07BFC0424D6A}" presName="nodeTx" presStyleLbl="node1" presStyleIdx="0" presStyleCnt="3">
        <dgm:presLayoutVars>
          <dgm:bulletEnabled val="1"/>
        </dgm:presLayoutVars>
      </dgm:prSet>
      <dgm:spPr/>
    </dgm:pt>
    <dgm:pt modelId="{889C7CBB-7F69-4AEC-896A-12B2B7A41B6E}" type="pres">
      <dgm:prSet presAssocID="{030F3368-D166-4319-A3A1-07BFC0424D6A}" presName="invisiNode" presStyleLbl="node1" presStyleIdx="0" presStyleCnt="3"/>
      <dgm:spPr/>
    </dgm:pt>
    <dgm:pt modelId="{1C1E7A56-596D-4198-BABF-62DB31CACB3E}" type="pres">
      <dgm:prSet presAssocID="{030F3368-D166-4319-A3A1-07BFC0424D6A}" presName="imagNode" presStyleLbl="fgImgPlac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3700516-CFF2-4E2E-9B79-BA5B2AECEB44}" type="pres">
      <dgm:prSet presAssocID="{AD692887-8687-4782-88C1-F0CB043E5B69}" presName="sibTrans" presStyleLbl="sibTrans2D1" presStyleIdx="0" presStyleCnt="0"/>
      <dgm:spPr/>
    </dgm:pt>
    <dgm:pt modelId="{400824B1-EB2A-4F35-89FD-ED9309CFE9F5}" type="pres">
      <dgm:prSet presAssocID="{397831CE-34CC-49DD-80BD-71E157647934}" presName="compNode" presStyleCnt="0"/>
      <dgm:spPr/>
    </dgm:pt>
    <dgm:pt modelId="{A1EF9274-6E87-4A23-8703-EFCB3120114A}" type="pres">
      <dgm:prSet presAssocID="{397831CE-34CC-49DD-80BD-71E157647934}" presName="bkgdShape" presStyleLbl="node1" presStyleIdx="1" presStyleCnt="3"/>
      <dgm:spPr/>
    </dgm:pt>
    <dgm:pt modelId="{D39ADC25-B7FE-4E99-92B2-1CAAED4DFE3E}" type="pres">
      <dgm:prSet presAssocID="{397831CE-34CC-49DD-80BD-71E157647934}" presName="nodeTx" presStyleLbl="node1" presStyleIdx="1" presStyleCnt="3">
        <dgm:presLayoutVars>
          <dgm:bulletEnabled val="1"/>
        </dgm:presLayoutVars>
      </dgm:prSet>
      <dgm:spPr/>
    </dgm:pt>
    <dgm:pt modelId="{4DE2114A-1E50-489C-A099-D8AE83CFBC36}" type="pres">
      <dgm:prSet presAssocID="{397831CE-34CC-49DD-80BD-71E157647934}" presName="invisiNode" presStyleLbl="node1" presStyleIdx="1" presStyleCnt="3"/>
      <dgm:spPr/>
    </dgm:pt>
    <dgm:pt modelId="{4171BBCD-0AF2-40D2-966A-1C5D0B0FEE24}" type="pres">
      <dgm:prSet presAssocID="{397831CE-34CC-49DD-80BD-71E157647934}" presName="imagNode" presStyleLbl="fgImgPlace1" presStyleIdx="1" presStyleCnt="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A480A75-2406-4BDE-B348-6578A9D49944}" type="pres">
      <dgm:prSet presAssocID="{38561D44-250E-4CBD-A4F2-CEC1EA170489}" presName="sibTrans" presStyleLbl="sibTrans2D1" presStyleIdx="0" presStyleCnt="0"/>
      <dgm:spPr/>
    </dgm:pt>
    <dgm:pt modelId="{758AEBD7-8FBC-47E8-85B5-CAD988F27A74}" type="pres">
      <dgm:prSet presAssocID="{157DD3AF-D221-4983-B124-F9D9B683F4EB}" presName="compNode" presStyleCnt="0"/>
      <dgm:spPr/>
    </dgm:pt>
    <dgm:pt modelId="{FB4B5288-24C4-4086-85A7-DB291E1E9B88}" type="pres">
      <dgm:prSet presAssocID="{157DD3AF-D221-4983-B124-F9D9B683F4EB}" presName="bkgdShape" presStyleLbl="node1" presStyleIdx="2" presStyleCnt="3"/>
      <dgm:spPr/>
    </dgm:pt>
    <dgm:pt modelId="{070B6D23-59F4-4F79-9D29-315E6ED7BD55}" type="pres">
      <dgm:prSet presAssocID="{157DD3AF-D221-4983-B124-F9D9B683F4EB}" presName="nodeTx" presStyleLbl="node1" presStyleIdx="2" presStyleCnt="3">
        <dgm:presLayoutVars>
          <dgm:bulletEnabled val="1"/>
        </dgm:presLayoutVars>
      </dgm:prSet>
      <dgm:spPr/>
    </dgm:pt>
    <dgm:pt modelId="{838FFFBC-B5BF-4DF0-A76C-0DD42D5204ED}" type="pres">
      <dgm:prSet presAssocID="{157DD3AF-D221-4983-B124-F9D9B683F4EB}" presName="invisiNode" presStyleLbl="node1" presStyleIdx="2" presStyleCnt="3"/>
      <dgm:spPr/>
    </dgm:pt>
    <dgm:pt modelId="{08D25845-5D8E-4511-8594-7A79C6174039}" type="pres">
      <dgm:prSet presAssocID="{157DD3AF-D221-4983-B124-F9D9B683F4EB}" presName="imagNode" presStyleLbl="fgImgPlace1" presStyleIdx="2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7BE69D5B-09A5-4DDE-BB23-941562BA9FA2}" type="presOf" srcId="{030F3368-D166-4319-A3A1-07BFC0424D6A}" destId="{CDE9360B-064E-4F6A-AC01-F415D0464B52}" srcOrd="0" destOrd="0" presId="urn:microsoft.com/office/officeart/2005/8/layout/hList7"/>
    <dgm:cxn modelId="{CE3FA962-5CFE-4E6D-9F8D-84371C5BAC6E}" type="presOf" srcId="{397831CE-34CC-49DD-80BD-71E157647934}" destId="{A1EF9274-6E87-4A23-8703-EFCB3120114A}" srcOrd="0" destOrd="0" presId="urn:microsoft.com/office/officeart/2005/8/layout/hList7"/>
    <dgm:cxn modelId="{A1CF3C4D-2DF6-474C-81B5-D5A47DF30783}" srcId="{A8CDF7C8-F5CD-4D1D-835F-23F2E046ABBA}" destId="{157DD3AF-D221-4983-B124-F9D9B683F4EB}" srcOrd="2" destOrd="0" parTransId="{0E4889BE-224C-4F3F-8C8E-C8B3F38FD9C1}" sibTransId="{6CCA09DC-71CA-413B-9A85-E0557F63740C}"/>
    <dgm:cxn modelId="{9D30E171-DE94-40DD-BE06-7F5615D99554}" type="presOf" srcId="{A8CDF7C8-F5CD-4D1D-835F-23F2E046ABBA}" destId="{E43074BA-467D-46A2-93AC-D161D4BB6B2F}" srcOrd="0" destOrd="0" presId="urn:microsoft.com/office/officeart/2005/8/layout/hList7"/>
    <dgm:cxn modelId="{4EBDFC93-4C1B-46B5-AFCC-D653A5A9D206}" srcId="{A8CDF7C8-F5CD-4D1D-835F-23F2E046ABBA}" destId="{030F3368-D166-4319-A3A1-07BFC0424D6A}" srcOrd="0" destOrd="0" parTransId="{3DD70A2F-CD53-4F3A-8CF7-97F7A7C1F51A}" sibTransId="{AD692887-8687-4782-88C1-F0CB043E5B69}"/>
    <dgm:cxn modelId="{B64F639C-D1B2-41FB-974C-B37577B73C69}" type="presOf" srcId="{AD692887-8687-4782-88C1-F0CB043E5B69}" destId="{23700516-CFF2-4E2E-9B79-BA5B2AECEB44}" srcOrd="0" destOrd="0" presId="urn:microsoft.com/office/officeart/2005/8/layout/hList7"/>
    <dgm:cxn modelId="{7475CE9F-7626-490C-99E5-EA828DDDE159}" type="presOf" srcId="{030F3368-D166-4319-A3A1-07BFC0424D6A}" destId="{FB62456D-BB6C-47A1-B39C-D5EDA3F477AE}" srcOrd="1" destOrd="0" presId="urn:microsoft.com/office/officeart/2005/8/layout/hList7"/>
    <dgm:cxn modelId="{4BD49AB9-C202-4C18-9494-81A387C01650}" type="presOf" srcId="{38561D44-250E-4CBD-A4F2-CEC1EA170489}" destId="{BA480A75-2406-4BDE-B348-6578A9D49944}" srcOrd="0" destOrd="0" presId="urn:microsoft.com/office/officeart/2005/8/layout/hList7"/>
    <dgm:cxn modelId="{5025B7D1-B0D5-4409-ABC0-36FF5D81D560}" type="presOf" srcId="{157DD3AF-D221-4983-B124-F9D9B683F4EB}" destId="{070B6D23-59F4-4F79-9D29-315E6ED7BD55}" srcOrd="1" destOrd="0" presId="urn:microsoft.com/office/officeart/2005/8/layout/hList7"/>
    <dgm:cxn modelId="{248BBAE3-B13E-4696-BEE4-4C8557DD3C4E}" type="presOf" srcId="{157DD3AF-D221-4983-B124-F9D9B683F4EB}" destId="{FB4B5288-24C4-4086-85A7-DB291E1E9B88}" srcOrd="0" destOrd="0" presId="urn:microsoft.com/office/officeart/2005/8/layout/hList7"/>
    <dgm:cxn modelId="{0CD036F4-93D3-4838-BEAA-4EEEEBA98E56}" srcId="{A8CDF7C8-F5CD-4D1D-835F-23F2E046ABBA}" destId="{397831CE-34CC-49DD-80BD-71E157647934}" srcOrd="1" destOrd="0" parTransId="{FE766C93-6A1C-49DB-A994-8F6C280C09D3}" sibTransId="{38561D44-250E-4CBD-A4F2-CEC1EA170489}"/>
    <dgm:cxn modelId="{75A7B2FF-B02B-4EB3-8404-138A9FD47C65}" type="presOf" srcId="{397831CE-34CC-49DD-80BD-71E157647934}" destId="{D39ADC25-B7FE-4E99-92B2-1CAAED4DFE3E}" srcOrd="1" destOrd="0" presId="urn:microsoft.com/office/officeart/2005/8/layout/hList7"/>
    <dgm:cxn modelId="{7C366E4D-0661-488F-BF8C-B71376D44606}" type="presParOf" srcId="{E43074BA-467D-46A2-93AC-D161D4BB6B2F}" destId="{598A19E5-7C03-4437-B766-7FF297BA00FF}" srcOrd="0" destOrd="0" presId="urn:microsoft.com/office/officeart/2005/8/layout/hList7"/>
    <dgm:cxn modelId="{FB3E53E6-E113-426E-A04F-73A4834F9B11}" type="presParOf" srcId="{E43074BA-467D-46A2-93AC-D161D4BB6B2F}" destId="{71C670FB-1766-4ADD-B3AE-798CEC17E70E}" srcOrd="1" destOrd="0" presId="urn:microsoft.com/office/officeart/2005/8/layout/hList7"/>
    <dgm:cxn modelId="{E12538C2-C90F-428C-B1F5-788572422B8C}" type="presParOf" srcId="{71C670FB-1766-4ADD-B3AE-798CEC17E70E}" destId="{B51AF9F7-38FE-4402-B7C4-4BCEE4A856E1}" srcOrd="0" destOrd="0" presId="urn:microsoft.com/office/officeart/2005/8/layout/hList7"/>
    <dgm:cxn modelId="{1ACBBC43-E885-47B3-B009-DE3395826E84}" type="presParOf" srcId="{B51AF9F7-38FE-4402-B7C4-4BCEE4A856E1}" destId="{CDE9360B-064E-4F6A-AC01-F415D0464B52}" srcOrd="0" destOrd="0" presId="urn:microsoft.com/office/officeart/2005/8/layout/hList7"/>
    <dgm:cxn modelId="{271CCB3B-D219-4BF5-A827-4FB787AAD9CE}" type="presParOf" srcId="{B51AF9F7-38FE-4402-B7C4-4BCEE4A856E1}" destId="{FB62456D-BB6C-47A1-B39C-D5EDA3F477AE}" srcOrd="1" destOrd="0" presId="urn:microsoft.com/office/officeart/2005/8/layout/hList7"/>
    <dgm:cxn modelId="{26E80738-303D-4C0A-B377-8CF5ABE9DBAA}" type="presParOf" srcId="{B51AF9F7-38FE-4402-B7C4-4BCEE4A856E1}" destId="{889C7CBB-7F69-4AEC-896A-12B2B7A41B6E}" srcOrd="2" destOrd="0" presId="urn:microsoft.com/office/officeart/2005/8/layout/hList7"/>
    <dgm:cxn modelId="{ACF5C78E-3C96-4FB3-B8CC-433F55A5B2CA}" type="presParOf" srcId="{B51AF9F7-38FE-4402-B7C4-4BCEE4A856E1}" destId="{1C1E7A56-596D-4198-BABF-62DB31CACB3E}" srcOrd="3" destOrd="0" presId="urn:microsoft.com/office/officeart/2005/8/layout/hList7"/>
    <dgm:cxn modelId="{795444D2-F296-46E9-8304-CF266E3A8A7B}" type="presParOf" srcId="{71C670FB-1766-4ADD-B3AE-798CEC17E70E}" destId="{23700516-CFF2-4E2E-9B79-BA5B2AECEB44}" srcOrd="1" destOrd="0" presId="urn:microsoft.com/office/officeart/2005/8/layout/hList7"/>
    <dgm:cxn modelId="{076A0A39-807D-46FD-AC7D-1C1AE4B9CE95}" type="presParOf" srcId="{71C670FB-1766-4ADD-B3AE-798CEC17E70E}" destId="{400824B1-EB2A-4F35-89FD-ED9309CFE9F5}" srcOrd="2" destOrd="0" presId="urn:microsoft.com/office/officeart/2005/8/layout/hList7"/>
    <dgm:cxn modelId="{7774721D-2ABE-4C43-8913-A69CAB313FF6}" type="presParOf" srcId="{400824B1-EB2A-4F35-89FD-ED9309CFE9F5}" destId="{A1EF9274-6E87-4A23-8703-EFCB3120114A}" srcOrd="0" destOrd="0" presId="urn:microsoft.com/office/officeart/2005/8/layout/hList7"/>
    <dgm:cxn modelId="{D925A097-F57F-455E-A479-A70A11470D26}" type="presParOf" srcId="{400824B1-EB2A-4F35-89FD-ED9309CFE9F5}" destId="{D39ADC25-B7FE-4E99-92B2-1CAAED4DFE3E}" srcOrd="1" destOrd="0" presId="urn:microsoft.com/office/officeart/2005/8/layout/hList7"/>
    <dgm:cxn modelId="{5C727D88-5D9B-44D0-A52F-9D38840E8DA8}" type="presParOf" srcId="{400824B1-EB2A-4F35-89FD-ED9309CFE9F5}" destId="{4DE2114A-1E50-489C-A099-D8AE83CFBC36}" srcOrd="2" destOrd="0" presId="urn:microsoft.com/office/officeart/2005/8/layout/hList7"/>
    <dgm:cxn modelId="{3E7C5917-B3DD-4AA0-AB7A-6C0A5D231C4A}" type="presParOf" srcId="{400824B1-EB2A-4F35-89FD-ED9309CFE9F5}" destId="{4171BBCD-0AF2-40D2-966A-1C5D0B0FEE24}" srcOrd="3" destOrd="0" presId="urn:microsoft.com/office/officeart/2005/8/layout/hList7"/>
    <dgm:cxn modelId="{E2FC22EC-AC57-4EF7-90EA-681C54D9D6E9}" type="presParOf" srcId="{71C670FB-1766-4ADD-B3AE-798CEC17E70E}" destId="{BA480A75-2406-4BDE-B348-6578A9D49944}" srcOrd="3" destOrd="0" presId="urn:microsoft.com/office/officeart/2005/8/layout/hList7"/>
    <dgm:cxn modelId="{43A51704-F9F2-47A9-88F7-C42B2BAD1206}" type="presParOf" srcId="{71C670FB-1766-4ADD-B3AE-798CEC17E70E}" destId="{758AEBD7-8FBC-47E8-85B5-CAD988F27A74}" srcOrd="4" destOrd="0" presId="urn:microsoft.com/office/officeart/2005/8/layout/hList7"/>
    <dgm:cxn modelId="{62D24A33-E0AB-4E19-A99A-148CDDFDA308}" type="presParOf" srcId="{758AEBD7-8FBC-47E8-85B5-CAD988F27A74}" destId="{FB4B5288-24C4-4086-85A7-DB291E1E9B88}" srcOrd="0" destOrd="0" presId="urn:microsoft.com/office/officeart/2005/8/layout/hList7"/>
    <dgm:cxn modelId="{9D35B94D-5329-4D7B-885D-9FAC3012DE1D}" type="presParOf" srcId="{758AEBD7-8FBC-47E8-85B5-CAD988F27A74}" destId="{070B6D23-59F4-4F79-9D29-315E6ED7BD55}" srcOrd="1" destOrd="0" presId="urn:microsoft.com/office/officeart/2005/8/layout/hList7"/>
    <dgm:cxn modelId="{EAC29657-B618-4EA6-BAFE-941B429800BA}" type="presParOf" srcId="{758AEBD7-8FBC-47E8-85B5-CAD988F27A74}" destId="{838FFFBC-B5BF-4DF0-A76C-0DD42D5204ED}" srcOrd="2" destOrd="0" presId="urn:microsoft.com/office/officeart/2005/8/layout/hList7"/>
    <dgm:cxn modelId="{762EA2E4-DA89-4BB3-A306-03453E6D5817}" type="presParOf" srcId="{758AEBD7-8FBC-47E8-85B5-CAD988F27A74}" destId="{08D25845-5D8E-4511-8594-7A79C617403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755ED0-B737-4805-A480-6BF21D47CF85}">
      <dsp:nvSpPr>
        <dsp:cNvPr id="0" name=""/>
        <dsp:cNvSpPr/>
      </dsp:nvSpPr>
      <dsp:spPr>
        <a:xfrm rot="10800000">
          <a:off x="364136" y="3720"/>
          <a:ext cx="7552647" cy="880454"/>
        </a:xfrm>
        <a:prstGeom prst="homePlat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88256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C00000"/>
              </a:solidFill>
            </a:rPr>
            <a:t>Информационно-методическую поддержку </a:t>
          </a:r>
          <a:r>
            <a:rPr lang="ru-RU" sz="1600" kern="1200" dirty="0"/>
            <a:t>образовательного процесса</a:t>
          </a:r>
        </a:p>
      </dsp:txBody>
      <dsp:txXfrm rot="10800000">
        <a:off x="584249" y="3720"/>
        <a:ext cx="7332534" cy="880454"/>
      </dsp:txXfrm>
    </dsp:sp>
    <dsp:sp modelId="{7B50CC39-EDDE-43B4-BA5F-63EA6DF3E1F8}">
      <dsp:nvSpPr>
        <dsp:cNvPr id="0" name=""/>
        <dsp:cNvSpPr/>
      </dsp:nvSpPr>
      <dsp:spPr>
        <a:xfrm>
          <a:off x="72007" y="0"/>
          <a:ext cx="880454" cy="880454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AC065786-8AF1-4F35-8F58-F6B36C8D3314}">
      <dsp:nvSpPr>
        <dsp:cNvPr id="0" name=""/>
        <dsp:cNvSpPr/>
      </dsp:nvSpPr>
      <dsp:spPr>
        <a:xfrm rot="10800000">
          <a:off x="360033" y="1146996"/>
          <a:ext cx="7560852" cy="880454"/>
        </a:xfrm>
        <a:prstGeom prst="homePlat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88256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Планирование образовательного процесса и его </a:t>
          </a:r>
          <a:r>
            <a:rPr lang="ru-RU" sz="1600" kern="1200" dirty="0">
              <a:solidFill>
                <a:srgbClr val="C00000"/>
              </a:solidFill>
            </a:rPr>
            <a:t>ресурсного обеспечения</a:t>
          </a:r>
        </a:p>
      </dsp:txBody>
      <dsp:txXfrm rot="10800000">
        <a:off x="580146" y="1146996"/>
        <a:ext cx="7340739" cy="880454"/>
      </dsp:txXfrm>
    </dsp:sp>
    <dsp:sp modelId="{58DF9EA9-EEFB-4D87-AC98-5F5683351020}">
      <dsp:nvSpPr>
        <dsp:cNvPr id="0" name=""/>
        <dsp:cNvSpPr/>
      </dsp:nvSpPr>
      <dsp:spPr>
        <a:xfrm>
          <a:off x="72007" y="1080117"/>
          <a:ext cx="880454" cy="880454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0A58D028-06B5-4D5D-BC72-D54ACF5AD812}">
      <dsp:nvSpPr>
        <dsp:cNvPr id="0" name=""/>
        <dsp:cNvSpPr/>
      </dsp:nvSpPr>
      <dsp:spPr>
        <a:xfrm rot="10800000">
          <a:off x="360033" y="2290272"/>
          <a:ext cx="7560852" cy="880454"/>
        </a:xfrm>
        <a:prstGeom prst="homePlat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88256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C00000"/>
              </a:solidFill>
            </a:rPr>
            <a:t>Мониторинг</a:t>
          </a:r>
          <a:r>
            <a:rPr lang="ru-RU" sz="1600" kern="1200" dirty="0"/>
            <a:t> </a:t>
          </a:r>
          <a:r>
            <a:rPr lang="ru-RU" sz="1600" kern="1200" dirty="0">
              <a:solidFill>
                <a:srgbClr val="C00000"/>
              </a:solidFill>
            </a:rPr>
            <a:t>и фиксацию </a:t>
          </a:r>
          <a:r>
            <a:rPr lang="ru-RU" sz="1600" kern="1200" dirty="0">
              <a:solidFill>
                <a:schemeClr val="tx1"/>
              </a:solidFill>
            </a:rPr>
            <a:t>хода и результатов </a:t>
          </a:r>
          <a:r>
            <a:rPr lang="ru-RU" sz="1600" kern="1200" dirty="0"/>
            <a:t>образовательного процесса ; </a:t>
          </a:r>
          <a:r>
            <a:rPr lang="ru-RU" sz="1600" kern="1200" dirty="0">
              <a:solidFill>
                <a:srgbClr val="C00000"/>
              </a:solidFill>
            </a:rPr>
            <a:t>мониторинг здоровья </a:t>
          </a:r>
          <a:r>
            <a:rPr lang="ru-RU" sz="1600" kern="1200" dirty="0"/>
            <a:t>обучающихся </a:t>
          </a:r>
        </a:p>
      </dsp:txBody>
      <dsp:txXfrm rot="10800000">
        <a:off x="580146" y="2290272"/>
        <a:ext cx="7340739" cy="880454"/>
      </dsp:txXfrm>
    </dsp:sp>
    <dsp:sp modelId="{00CD5847-DE57-4DFF-B56E-23D2AE408042}">
      <dsp:nvSpPr>
        <dsp:cNvPr id="0" name=""/>
        <dsp:cNvSpPr/>
      </dsp:nvSpPr>
      <dsp:spPr>
        <a:xfrm>
          <a:off x="72007" y="2304254"/>
          <a:ext cx="880454" cy="880454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5C2DDC84-50DE-4BCE-B47E-5DACD7ABC2BA}">
      <dsp:nvSpPr>
        <dsp:cNvPr id="0" name=""/>
        <dsp:cNvSpPr/>
      </dsp:nvSpPr>
      <dsp:spPr>
        <a:xfrm rot="10800000">
          <a:off x="495831" y="3456388"/>
          <a:ext cx="7425054" cy="880454"/>
        </a:xfrm>
        <a:prstGeom prst="homePlat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88256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C00000"/>
              </a:solidFill>
            </a:rPr>
            <a:t>Современные процедуры </a:t>
          </a:r>
          <a:r>
            <a:rPr lang="ru-RU" sz="1600" kern="1200" dirty="0"/>
            <a:t>создания, поиска, сбора, анализа, обработки, хранения и представления информации</a:t>
          </a:r>
        </a:p>
      </dsp:txBody>
      <dsp:txXfrm rot="10800000">
        <a:off x="715944" y="3456388"/>
        <a:ext cx="7204941" cy="880454"/>
      </dsp:txXfrm>
    </dsp:sp>
    <dsp:sp modelId="{C436E9E0-125D-45DD-8E3D-4BF1B32C8256}">
      <dsp:nvSpPr>
        <dsp:cNvPr id="0" name=""/>
        <dsp:cNvSpPr/>
      </dsp:nvSpPr>
      <dsp:spPr>
        <a:xfrm>
          <a:off x="72007" y="3456388"/>
          <a:ext cx="880454" cy="880454"/>
        </a:xfrm>
        <a:prstGeom prst="ellipse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1DA44199-B343-4B7E-AF1C-88A74B0B19AB}">
      <dsp:nvSpPr>
        <dsp:cNvPr id="0" name=""/>
        <dsp:cNvSpPr/>
      </dsp:nvSpPr>
      <dsp:spPr>
        <a:xfrm rot="10800000">
          <a:off x="360033" y="4576825"/>
          <a:ext cx="7560852" cy="880454"/>
        </a:xfrm>
        <a:prstGeom prst="homePlat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88256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C00000"/>
              </a:solidFill>
            </a:rPr>
            <a:t>Дистанционное взаимодействие </a:t>
          </a:r>
          <a:r>
            <a:rPr lang="ru-RU" sz="1600" kern="1200" dirty="0"/>
            <a:t>всех участников образовательного процесса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C00000"/>
              </a:solidFill>
            </a:rPr>
            <a:t>Дистанционное взаимодействие </a:t>
          </a:r>
          <a:r>
            <a:rPr lang="ru-RU" sz="1600" kern="1200" dirty="0"/>
            <a:t>ОУ с другими организациями социальной сферы</a:t>
          </a:r>
        </a:p>
      </dsp:txBody>
      <dsp:txXfrm rot="10800000">
        <a:off x="580146" y="4576825"/>
        <a:ext cx="7340739" cy="880454"/>
      </dsp:txXfrm>
    </dsp:sp>
    <dsp:sp modelId="{4F438164-FB5C-4C2F-B784-BAE88DA5A6B1}">
      <dsp:nvSpPr>
        <dsp:cNvPr id="0" name=""/>
        <dsp:cNvSpPr/>
      </dsp:nvSpPr>
      <dsp:spPr>
        <a:xfrm>
          <a:off x="72007" y="4536500"/>
          <a:ext cx="880454" cy="880454"/>
        </a:xfrm>
        <a:prstGeom prst="ellipse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48C10-4B50-4AF4-9713-1774AAE3F21A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68518-5C9B-41BA-B7D6-967A5CC1E035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Персонифицированная модель и реализация индивидуальных образовательных маршрутов</a:t>
          </a:r>
        </a:p>
      </dsp:txBody>
      <dsp:txXfrm>
        <a:off x="2262981" y="0"/>
        <a:ext cx="2983309" cy="1357791"/>
      </dsp:txXfrm>
    </dsp:sp>
    <dsp:sp modelId="{6DEC5B88-B4D4-4CAC-AF78-1649CE09596E}">
      <dsp:nvSpPr>
        <dsp:cNvPr id="0" name=""/>
        <dsp:cNvSpPr/>
      </dsp:nvSpPr>
      <dsp:spPr>
        <a:xfrm>
          <a:off x="792044" y="1357791"/>
          <a:ext cx="2941873" cy="294187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DDE1B5-4009-4497-9975-537A67EEFE2A}">
      <dsp:nvSpPr>
        <dsp:cNvPr id="0" name=""/>
        <dsp:cNvSpPr/>
      </dsp:nvSpPr>
      <dsp:spPr>
        <a:xfrm>
          <a:off x="2262981" y="1357791"/>
          <a:ext cx="5966618" cy="29418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Каскадная модель ПК по направлению </a:t>
          </a:r>
          <a:r>
            <a:rPr lang="ru-RU" sz="1800" b="0" kern="1200" dirty="0"/>
            <a:t>«ИТ»</a:t>
          </a:r>
        </a:p>
      </dsp:txBody>
      <dsp:txXfrm>
        <a:off x="2262981" y="1357791"/>
        <a:ext cx="2983309" cy="1357787"/>
      </dsp:txXfrm>
    </dsp:sp>
    <dsp:sp modelId="{96DBE96D-6AE2-4B4F-8890-C55A0C047E40}">
      <dsp:nvSpPr>
        <dsp:cNvPr id="0" name=""/>
        <dsp:cNvSpPr/>
      </dsp:nvSpPr>
      <dsp:spPr>
        <a:xfrm>
          <a:off x="1584087" y="2715579"/>
          <a:ext cx="1357787" cy="135778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D6F52F-55F6-4B10-BBE3-18E71A74175A}">
      <dsp:nvSpPr>
        <dsp:cNvPr id="0" name=""/>
        <dsp:cNvSpPr/>
      </dsp:nvSpPr>
      <dsp:spPr>
        <a:xfrm>
          <a:off x="2262981" y="2692890"/>
          <a:ext cx="5966618" cy="13577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Корпоративно-сетевая модель «Виртуальный класс»</a:t>
          </a:r>
        </a:p>
      </dsp:txBody>
      <dsp:txXfrm>
        <a:off x="2262981" y="2692890"/>
        <a:ext cx="2983309" cy="1357787"/>
      </dsp:txXfrm>
    </dsp:sp>
    <dsp:sp modelId="{FB859D5D-2A1E-4B84-A6F6-F52EB106D7AD}">
      <dsp:nvSpPr>
        <dsp:cNvPr id="0" name=""/>
        <dsp:cNvSpPr/>
      </dsp:nvSpPr>
      <dsp:spPr>
        <a:xfrm>
          <a:off x="5246290" y="0"/>
          <a:ext cx="2983309" cy="135779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Квалификационные модульные курсы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Модули по вопросам ИКТ в рамках предметных квалификационных курсов кафедр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Дистанционные и очно-дистанционные </a:t>
          </a:r>
        </a:p>
      </dsp:txBody>
      <dsp:txXfrm>
        <a:off x="5246290" y="0"/>
        <a:ext cx="2983309" cy="1357791"/>
      </dsp:txXfrm>
    </dsp:sp>
    <dsp:sp modelId="{1A6251DD-0D96-404C-BC69-97E1F133A931}">
      <dsp:nvSpPr>
        <dsp:cNvPr id="0" name=""/>
        <dsp:cNvSpPr/>
      </dsp:nvSpPr>
      <dsp:spPr>
        <a:xfrm>
          <a:off x="5246290" y="1357791"/>
          <a:ext cx="2983309" cy="135778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Подготовка </a:t>
          </a:r>
          <a:r>
            <a:rPr lang="ru-RU" sz="1400" kern="1200" dirty="0" err="1"/>
            <a:t>тьюторов</a:t>
          </a:r>
          <a:r>
            <a:rPr lang="ru-RU" sz="1400" kern="1200" dirty="0"/>
            <a:t> (НИРО)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Обучение </a:t>
          </a:r>
          <a:r>
            <a:rPr lang="ru-RU" sz="1400" kern="1200" dirty="0" err="1"/>
            <a:t>тьютором</a:t>
          </a:r>
          <a:r>
            <a:rPr lang="ru-RU" sz="1400" kern="1200" dirty="0"/>
            <a:t> педагогов</a:t>
          </a:r>
        </a:p>
      </dsp:txBody>
      <dsp:txXfrm>
        <a:off x="5246290" y="1357791"/>
        <a:ext cx="2983309" cy="1357787"/>
      </dsp:txXfrm>
    </dsp:sp>
    <dsp:sp modelId="{282E4800-0308-4532-B209-1E808AE4B999}">
      <dsp:nvSpPr>
        <dsp:cNvPr id="0" name=""/>
        <dsp:cNvSpPr/>
      </dsp:nvSpPr>
      <dsp:spPr>
        <a:xfrm>
          <a:off x="5246290" y="2715579"/>
          <a:ext cx="2983309" cy="135778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Серия </a:t>
          </a:r>
          <a:r>
            <a:rPr lang="ru-RU" sz="1400" kern="1200" dirty="0" err="1"/>
            <a:t>вебинаров</a:t>
          </a:r>
          <a:r>
            <a:rPr lang="ru-RU" sz="1400" kern="1200" dirty="0"/>
            <a:t> (как форма учебного занятия)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3-4 </a:t>
          </a:r>
          <a:r>
            <a:rPr lang="ru-RU" sz="1400" kern="1200" dirty="0" err="1"/>
            <a:t>вебинара</a:t>
          </a:r>
          <a:r>
            <a:rPr lang="ru-RU" sz="1400" kern="1200" dirty="0"/>
            <a:t> и система учебных заданий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Ведущие – ППС кафедры и педагоги-практики</a:t>
          </a:r>
        </a:p>
      </dsp:txBody>
      <dsp:txXfrm>
        <a:off x="5246290" y="2715579"/>
        <a:ext cx="2983309" cy="13577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9360B-064E-4F6A-AC01-F415D0464B52}">
      <dsp:nvSpPr>
        <dsp:cNvPr id="0" name=""/>
        <dsp:cNvSpPr/>
      </dsp:nvSpPr>
      <dsp:spPr>
        <a:xfrm>
          <a:off x="1695" y="0"/>
          <a:ext cx="2638499" cy="4297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Курс «Современные подходы к обеспечению безопасной работы в сети Интернет»</a:t>
          </a:r>
        </a:p>
      </dsp:txBody>
      <dsp:txXfrm>
        <a:off x="1695" y="1718945"/>
        <a:ext cx="2638499" cy="1718945"/>
      </dsp:txXfrm>
    </dsp:sp>
    <dsp:sp modelId="{1C1E7A56-596D-4198-BABF-62DB31CACB3E}">
      <dsp:nvSpPr>
        <dsp:cNvPr id="0" name=""/>
        <dsp:cNvSpPr/>
      </dsp:nvSpPr>
      <dsp:spPr>
        <a:xfrm>
          <a:off x="605434" y="257841"/>
          <a:ext cx="1431021" cy="1431021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EF9274-6E87-4A23-8703-EFCB3120114A}">
      <dsp:nvSpPr>
        <dsp:cNvPr id="0" name=""/>
        <dsp:cNvSpPr/>
      </dsp:nvSpPr>
      <dsp:spPr>
        <a:xfrm>
          <a:off x="2719350" y="0"/>
          <a:ext cx="2638499" cy="4297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Конкурс «Безопасная информационная образовательная среда»</a:t>
          </a:r>
        </a:p>
      </dsp:txBody>
      <dsp:txXfrm>
        <a:off x="2719350" y="1718945"/>
        <a:ext cx="2638499" cy="1718945"/>
      </dsp:txXfrm>
    </dsp:sp>
    <dsp:sp modelId="{4171BBCD-0AF2-40D2-966A-1C5D0B0FEE24}">
      <dsp:nvSpPr>
        <dsp:cNvPr id="0" name=""/>
        <dsp:cNvSpPr/>
      </dsp:nvSpPr>
      <dsp:spPr>
        <a:xfrm>
          <a:off x="3323089" y="257841"/>
          <a:ext cx="1431021" cy="1431021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B5288-24C4-4086-85A7-DB291E1E9B88}">
      <dsp:nvSpPr>
        <dsp:cNvPr id="0" name=""/>
        <dsp:cNvSpPr/>
      </dsp:nvSpPr>
      <dsp:spPr>
        <a:xfrm>
          <a:off x="5437004" y="0"/>
          <a:ext cx="2638499" cy="4297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Обобщение опыта, презентация  деятельности  в рамках </a:t>
          </a:r>
          <a:r>
            <a:rPr lang="ru-RU" sz="1800" kern="1200" dirty="0" err="1"/>
            <a:t>вебинаров</a:t>
          </a:r>
          <a:r>
            <a:rPr lang="ru-RU" sz="1800" kern="1200" dirty="0"/>
            <a:t>, семинаров, мастер-классов</a:t>
          </a:r>
        </a:p>
      </dsp:txBody>
      <dsp:txXfrm>
        <a:off x="5437004" y="1718945"/>
        <a:ext cx="2638499" cy="1718945"/>
      </dsp:txXfrm>
    </dsp:sp>
    <dsp:sp modelId="{08D25845-5D8E-4511-8594-7A79C6174039}">
      <dsp:nvSpPr>
        <dsp:cNvPr id="0" name=""/>
        <dsp:cNvSpPr/>
      </dsp:nvSpPr>
      <dsp:spPr>
        <a:xfrm>
          <a:off x="6040743" y="257841"/>
          <a:ext cx="1431021" cy="1431021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8A19E5-7C03-4437-B766-7FF297BA00FF}">
      <dsp:nvSpPr>
        <dsp:cNvPr id="0" name=""/>
        <dsp:cNvSpPr/>
      </dsp:nvSpPr>
      <dsp:spPr>
        <a:xfrm>
          <a:off x="323087" y="3437890"/>
          <a:ext cx="7431024" cy="64460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D83FDC75-7F73-4A4A-A77C-09AADF00E0EA}" type="datetimeFigureOut">
              <a:rPr lang="ru-RU" smtClean="0"/>
              <a:pPr/>
              <a:t>24.03.2017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459226BF-1F13-42D3-80DC-373E7ADD1E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4321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48AEF76B-3757-4A0B-AF93-28494465C1DD}" type="datetimeFigureOut">
              <a:pPr/>
              <a:t>24.03.2017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75693FD4-8F83-4EF7-AC3F-0DC0388986B0}" type="slidenum"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962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endParaRPr lang="ru-RU" dirty="0"/>
          </a:p>
          <a:p>
            <a:pPr lvl="0"/>
            <a:r>
              <a:rPr lang="ru-RU" sz="1200" b="1" dirty="0"/>
              <a:t>Разделы</a:t>
            </a:r>
            <a:endParaRPr lang="ru-RU" sz="1200" b="0" dirty="0"/>
          </a:p>
          <a:p>
            <a:pPr lvl="0"/>
            <a:r>
              <a:rPr lang="ru-RU" sz="1200" b="0" dirty="0"/>
              <a:t>Для добавления разделов щелкните слайд правой кнопкой мыши.</a:t>
            </a:r>
            <a:r>
              <a:rPr lang="ru-RU" sz="1200" b="0" baseline="0" dirty="0"/>
              <a:t> Разделы позволяют упорядочить слайды и организовать совместную работу нескольких авторов.</a:t>
            </a:r>
            <a:endParaRPr lang="ru-RU" sz="1200" b="0" dirty="0"/>
          </a:p>
          <a:p>
            <a:pPr lvl="0"/>
            <a:endParaRPr lang="ru-RU" sz="1200" b="1" dirty="0"/>
          </a:p>
          <a:p>
            <a:pPr lvl="0"/>
            <a:r>
              <a:rPr lang="ru-RU" sz="1200" b="1" dirty="0"/>
              <a:t>Заметки</a:t>
            </a:r>
          </a:p>
          <a:p>
            <a:pPr lvl="0"/>
            <a:r>
              <a:rPr lang="ru-RU" sz="1200" dirty="0"/>
              <a:t>Используйте раздел заметок для размещения заметок докладчика или дополнительных сведений для аудитории.</a:t>
            </a:r>
            <a:r>
              <a:rPr lang="ru-RU" sz="1200" baseline="0" dirty="0"/>
              <a:t> Во время воспроизведения презентации эти заметки отображаются в представлении презентации. </a:t>
            </a:r>
          </a:p>
          <a:p>
            <a:pPr lvl="0">
              <a:buFontTx/>
              <a:buNone/>
            </a:pPr>
            <a:r>
              <a:rPr lang="ru-RU" sz="1200" dirty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lvl="0"/>
            <a:endParaRPr lang="ru-RU" sz="1200" dirty="0"/>
          </a:p>
          <a:p>
            <a:pPr lvl="0">
              <a:buFontTx/>
              <a:buNone/>
            </a:pPr>
            <a:r>
              <a:rPr lang="ru-RU" sz="1200" b="1" dirty="0"/>
              <a:t>Сочетаемые цвета </a:t>
            </a:r>
          </a:p>
          <a:p>
            <a:pPr lvl="0">
              <a:buFontTx/>
              <a:buNone/>
            </a:pPr>
            <a:r>
              <a:rPr lang="ru-RU" sz="1200" dirty="0"/>
              <a:t>Обратите особое внимание на графики, диаграммы и надписи.</a:t>
            </a:r>
            <a:r>
              <a:rPr lang="ru-RU" sz="1200" baseline="0" dirty="0"/>
              <a:t> </a:t>
            </a:r>
            <a:endParaRPr lang="ru-RU" sz="1200" dirty="0"/>
          </a:p>
          <a:p>
            <a:pPr lvl="0"/>
            <a:r>
              <a:rPr lang="ru-RU" sz="1200" dirty="0"/>
              <a:t>Учтите, что печать будет выполняться </a:t>
            </a:r>
            <a:r>
              <a:rPr lang="ru-RU" sz="1200" dirty="0" err="1"/>
              <a:t>в черно-белом режиме или в оттенках серого</a:t>
            </a:r>
            <a:r>
              <a:rPr lang="ru-RU" sz="1200" dirty="0"/>
              <a:t>. Выполните пробную печать, чтобы убедиться в сохранении разницы между цветами при печати </a:t>
            </a:r>
            <a:r>
              <a:rPr lang="ru-RU" sz="1200" dirty="0" err="1"/>
              <a:t>в черно-белом режиме или в оттенках серого</a:t>
            </a:r>
            <a:r>
              <a:rPr lang="ru-RU" sz="1200" dirty="0"/>
              <a:t>.</a:t>
            </a:r>
          </a:p>
          <a:p>
            <a:pPr lvl="0">
              <a:buFontTx/>
              <a:buNone/>
            </a:pPr>
            <a:endParaRPr lang="ru-RU" sz="1200" dirty="0"/>
          </a:p>
          <a:p>
            <a:pPr lvl="0">
              <a:buFontTx/>
              <a:buNone/>
            </a:pPr>
            <a:r>
              <a:rPr lang="ru-RU" sz="1200" b="1" dirty="0"/>
              <a:t>Диаграммы, таблицы и графики</a:t>
            </a:r>
          </a:p>
          <a:p>
            <a:pPr lvl="0"/>
            <a:r>
              <a:rPr lang="ru-RU" sz="1200" dirty="0"/>
              <a:t>Не усложняйте восприятие: по возможности используйте согласованные, простые стили и цвета.</a:t>
            </a:r>
          </a:p>
          <a:p>
            <a:pPr lvl="0"/>
            <a:r>
              <a:rPr lang="ru-RU" sz="1200" dirty="0"/>
              <a:t>Снабдите все диаграммы и таблицы подписями.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/>
              <a:t>Используйте заголовки разделов для каждой из тем, чтобы переход был понятен для аудитории. 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/>
              <a:t>Дайте краткий обзор презентации.</a:t>
            </a:r>
            <a:r>
              <a:rPr lang="ru-RU" baseline="0" dirty="0"/>
              <a:t> О</a:t>
            </a:r>
            <a:r>
              <a:rPr lang="ru-RU" dirty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/>
              <a:t>Представьте каждую из основных тем.</a:t>
            </a:r>
          </a:p>
          <a:p>
            <a:r>
              <a:rPr lang="ru-RU" dirty="0"/>
              <a:t>Чтобы предоставить слушателям ориентир, можно</a:t>
            </a:r>
            <a:r>
              <a:rPr lang="ru-RU" baseline="0" dirty="0"/>
              <a:t> можете </a:t>
            </a:r>
            <a:r>
              <a:rPr lang="ru-RU" dirty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/>
              <a:t>Дайте краткий обзор презентации.</a:t>
            </a:r>
            <a:r>
              <a:rPr lang="ru-RU" baseline="0" dirty="0"/>
              <a:t> О</a:t>
            </a:r>
            <a:r>
              <a:rPr lang="ru-RU" dirty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/>
              <a:t>Представьте каждую из основных тем.</a:t>
            </a:r>
          </a:p>
          <a:p>
            <a:r>
              <a:rPr lang="ru-RU" dirty="0"/>
              <a:t>Чтобы предоставить слушателям ориентир, можно</a:t>
            </a:r>
            <a:r>
              <a:rPr lang="ru-RU" baseline="0" dirty="0"/>
              <a:t> можете </a:t>
            </a:r>
            <a:r>
              <a:rPr lang="ru-RU" dirty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/>
              <a:t>Дайте краткий обзор презентации.</a:t>
            </a:r>
            <a:r>
              <a:rPr lang="ru-RU" baseline="0" dirty="0"/>
              <a:t> О</a:t>
            </a:r>
            <a:r>
              <a:rPr lang="ru-RU" dirty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/>
              <a:t>Представьте каждую из основных тем.</a:t>
            </a:r>
          </a:p>
          <a:p>
            <a:r>
              <a:rPr lang="ru-RU" dirty="0"/>
              <a:t>Чтобы предоставить слушателям ориентир, можно</a:t>
            </a:r>
            <a:r>
              <a:rPr lang="ru-RU" baseline="0" dirty="0"/>
              <a:t> можете </a:t>
            </a:r>
            <a:r>
              <a:rPr lang="ru-RU" dirty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/>
              <a:t>Microsoft </a:t>
            </a:r>
            <a:r>
              <a:rPr lang="ru-RU" b="1"/>
              <a:t>Инженерное мастерство</a:t>
            </a:r>
            <a:endParaRPr lang="ru-RU"/>
          </a:p>
        </p:txBody>
      </p:sp>
      <p:sp>
        <p:nvSpPr>
          <p:cNvPr id="4608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/>
              <a:t>Конфиденциальная информация Майкрософт</a:t>
            </a:r>
          </a:p>
        </p:txBody>
      </p:sp>
      <p:sp>
        <p:nvSpPr>
          <p:cNvPr id="4608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51ECC-86A3-4073-ADEB-F5E3C216F85C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490538"/>
            <a:ext cx="4967287" cy="372745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150" y="4490771"/>
            <a:ext cx="6173236" cy="4995027"/>
          </a:xfrm>
          <a:noFill/>
          <a:ln/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b="0" dirty="0"/>
              <a:t>Какие</a:t>
            </a:r>
            <a:r>
              <a:rPr lang="ru-RU" b="0" baseline="0" dirty="0"/>
              <a:t> способности приобретут слушатели по завершении обучения?</a:t>
            </a:r>
            <a:r>
              <a:rPr lang="ru-RU" dirty="0"/>
              <a:t> Коротко опишите каждую цель и полезность</a:t>
            </a:r>
            <a:r>
              <a:rPr lang="ru-RU" baseline="0" dirty="0"/>
              <a:t> </a:t>
            </a:r>
            <a:r>
              <a:rPr lang="ru-RU" dirty="0"/>
              <a:t>данной презентации для</a:t>
            </a:r>
            <a:r>
              <a:rPr lang="ru-RU" baseline="0" dirty="0"/>
              <a:t> слушателей.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dirty="0"/>
              <a:t>Microsoft </a:t>
            </a:r>
            <a:r>
              <a:rPr lang="ru-RU" b="1" dirty="0"/>
              <a:t>Инженерное мастерство</a:t>
            </a:r>
            <a:endParaRPr lang="ru-RU" dirty="0"/>
          </a:p>
        </p:txBody>
      </p:sp>
      <p:sp>
        <p:nvSpPr>
          <p:cNvPr id="43011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dirty="0"/>
              <a:t>Конфиденциальная информация Майкрософт</a:t>
            </a:r>
          </a:p>
        </p:txBody>
      </p:sp>
      <p:sp>
        <p:nvSpPr>
          <p:cNvPr id="43012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F76F4-FC11-42FE-9D94-04E3E6D16C06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490538"/>
            <a:ext cx="4967287" cy="3727450"/>
          </a:xfrm>
          <a:ln/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150" y="4490770"/>
            <a:ext cx="6173236" cy="5005214"/>
          </a:xfrm>
          <a:noFill/>
          <a:ln/>
        </p:spPr>
        <p:txBody>
          <a:bodyPr/>
          <a:lstStyle/>
          <a:p>
            <a:r>
              <a:rPr lang="ru-RU" dirty="0"/>
              <a:t>Достаточно ли лаконична презентация? Переместите излишнее содержимое в приложение.</a:t>
            </a:r>
          </a:p>
          <a:p>
            <a:r>
              <a:rPr lang="ru-RU" dirty="0"/>
              <a:t>Используйте слайды приложения для содержимого, ссылка на которое может потребоваться при показе слайда вопроса, или которое может быть полезно слушателям для более глубокого изучения в будущем.</a:t>
            </a:r>
          </a:p>
          <a:p>
            <a:pPr>
              <a:buFontTx/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ru-RU"/>
              <a:t>Образец подзаголовка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2000" baseline="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24.03.2017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24.03.2017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24.03.2017</a:t>
            </a:fld>
            <a:endParaRPr kumimoji="0"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24.03.2017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180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ru-RU"/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3200">
                <a:latin typeface="+mn-lt"/>
              </a:defRPr>
            </a:lvl1pPr>
            <a:lvl2pPr eaLnBrk="1" latinLnBrk="0" hangingPunct="1">
              <a:defRPr kumimoji="0" lang="ru-RU" sz="2800">
                <a:latin typeface="+mn-lt"/>
              </a:defRPr>
            </a:lvl2pPr>
            <a:lvl3pPr eaLnBrk="1" latinLnBrk="0" hangingPunct="1">
              <a:defRPr kumimoji="0" lang="ru-RU" sz="2400">
                <a:latin typeface="+mn-lt"/>
              </a:defRPr>
            </a:lvl3pPr>
            <a:lvl4pPr eaLnBrk="1" latinLnBrk="0" hangingPunct="1">
              <a:defRPr kumimoji="0" lang="ru-RU" sz="2400">
                <a:latin typeface="+mn-lt"/>
              </a:defRPr>
            </a:lvl4pPr>
            <a:lvl5pPr eaLnBrk="1" latinLnBrk="0" hangingPunct="1">
              <a:defRPr kumimoji="0" lang="ru-RU" sz="2400">
                <a:latin typeface="+mn-lt"/>
              </a:defRPr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24.03.2017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24.03.2017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ru-RU"/>
            </a:lvl1pPr>
          </a:lstStyle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24.03.2017</a:t>
            </a:fld>
            <a:endParaRPr kumimoji="0"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ru-RU" sz="3200"/>
            </a:lvl1pPr>
            <a:lvl2pPr eaLnBrk="1" latinLnBrk="0" hangingPunct="1">
              <a:defRPr kumimoji="0" lang="ru-RU" sz="2800"/>
            </a:lvl2pPr>
            <a:lvl3pPr eaLnBrk="1" latinLnBrk="0" hangingPunct="1">
              <a:defRPr kumimoji="0" lang="ru-RU" sz="2400"/>
            </a:lvl3pPr>
            <a:lvl4pPr eaLnBrk="1" latinLnBrk="0" hangingPunct="1">
              <a:defRPr kumimoji="0" lang="ru-RU" sz="2000"/>
            </a:lvl4pPr>
            <a:lvl5pPr eaLnBrk="1" latinLnBrk="0" hangingPunct="1">
              <a:defRPr kumimoji="0" lang="ru-RU" sz="2000"/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24.03.2017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24.03.2017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24.03.2017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24.03.2017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24.03.2017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xStyles>
    <p:titleStyle>
      <a:lvl1pPr algn="l" defTabSz="914400" rtl="0" eaLnBrk="1" latinLnBrk="0" hangingPunct="1">
        <a:spcBef>
          <a:spcPct val="0"/>
        </a:spcBef>
        <a:buNone/>
        <a:defRPr kumimoji="0"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5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10" Type="http://schemas.openxmlformats.org/officeDocument/2006/relationships/notesSlide" Target="../notesSlides/notesSlide6.xml"/><Relationship Id="rId4" Type="http://schemas.openxmlformats.org/officeDocument/2006/relationships/tags" Target="../tags/tag13.xml"/><Relationship Id="rId9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hyperlink" Target="http://www.timetoast.com/timelines/1391458?beta=1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46.png"/><Relationship Id="rId4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hyperlink" Target="mailto:tkanyanina@gmail.com" TargetMode="External"/><Relationship Id="rId4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793348" y="1772816"/>
            <a:ext cx="6972626" cy="288032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accent5">
                    <a:lumMod val="75000"/>
                  </a:schemeClr>
                </a:solidFill>
              </a:rPr>
              <a:t>Роль ИРО в формировании  информационно-образовательной среды  школы</a:t>
            </a:r>
            <a:br>
              <a:rPr lang="ru-RU" sz="36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dirty="0">
                <a:solidFill>
                  <a:srgbClr val="C00000"/>
                </a:solidFill>
              </a:rPr>
              <a:t>(на примере кафедры информационных технологий)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993446" y="5589240"/>
            <a:ext cx="4772528" cy="990600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>
                <a:solidFill>
                  <a:srgbClr val="002060"/>
                </a:solidFill>
                <a:latin typeface="+mn-lt"/>
              </a:rPr>
              <a:t>Канянина Т.И.,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зав.кафедрой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ИТ,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к.п.н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., доцент </a:t>
            </a:r>
          </a:p>
          <a:p>
            <a:r>
              <a:rPr lang="ru-RU" sz="2400" dirty="0">
                <a:solidFill>
                  <a:srgbClr val="002060"/>
                </a:solidFill>
                <a:latin typeface="+mn-lt"/>
              </a:rPr>
              <a:t>22 марта 2017 года</a:t>
            </a:r>
          </a:p>
        </p:txBody>
      </p:sp>
      <p:pic>
        <p:nvPicPr>
          <p:cNvPr id="4" name="Shape 90" descr="Новый-рисунок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50386" y="187741"/>
            <a:ext cx="1409700" cy="10477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89"/>
          <p:cNvSpPr txBox="1"/>
          <p:nvPr/>
        </p:nvSpPr>
        <p:spPr>
          <a:xfrm>
            <a:off x="485575" y="187741"/>
            <a:ext cx="8280399" cy="7794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ru-RU" sz="1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ГБОУ ДПО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ru-RU" sz="1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«Нижегородский институт развития образования»</a:t>
            </a:r>
          </a:p>
          <a:p>
            <a:pPr marL="0" marR="0" lvl="0" indent="0" algn="ctr" rtl="0"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ru-RU" sz="1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Кафедра информационных технологий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 txBox="1">
            <a:spLocks/>
          </p:cNvSpPr>
          <p:nvPr/>
        </p:nvSpPr>
        <p:spPr>
          <a:xfrm>
            <a:off x="611560" y="207847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ru-RU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Индивидуальные образовательные траектории повышения квалификации в сфере ИКТ</a:t>
            </a:r>
          </a:p>
        </p:txBody>
      </p:sp>
      <p:sp>
        <p:nvSpPr>
          <p:cNvPr id="5" name="Текст 1"/>
          <p:cNvSpPr txBox="1">
            <a:spLocks/>
          </p:cNvSpPr>
          <p:nvPr/>
        </p:nvSpPr>
        <p:spPr>
          <a:xfrm>
            <a:off x="1115616" y="1988840"/>
            <a:ext cx="4040188" cy="3600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rgbClr val="C00000"/>
                </a:solidFill>
              </a:rPr>
              <a:t>Квалификационные курсы</a:t>
            </a:r>
          </a:p>
        </p:txBody>
      </p:sp>
      <p:sp>
        <p:nvSpPr>
          <p:cNvPr id="6" name="Объект 6"/>
          <p:cNvSpPr txBox="1">
            <a:spLocks/>
          </p:cNvSpPr>
          <p:nvPr/>
        </p:nvSpPr>
        <p:spPr>
          <a:xfrm>
            <a:off x="811716" y="2479260"/>
            <a:ext cx="7829288" cy="93610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 panose="02020603050405020304" pitchFamily="18" charset="0"/>
              </a:rPr>
              <a:t>Современные информационные технологии в образовании в условиях введения ФГОС,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108 час.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z="2000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943600" y="6508750"/>
            <a:ext cx="2895600" cy="290513"/>
          </a:xfrm>
        </p:spPr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6309320"/>
            <a:ext cx="91440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Нацелены на восполнение профессиональных дефицитов в контексте профессионального стандарта педагога</a:t>
            </a:r>
          </a:p>
        </p:txBody>
      </p:sp>
      <p:sp>
        <p:nvSpPr>
          <p:cNvPr id="7" name="Текст 1"/>
          <p:cNvSpPr txBox="1">
            <a:spLocks/>
          </p:cNvSpPr>
          <p:nvPr/>
        </p:nvSpPr>
        <p:spPr>
          <a:xfrm>
            <a:off x="1247488" y="3717032"/>
            <a:ext cx="4040188" cy="3600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rgbClr val="C00000"/>
                </a:solidFill>
              </a:rPr>
              <a:t>Дистанционные курсы</a:t>
            </a:r>
          </a:p>
        </p:txBody>
      </p:sp>
      <p:sp>
        <p:nvSpPr>
          <p:cNvPr id="8" name="Объект 6"/>
          <p:cNvSpPr txBox="1">
            <a:spLocks/>
          </p:cNvSpPr>
          <p:nvPr/>
        </p:nvSpPr>
        <p:spPr>
          <a:xfrm>
            <a:off x="775160" y="4185084"/>
            <a:ext cx="7829288" cy="180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 panose="02020603050405020304" pitchFamily="18" charset="0"/>
              </a:rPr>
              <a:t>«Современные подходы к обеспечению безопасной работы детей в сети Интернет»,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36 час.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«Гражданин в информационном пространстве. Получение государственных услуг в электронном виде», 36 час, с 18 сентября по 20 октября 2017 года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70587435"/>
      </p:ext>
    </p:extLst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55576" y="620688"/>
            <a:ext cx="80772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Внедрение новых форм повышения квалификации: модули по вопросам ИКТ к курсам предметных кафедр 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</a:rPr>
              <a:t>нако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771800" y="260648"/>
            <a:ext cx="3448969" cy="4582748"/>
            <a:chOff x="5246290" y="2715579"/>
            <a:chExt cx="3448969" cy="4582748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5246290" y="2715579"/>
              <a:ext cx="2983309" cy="1357787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5711950" y="5940540"/>
              <a:ext cx="2983309" cy="135778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1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b="1" kern="1200" dirty="0"/>
                <a:t>В соответствии с Профессиональным стандартом педагога</a:t>
              </a: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3170640" y="3284984"/>
            <a:ext cx="3116951" cy="1770550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08298" y="1844824"/>
            <a:ext cx="2517254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Автоматизация ОО. Электронный документооборот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24622" y="1844824"/>
            <a:ext cx="2517254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Получение государственных услуг в электронном виде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3568" y="5085184"/>
            <a:ext cx="2517254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Основы проектирования учебных занятий с исп.  интерактивного оборудования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624622" y="5075287"/>
            <a:ext cx="2517254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Использование видеоматериалов в образовательном процессе</a:t>
            </a:r>
            <a:endParaRPr lang="ru-RU" sz="8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519242" y="5013176"/>
            <a:ext cx="2517254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Основы проектирования учебного занятия  с использованием ЭФУ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19242" y="3501008"/>
            <a:ext cx="2517254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Методика подготовки компьютерной презентации</a:t>
            </a:r>
            <a:br>
              <a:rPr lang="ru-RU" dirty="0"/>
            </a:br>
            <a:r>
              <a:rPr lang="ru-RU" dirty="0"/>
              <a:t> </a:t>
            </a:r>
            <a:r>
              <a:rPr lang="ru-RU" sz="800" dirty="0"/>
              <a:t>и эффективного публичного выступления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490692" y="1930177"/>
            <a:ext cx="2517254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Электронное портфолио педагога как инструмент </a:t>
            </a:r>
            <a:r>
              <a:rPr lang="ru-RU" dirty="0" err="1"/>
              <a:t>пед</a:t>
            </a:r>
            <a:r>
              <a:rPr lang="ru-RU" dirty="0"/>
              <a:t>. деятельности 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39552" y="3486183"/>
            <a:ext cx="2517254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Образовательный </a:t>
            </a:r>
            <a:r>
              <a:rPr lang="ru-RU" dirty="0" err="1"/>
              <a:t>геокешинг</a:t>
            </a:r>
            <a:endParaRPr lang="ru-RU" sz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6313884"/>
      </p:ext>
    </p:extLst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Внедрение новых форм повышения квалификации: каскадная модель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24769" y="1920652"/>
            <a:ext cx="4392488" cy="716260"/>
          </a:xfrm>
          <a:prstGeom prst="roundRect">
            <a:avLst/>
          </a:prstGeom>
          <a:solidFill>
            <a:srgbClr val="006699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Подготовка </a:t>
            </a:r>
            <a:r>
              <a:rPr lang="ru-RU" dirty="0" err="1"/>
              <a:t>тьюторов</a:t>
            </a:r>
            <a:r>
              <a:rPr lang="ru-RU" dirty="0"/>
              <a:t> на базе НИРО </a:t>
            </a:r>
          </a:p>
          <a:p>
            <a:pPr algn="ctr"/>
            <a:r>
              <a:rPr lang="ru-RU" dirty="0"/>
              <a:t>(1 </a:t>
            </a:r>
            <a:r>
              <a:rPr lang="ru-RU" dirty="0" err="1"/>
              <a:t>тьютор</a:t>
            </a:r>
            <a:r>
              <a:rPr lang="ru-RU" dirty="0"/>
              <a:t> от ОО по 1 направлению)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24769" y="3356222"/>
            <a:ext cx="4464496" cy="792857"/>
          </a:xfrm>
          <a:prstGeom prst="roundRect">
            <a:avLst/>
          </a:prstGeom>
          <a:solidFill>
            <a:srgbClr val="006699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Обучение  </a:t>
            </a:r>
            <a:r>
              <a:rPr lang="ru-RU" dirty="0" err="1"/>
              <a:t>тьютором</a:t>
            </a:r>
            <a:r>
              <a:rPr lang="ru-RU" dirty="0"/>
              <a:t>  педагогов на базе ОО с выдачей сертификатов НИРО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15616" y="4667597"/>
            <a:ext cx="4464496" cy="1152128"/>
          </a:xfrm>
          <a:prstGeom prst="roundRect">
            <a:avLst/>
          </a:prstGeom>
          <a:solidFill>
            <a:srgbClr val="00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Сопровождение куратора от кафедры ИТ</a:t>
            </a:r>
          </a:p>
          <a:p>
            <a:pPr algn="ctr"/>
            <a:r>
              <a:rPr lang="ru-RU" dirty="0"/>
              <a:t>Методическая поддержка</a:t>
            </a:r>
          </a:p>
          <a:p>
            <a:pPr algn="ctr"/>
            <a:r>
              <a:rPr lang="ru-RU" dirty="0"/>
              <a:t>Награждения</a:t>
            </a:r>
          </a:p>
        </p:txBody>
      </p:sp>
      <p:cxnSp>
        <p:nvCxnSpPr>
          <p:cNvPr id="8" name="Прямая со стрелкой 7"/>
          <p:cNvCxnSpPr>
            <a:stCxn id="4" idx="2"/>
          </p:cNvCxnSpPr>
          <p:nvPr/>
        </p:nvCxnSpPr>
        <p:spPr>
          <a:xfrm>
            <a:off x="3321013" y="2636912"/>
            <a:ext cx="0" cy="719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Объект 6"/>
          <p:cNvPicPr>
            <a:picLocks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24128" y="1556792"/>
            <a:ext cx="3313800" cy="46722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8755" y="107015"/>
            <a:ext cx="8686800" cy="14474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ru-RU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Методическое сопровождение деятельности </a:t>
            </a:r>
            <a:r>
              <a:rPr lang="ru-RU" sz="3600" b="1" dirty="0" err="1">
                <a:solidFill>
                  <a:schemeClr val="accent5">
                    <a:lumMod val="75000"/>
                  </a:schemeClr>
                </a:solidFill>
              </a:rPr>
              <a:t>тьюторов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1434" y="1412776"/>
            <a:ext cx="4699361" cy="516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444208" y="4869160"/>
            <a:ext cx="2242592" cy="14554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1800"/>
          </a:p>
          <a:p>
            <a:pPr marL="0" indent="0">
              <a:buFont typeface="Arial" pitchFamily="34" charset="0"/>
              <a:buNone/>
            </a:pPr>
            <a:endParaRPr lang="ru-RU" sz="1800" dirty="0"/>
          </a:p>
        </p:txBody>
      </p:sp>
      <p:sp>
        <p:nvSpPr>
          <p:cNvPr id="6" name="Shape 83"/>
          <p:cNvSpPr/>
          <p:nvPr/>
        </p:nvSpPr>
        <p:spPr>
          <a:xfrm>
            <a:off x="4374944" y="6093296"/>
            <a:ext cx="4558090" cy="444350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400" b="1" dirty="0" err="1"/>
              <a:t>Проектная</a:t>
            </a:r>
            <a:r>
              <a:rPr lang="en-US" sz="1400" b="1" dirty="0"/>
              <a:t> </a:t>
            </a:r>
            <a:r>
              <a:rPr lang="en-US" sz="1400" b="1" dirty="0" err="1"/>
              <a:t>деятельность</a:t>
            </a:r>
            <a:r>
              <a:rPr lang="ru-RU" sz="1400" b="1" dirty="0"/>
              <a:t> в информационной образовательной среде в условиях ФГОС</a:t>
            </a:r>
            <a:endParaRPr lang="en-US" sz="1400" b="1" dirty="0"/>
          </a:p>
        </p:txBody>
      </p:sp>
      <p:sp>
        <p:nvSpPr>
          <p:cNvPr id="7" name="Shape 86"/>
          <p:cNvSpPr/>
          <p:nvPr/>
        </p:nvSpPr>
        <p:spPr>
          <a:xfrm>
            <a:off x="4415265" y="4653136"/>
            <a:ext cx="4545612" cy="444350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400" b="1" dirty="0" err="1"/>
              <a:t>Общепользовательская</a:t>
            </a:r>
            <a:r>
              <a:rPr lang="en-US" sz="1400" b="1" dirty="0"/>
              <a:t> ИКТ-</a:t>
            </a:r>
            <a:r>
              <a:rPr lang="en-US" sz="1400" b="1" dirty="0" err="1"/>
              <a:t>компетентность</a:t>
            </a:r>
            <a:r>
              <a:rPr lang="ru-RU" sz="1400" b="1" dirty="0"/>
              <a:t> педагога в свете реализации ФГОС</a:t>
            </a:r>
            <a:endParaRPr lang="en-US" sz="1400" b="1" dirty="0"/>
          </a:p>
        </p:txBody>
      </p:sp>
      <p:sp>
        <p:nvSpPr>
          <p:cNvPr id="8" name="Shape 88"/>
          <p:cNvSpPr/>
          <p:nvPr/>
        </p:nvSpPr>
        <p:spPr>
          <a:xfrm>
            <a:off x="4374944" y="5373216"/>
            <a:ext cx="4569947" cy="444350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1400" b="1" dirty="0"/>
              <a:t>Интерактивные технологии. Проектирование уроков с интерактивной доской</a:t>
            </a:r>
            <a:endParaRPr lang="en-US" sz="1400" b="1" dirty="0"/>
          </a:p>
        </p:txBody>
      </p:sp>
      <p:sp>
        <p:nvSpPr>
          <p:cNvPr id="9" name="Shape 89"/>
          <p:cNvSpPr/>
          <p:nvPr/>
        </p:nvSpPr>
        <p:spPr>
          <a:xfrm>
            <a:off x="4424372" y="3861048"/>
            <a:ext cx="4540116" cy="454933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ru-RU" sz="1400" b="1" dirty="0">
                <a:solidFill>
                  <a:schemeClr val="dk1"/>
                </a:solidFill>
              </a:rPr>
              <a:t>Электронные формы учебника в учебном процессе</a:t>
            </a:r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4542" y="3204565"/>
            <a:ext cx="4569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Направления </a:t>
            </a:r>
            <a:r>
              <a:rPr lang="ru-RU" dirty="0" err="1"/>
              <a:t>тьюторской</a:t>
            </a:r>
            <a:r>
              <a:rPr lang="ru-RU" dirty="0"/>
              <a:t> деятельности  2016 – 2017 </a:t>
            </a:r>
            <a:r>
              <a:rPr lang="ru-RU" dirty="0" err="1"/>
              <a:t>гг</a:t>
            </a:r>
            <a:r>
              <a:rPr lang="ru-RU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76430884"/>
      </p:ext>
    </p:extLst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Динамика повышения квалификации в рамках каскадной модели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1055607"/>
              </p:ext>
            </p:extLst>
          </p:nvPr>
        </p:nvGraphicFramePr>
        <p:xfrm>
          <a:off x="2051720" y="3501008"/>
          <a:ext cx="496855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671784"/>
              </p:ext>
            </p:extLst>
          </p:nvPr>
        </p:nvGraphicFramePr>
        <p:xfrm>
          <a:off x="2051720" y="1628800"/>
          <a:ext cx="5073774" cy="12826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9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2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2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05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Итого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5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Курсы кафедры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403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421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379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1203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5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ТьюторыИД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288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493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220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1001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5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Тьюторы ИКТ+Проект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312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340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480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1132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5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Всего за 3 года: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3336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2675889"/>
      </p:ext>
    </p:extLst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31168" y="476672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Внедрение новых форм повышения квалификации: корпоративно-сетев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ая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модель</a:t>
            </a:r>
            <a:br>
              <a:rPr lang="ru-RU" b="1" dirty="0">
                <a:solidFill>
                  <a:schemeClr val="accent1"/>
                </a:solidFill>
              </a:rPr>
            </a:b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628800"/>
            <a:ext cx="339804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indent="-114300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000" b="1" dirty="0">
                <a:solidFill>
                  <a:schemeClr val="accent1"/>
                </a:solidFill>
              </a:rPr>
              <a:t>Серия </a:t>
            </a:r>
            <a:r>
              <a:rPr lang="ru-RU" sz="2000" b="1" dirty="0" err="1">
                <a:solidFill>
                  <a:schemeClr val="accent1"/>
                </a:solidFill>
              </a:rPr>
              <a:t>вебинаров</a:t>
            </a:r>
            <a:r>
              <a:rPr lang="ru-RU" sz="2000" b="1" dirty="0">
                <a:solidFill>
                  <a:schemeClr val="accent1"/>
                </a:solidFill>
              </a:rPr>
              <a:t> </a:t>
            </a:r>
            <a:br>
              <a:rPr lang="ru-RU" sz="2000" b="1" dirty="0">
                <a:solidFill>
                  <a:schemeClr val="accent1"/>
                </a:solidFill>
              </a:rPr>
            </a:br>
            <a:r>
              <a:rPr lang="ru-RU" sz="2000" b="1" dirty="0">
                <a:solidFill>
                  <a:schemeClr val="accent1"/>
                </a:solidFill>
              </a:rPr>
              <a:t>(как форма учебного занятия)</a:t>
            </a:r>
          </a:p>
          <a:p>
            <a:pPr marL="114300" lvl="1" indent="-114300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000" b="1" dirty="0">
                <a:solidFill>
                  <a:schemeClr val="accent1"/>
                </a:solidFill>
              </a:rPr>
              <a:t>3-4 </a:t>
            </a:r>
            <a:r>
              <a:rPr lang="ru-RU" sz="2000" b="1" dirty="0" err="1">
                <a:solidFill>
                  <a:schemeClr val="accent1"/>
                </a:solidFill>
              </a:rPr>
              <a:t>вебинара</a:t>
            </a:r>
            <a:r>
              <a:rPr lang="ru-RU" sz="2000" b="1" dirty="0">
                <a:solidFill>
                  <a:schemeClr val="accent1"/>
                </a:solidFill>
              </a:rPr>
              <a:t> и</a:t>
            </a:r>
            <a:br>
              <a:rPr lang="ru-RU" sz="2000" b="1" dirty="0">
                <a:solidFill>
                  <a:schemeClr val="accent1"/>
                </a:solidFill>
              </a:rPr>
            </a:br>
            <a:r>
              <a:rPr lang="ru-RU" sz="2000" b="1" dirty="0">
                <a:solidFill>
                  <a:schemeClr val="accent1"/>
                </a:solidFill>
              </a:rPr>
              <a:t> система учебных заданий</a:t>
            </a:r>
          </a:p>
          <a:p>
            <a:pPr marL="114300" lvl="1" indent="-114300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000" b="1" dirty="0">
                <a:solidFill>
                  <a:schemeClr val="accent1"/>
                </a:solidFill>
              </a:rPr>
              <a:t>Ведущие – ППС кафедры и педагоги-практики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124744"/>
            <a:ext cx="4464496" cy="2409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7845" y="3785488"/>
            <a:ext cx="4400619" cy="2627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1434" y="4041862"/>
            <a:ext cx="3223175" cy="2343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7672735"/>
      </p:ext>
    </p:extLst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-99392"/>
            <a:ext cx="8244408" cy="867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928452"/>
      </p:ext>
    </p:extLst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Line 2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755576" y="5799138"/>
            <a:ext cx="7208837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 lang="ru-RU"/>
            </a:pPr>
            <a:endParaRPr lang="ru-RU"/>
          </a:p>
        </p:txBody>
      </p:sp>
      <p:sp>
        <p:nvSpPr>
          <p:cNvPr id="627715" name="Line 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755576" y="1898319"/>
            <a:ext cx="15875" cy="3916363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 lang="ru-RU"/>
            </a:pPr>
            <a:endParaRPr lang="ru-RU"/>
          </a:p>
        </p:txBody>
      </p:sp>
      <p:sp>
        <p:nvSpPr>
          <p:cNvPr id="627722" name="AutoShape 10"/>
          <p:cNvSpPr>
            <a:spLocks noChangeArrowheads="1"/>
          </p:cNvSpPr>
          <p:nvPr>
            <p:custDataLst>
              <p:tags r:id="rId4"/>
            </p:custDataLst>
          </p:nvPr>
        </p:nvSpPr>
        <p:spPr bwMode="invGray">
          <a:xfrm>
            <a:off x="971600" y="4315459"/>
            <a:ext cx="2160240" cy="1222157"/>
          </a:xfrm>
          <a:prstGeom prst="round2Diag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 anchor="ctr">
            <a:noAutofit/>
          </a:bodyPr>
          <a:lstStyle/>
          <a:p>
            <a:pPr algn="ctr">
              <a:defRPr lang="ru-RU"/>
            </a:pPr>
            <a:r>
              <a:rPr lang="ru-RU" sz="2000" dirty="0">
                <a:latin typeface="Segoe Semibold" pitchFamily="34" charset="0"/>
              </a:rPr>
              <a:t>Региональные сетевые проекты как «погружение»</a:t>
            </a:r>
            <a:endParaRPr lang="ru-RU" sz="2000" dirty="0"/>
          </a:p>
        </p:txBody>
      </p:sp>
      <p:sp>
        <p:nvSpPr>
          <p:cNvPr id="627725" name="AutoShape 13"/>
          <p:cNvSpPr>
            <a:spLocks noChangeArrowheads="1"/>
          </p:cNvSpPr>
          <p:nvPr>
            <p:custDataLst>
              <p:tags r:id="rId5"/>
            </p:custDataLst>
          </p:nvPr>
        </p:nvSpPr>
        <p:spPr bwMode="invGray">
          <a:xfrm>
            <a:off x="6335670" y="2089798"/>
            <a:ext cx="1980745" cy="1212785"/>
          </a:xfrm>
          <a:prstGeom prst="round2Diag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 anchor="ctr">
            <a:noAutofit/>
          </a:bodyPr>
          <a:lstStyle/>
          <a:p>
            <a:pPr algn="ctr">
              <a:defRPr lang="ru-RU"/>
            </a:pPr>
            <a:r>
              <a:rPr lang="ru-RU" sz="2000" dirty="0">
                <a:latin typeface="Segoe Semibold" pitchFamily="34" charset="0"/>
              </a:rPr>
              <a:t>Авторские проекты педагогов</a:t>
            </a:r>
            <a:endParaRPr lang="ru-RU" sz="2000" dirty="0"/>
          </a:p>
        </p:txBody>
      </p:sp>
      <p:sp>
        <p:nvSpPr>
          <p:cNvPr id="627728" name="Rectangle 16"/>
          <p:cNvSpPr>
            <a:spLocks noGrp="1" noChangeArrowheads="1"/>
          </p:cNvSpPr>
          <p:nvPr>
            <p:ph type="title"/>
            <p:custDataLst>
              <p:tags r:id="rId6"/>
            </p:custDataLst>
          </p:nvPr>
        </p:nvSpPr>
        <p:spPr>
          <a:xfrm>
            <a:off x="3491880" y="4862660"/>
            <a:ext cx="5256583" cy="1806700"/>
          </a:xfrm>
        </p:spPr>
        <p:txBody>
          <a:bodyPr>
            <a:normAutofit/>
          </a:bodyPr>
          <a:lstStyle/>
          <a:p>
            <a:pPr>
              <a:defRPr lang="ru-RU"/>
            </a:pPr>
            <a:r>
              <a:rPr lang="ru-RU" sz="3200" b="1" dirty="0">
                <a:solidFill>
                  <a:srgbClr val="C00000"/>
                </a:solidFill>
              </a:rPr>
              <a:t>Круглый стол:</a:t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rgbClr val="C00000"/>
                </a:solidFill>
              </a:rPr>
              <a:t> «Как создать успешный проект?»</a:t>
            </a:r>
          </a:p>
        </p:txBody>
      </p:sp>
      <p:sp>
        <p:nvSpPr>
          <p:cNvPr id="17" name="AutoShape 10"/>
          <p:cNvSpPr>
            <a:spLocks noChangeArrowheads="1"/>
          </p:cNvSpPr>
          <p:nvPr>
            <p:custDataLst>
              <p:tags r:id="rId7"/>
            </p:custDataLst>
          </p:nvPr>
        </p:nvSpPr>
        <p:spPr bwMode="invGray">
          <a:xfrm>
            <a:off x="3125377" y="3245421"/>
            <a:ext cx="3233599" cy="1222157"/>
          </a:xfrm>
          <a:prstGeom prst="round2Diag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 anchor="ctr">
            <a:noAutofit/>
          </a:bodyPr>
          <a:lstStyle/>
          <a:p>
            <a:pPr algn="ctr">
              <a:defRPr lang="ru-RU"/>
            </a:pPr>
            <a:r>
              <a:rPr lang="ru-RU" sz="2000" dirty="0">
                <a:latin typeface="Segoe Semibold" pitchFamily="34" charset="0"/>
              </a:rPr>
              <a:t>Обучение разработке сетевого проекта от идеи до реализации</a:t>
            </a:r>
            <a:endParaRPr lang="ru-RU" sz="2000" dirty="0"/>
          </a:p>
        </p:txBody>
      </p:sp>
      <p:sp>
        <p:nvSpPr>
          <p:cNvPr id="11" name="Freeform 15"/>
          <p:cNvSpPr>
            <a:spLocks/>
          </p:cNvSpPr>
          <p:nvPr>
            <p:custDataLst>
              <p:tags r:id="rId8"/>
            </p:custDataLst>
          </p:nvPr>
        </p:nvSpPr>
        <p:spPr bwMode="auto">
          <a:xfrm rot="21240482">
            <a:off x="2483256" y="1719040"/>
            <a:ext cx="2950428" cy="1580241"/>
          </a:xfrm>
          <a:custGeom>
            <a:avLst/>
            <a:gdLst/>
            <a:ahLst/>
            <a:cxnLst>
              <a:cxn ang="0">
                <a:pos x="0" y="1390"/>
              </a:cxn>
              <a:cxn ang="0">
                <a:pos x="1529" y="158"/>
              </a:cxn>
              <a:cxn ang="0">
                <a:pos x="1529" y="0"/>
              </a:cxn>
              <a:cxn ang="0">
                <a:pos x="2030" y="360"/>
              </a:cxn>
              <a:cxn ang="0">
                <a:pos x="1523" y="714"/>
              </a:cxn>
              <a:cxn ang="0">
                <a:pos x="1520" y="543"/>
              </a:cxn>
              <a:cxn ang="0">
                <a:pos x="0" y="1390"/>
              </a:cxn>
            </a:cxnLst>
            <a:rect l="0" t="0" r="r" b="b"/>
            <a:pathLst>
              <a:path w="2030" h="1390">
                <a:moveTo>
                  <a:pt x="0" y="1390"/>
                </a:moveTo>
                <a:cubicBezTo>
                  <a:pt x="131" y="796"/>
                  <a:pt x="676" y="220"/>
                  <a:pt x="1529" y="158"/>
                </a:cubicBezTo>
                <a:lnTo>
                  <a:pt x="1529" y="0"/>
                </a:lnTo>
                <a:lnTo>
                  <a:pt x="2030" y="360"/>
                </a:lnTo>
                <a:lnTo>
                  <a:pt x="1523" y="714"/>
                </a:lnTo>
                <a:lnTo>
                  <a:pt x="1520" y="543"/>
                </a:lnTo>
                <a:cubicBezTo>
                  <a:pt x="803" y="447"/>
                  <a:pt x="109" y="1123"/>
                  <a:pt x="0" y="1390"/>
                </a:cubicBezTo>
                <a:close/>
              </a:path>
            </a:pathLst>
          </a:custGeom>
          <a:gradFill rotWithShape="1"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  <a:ln w="317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>
              <a:defRPr lang="ru-RU"/>
            </a:pPr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83568" y="188640"/>
            <a:ext cx="838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ru-RU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Развитие новых технологий и методик обучения: сетевые проекты 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9145016" cy="114300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Региональные проекты кафедры</a:t>
            </a: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457200" y="1076325"/>
            <a:ext cx="8229600" cy="52482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800"/>
              <a:t>Талант.Творчество. Дисциплина. Успех</a:t>
            </a:r>
          </a:p>
          <a:p>
            <a:pPr marL="0" indent="0">
              <a:buFont typeface="Arial" pitchFamily="34" charset="0"/>
              <a:buNone/>
            </a:pPr>
            <a:r>
              <a:rPr lang="ru-RU" sz="1800"/>
              <a:t>                                       </a:t>
            </a:r>
            <a:endParaRPr lang="ru-RU" sz="1400"/>
          </a:p>
          <a:p>
            <a:pPr marL="0" indent="0">
              <a:buFont typeface="Arial" pitchFamily="34" charset="0"/>
              <a:buNone/>
            </a:pPr>
            <a:endParaRPr lang="ru-RU" sz="1800"/>
          </a:p>
          <a:p>
            <a:pPr marL="0" indent="0" algn="r">
              <a:buFont typeface="Arial" pitchFamily="34" charset="0"/>
              <a:buNone/>
            </a:pPr>
            <a:r>
              <a:rPr lang="ru-RU" sz="1800"/>
              <a:t>Символы Земли Нижегородской</a:t>
            </a:r>
          </a:p>
          <a:p>
            <a:pPr marL="0" indent="0">
              <a:buFont typeface="Arial" pitchFamily="34" charset="0"/>
              <a:buNone/>
            </a:pPr>
            <a:endParaRPr lang="ru-RU" sz="1800"/>
          </a:p>
          <a:p>
            <a:pPr marL="0" indent="0">
              <a:buFont typeface="Arial" pitchFamily="34" charset="0"/>
              <a:buNone/>
            </a:pPr>
            <a:endParaRPr lang="ru-RU" sz="1800"/>
          </a:p>
          <a:p>
            <a:pPr marL="0" indent="0">
              <a:buFont typeface="Arial" pitchFamily="34" charset="0"/>
              <a:buNone/>
            </a:pPr>
            <a:endParaRPr lang="ru-RU" sz="1800"/>
          </a:p>
          <a:p>
            <a:pPr marL="0" indent="0">
              <a:buFont typeface="Arial" pitchFamily="34" charset="0"/>
              <a:buNone/>
            </a:pPr>
            <a:endParaRPr lang="ru-RU" sz="1800"/>
          </a:p>
          <a:p>
            <a:pPr marL="0" indent="0">
              <a:buFont typeface="Arial" pitchFamily="34" charset="0"/>
              <a:buNone/>
            </a:pPr>
            <a:endParaRPr lang="ru-RU" sz="1800"/>
          </a:p>
          <a:p>
            <a:pPr marL="0" indent="0">
              <a:buFont typeface="Arial" pitchFamily="34" charset="0"/>
              <a:buNone/>
            </a:pPr>
            <a:endParaRPr lang="ru-RU" sz="1800"/>
          </a:p>
          <a:p>
            <a:pPr marL="0" indent="0">
              <a:buFont typeface="Arial" pitchFamily="34" charset="0"/>
              <a:buNone/>
            </a:pPr>
            <a:r>
              <a:rPr lang="ru-RU" sz="1800"/>
              <a:t>             </a:t>
            </a:r>
          </a:p>
          <a:p>
            <a:pPr marL="0" indent="0">
              <a:buFont typeface="Arial" pitchFamily="34" charset="0"/>
              <a:buNone/>
            </a:pPr>
            <a:r>
              <a:rPr lang="ru-RU" sz="1800"/>
              <a:t>               Нам жить на этой Земле</a:t>
            </a:r>
          </a:p>
          <a:p>
            <a:pPr marL="0" indent="0">
              <a:buFont typeface="Arial" pitchFamily="34" charset="0"/>
              <a:buNone/>
            </a:pPr>
            <a:endParaRPr lang="ru-RU" sz="1800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943600" y="6508750"/>
            <a:ext cx="2895600" cy="290513"/>
          </a:xfrm>
        </p:spPr>
        <p:txBody>
          <a:bodyPr/>
          <a:lstStyle/>
          <a:p>
            <a:r>
              <a:rPr lang="en-US"/>
              <a:t>Company Logo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1451729"/>
            <a:ext cx="2880320" cy="2049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43808" y="2500471"/>
            <a:ext cx="2951325" cy="1944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6056" y="4437112"/>
            <a:ext cx="2893507" cy="19442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350681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110 команд.</a:t>
            </a:r>
          </a:p>
          <a:p>
            <a:r>
              <a:rPr lang="ru-RU" dirty="0"/>
              <a:t>560 участников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600" y="497804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212 команд.</a:t>
            </a:r>
            <a:br>
              <a:rPr lang="ru-RU" dirty="0"/>
            </a:br>
            <a:r>
              <a:rPr lang="ru-RU" dirty="0"/>
              <a:t>1484 участников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28858" y="247308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117 команд. </a:t>
            </a:r>
          </a:p>
          <a:p>
            <a:r>
              <a:rPr lang="ru-RU" dirty="0"/>
              <a:t>1287 участников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35896" y="1444957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Кафедра иностранных языков, кафедра информационных технологий, Ресурсный центр </a:t>
            </a:r>
            <a:r>
              <a:rPr lang="en-US" sz="1200" dirty="0"/>
              <a:t>Oxford University Press</a:t>
            </a:r>
            <a:r>
              <a:rPr lang="ru-RU" sz="1200" dirty="0"/>
              <a:t>, Ресурсный центр </a:t>
            </a:r>
            <a:r>
              <a:rPr lang="en-US" sz="1200" dirty="0"/>
              <a:t>Cambridge University Press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868144" y="3117406"/>
            <a:ext cx="31683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Кафедра информационных технологий, «Редакция газеты “Земля Нижегородская”», Министерство информационных технологий, связи и средств массовой информации Нижегородской области,  Нижегородский филиал РТРС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9612" y="5624373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Кафедра информационных технологий, естественнонаучного образования, Министерство экологии и природных ресурсов НО, Экологический центр «Дронт»</a:t>
            </a:r>
          </a:p>
        </p:txBody>
      </p:sp>
    </p:spTree>
    <p:extLst>
      <p:ext uri="{BB962C8B-B14F-4D97-AF65-F5344CB8AC3E}">
        <p14:creationId xmlns:p14="http://schemas.microsoft.com/office/powerpoint/2010/main" val="250729001"/>
      </p:ext>
    </p:extLst>
  </p:cSld>
  <p:clrMapOvr>
    <a:masterClrMapping/>
  </p:clrMapOvr>
  <p:transition spd="slow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093296"/>
            <a:ext cx="5694784" cy="99951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Муниципальные проекты ОО</a:t>
            </a:r>
          </a:p>
        </p:txBody>
      </p:sp>
      <p:graphicFrame>
        <p:nvGraphicFramePr>
          <p:cNvPr id="3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9396000"/>
              </p:ext>
            </p:extLst>
          </p:nvPr>
        </p:nvGraphicFramePr>
        <p:xfrm>
          <a:off x="1043608" y="1556792"/>
          <a:ext cx="7809209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3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8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73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9570">
                <a:tc>
                  <a:txBody>
                    <a:bodyPr/>
                    <a:lstStyle/>
                    <a:p>
                      <a:r>
                        <a:rPr lang="ru-RU" sz="1600" dirty="0"/>
                        <a:t>Название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Кол-во команд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Организатор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5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«Кино говорит на всех языках»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МАОУ СШ</a:t>
                      </a:r>
                      <a:r>
                        <a:rPr lang="ru-RU" sz="16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№100 </a:t>
                      </a:r>
                      <a:r>
                        <a:rPr lang="ru-RU" sz="16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г.Н.Новгорода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/>
                        <a:t>Тьютор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4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«На крыльях Алексеевской мечты»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  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МКОУ</a:t>
                      </a:r>
                      <a:r>
                        <a:rPr lang="ru-RU" sz="16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6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Либежевская</a:t>
                      </a:r>
                      <a:r>
                        <a:rPr lang="ru-RU" sz="16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СШ»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/>
                        <a:t>Тьютор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596">
                <a:tc>
                  <a:txBody>
                    <a:bodyPr/>
                    <a:lstStyle/>
                    <a:p>
                      <a:r>
                        <a:rPr lang="ru-RU" sz="1600" dirty="0"/>
                        <a:t>«История обычных вещей»            </a:t>
                      </a:r>
                    </a:p>
                    <a:p>
                      <a:r>
                        <a:rPr lang="ru-RU" sz="1600" dirty="0"/>
                        <a:t>                                         МБОУ СШ №185 </a:t>
                      </a:r>
                      <a:r>
                        <a:rPr lang="ru-RU" sz="1600" dirty="0" err="1"/>
                        <a:t>г.Н.Новгорода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Выпускник курсов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461">
                <a:tc>
                  <a:txBody>
                    <a:bodyPr/>
                    <a:lstStyle/>
                    <a:p>
                      <a:r>
                        <a:rPr lang="ru-RU" sz="1600" dirty="0"/>
                        <a:t>«Код да шифры»                           </a:t>
                      </a:r>
                    </a:p>
                    <a:p>
                      <a:r>
                        <a:rPr lang="ru-RU" sz="1600" baseline="0" dirty="0"/>
                        <a:t>                                        </a:t>
                      </a:r>
                      <a:r>
                        <a:rPr lang="ru-RU" sz="1600" dirty="0"/>
                        <a:t>  МБОУ СШ № 59.Г.Н.Новгорода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Выпускник курсов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461">
                <a:tc>
                  <a:txBody>
                    <a:bodyPr/>
                    <a:lstStyle/>
                    <a:p>
                      <a:r>
                        <a:rPr lang="ru-RU" sz="1600" dirty="0"/>
                        <a:t>«Бессмертный полк»                 </a:t>
                      </a:r>
                      <a:r>
                        <a:rPr lang="ru-RU" sz="1600" dirty="0" err="1"/>
                        <a:t>Варнавинский</a:t>
                      </a:r>
                      <a:r>
                        <a:rPr lang="ru-RU" sz="1600" dirty="0"/>
                        <a:t> 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Выпускник курсов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«Виват, школа!», «Мы вместе»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                                             МБОУ </a:t>
                      </a:r>
                      <a:r>
                        <a:rPr lang="ru-RU" sz="1600" dirty="0" err="1"/>
                        <a:t>Каменищинская</a:t>
                      </a:r>
                      <a:r>
                        <a:rPr lang="ru-RU" sz="1600" dirty="0"/>
                        <a:t> ООШ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Выпускник</a:t>
                      </a:r>
                    </a:p>
                    <a:p>
                      <a:r>
                        <a:rPr lang="ru-RU" sz="1600" dirty="0" err="1"/>
                        <a:t>Тьютор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3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«По дорогам Олимпийского огня» , «Моя коллекция»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                                               МБОУ Лицей №3г.Кулебаки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Выпускник курсов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Rectangle 16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683568" y="116632"/>
            <a:ext cx="835292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ru-RU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lang="ru-RU"/>
            </a:pPr>
            <a:r>
              <a:rPr lang="ru-RU" b="1" dirty="0">
                <a:solidFill>
                  <a:srgbClr val="C00000"/>
                </a:solidFill>
              </a:rPr>
              <a:t>Круглый стол: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«Как создать успешный проект?»</a:t>
            </a:r>
          </a:p>
        </p:txBody>
      </p:sp>
    </p:spTree>
    <p:extLst>
      <p:ext uri="{BB962C8B-B14F-4D97-AF65-F5344CB8AC3E}">
        <p14:creationId xmlns:p14="http://schemas.microsoft.com/office/powerpoint/2010/main" val="3382445670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3131840" y="5877272"/>
            <a:ext cx="336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hlinkClick r:id="rId2"/>
              </a:rPr>
              <a:t>Ссылка  на ленту времени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1052736"/>
            <a:ext cx="8993785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Shape 78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1700" y="197529"/>
            <a:ext cx="1745724" cy="1148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Shape 79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025" y="172404"/>
            <a:ext cx="1708924" cy="1173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80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5667" y="157979"/>
            <a:ext cx="1835433" cy="117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Shape 81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7212" y="97154"/>
            <a:ext cx="1908401" cy="126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Shape 85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3181"/>
            <a:ext cx="1708932" cy="114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Shape 8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56175" y="-27384"/>
            <a:ext cx="779145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87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"/>
          <a:stretch/>
        </p:blipFill>
        <p:spPr>
          <a:xfrm>
            <a:off x="7613675" y="-27370"/>
            <a:ext cx="156940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8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177775" y="1346429"/>
            <a:ext cx="779145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89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"/>
          <a:stretch/>
        </p:blipFill>
        <p:spPr>
          <a:xfrm>
            <a:off x="7613675" y="1344230"/>
            <a:ext cx="1569400" cy="2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Shape 90"/>
          <p:cNvSpPr/>
          <p:nvPr/>
        </p:nvSpPr>
        <p:spPr>
          <a:xfrm>
            <a:off x="1700250" y="205229"/>
            <a:ext cx="94500" cy="1141200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91"/>
          <p:cNvSpPr/>
          <p:nvPr/>
        </p:nvSpPr>
        <p:spPr>
          <a:xfrm>
            <a:off x="3452850" y="205229"/>
            <a:ext cx="94500" cy="1141200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92"/>
          <p:cNvSpPr/>
          <p:nvPr/>
        </p:nvSpPr>
        <p:spPr>
          <a:xfrm>
            <a:off x="5225350" y="205229"/>
            <a:ext cx="94500" cy="1141200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93"/>
          <p:cNvSpPr/>
          <p:nvPr/>
        </p:nvSpPr>
        <p:spPr>
          <a:xfrm>
            <a:off x="7206550" y="205229"/>
            <a:ext cx="94500" cy="1141200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2" name="Shape 78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1700" y="5382105"/>
            <a:ext cx="1745724" cy="1148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Shape 79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025" y="5356980"/>
            <a:ext cx="1708924" cy="1173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80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5667" y="5342555"/>
            <a:ext cx="1835433" cy="117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81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7212" y="5281730"/>
            <a:ext cx="1908401" cy="126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85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7757"/>
            <a:ext cx="1708932" cy="114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8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56175" y="5157192"/>
            <a:ext cx="779145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87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"/>
          <a:stretch/>
        </p:blipFill>
        <p:spPr>
          <a:xfrm>
            <a:off x="7613675" y="5157206"/>
            <a:ext cx="156940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8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56175" y="6638343"/>
            <a:ext cx="779145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89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"/>
          <a:stretch/>
        </p:blipFill>
        <p:spPr>
          <a:xfrm>
            <a:off x="7607458" y="6638343"/>
            <a:ext cx="1569400" cy="2190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90"/>
          <p:cNvSpPr/>
          <p:nvPr/>
        </p:nvSpPr>
        <p:spPr>
          <a:xfrm>
            <a:off x="1700250" y="5389805"/>
            <a:ext cx="94500" cy="1141200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91"/>
          <p:cNvSpPr/>
          <p:nvPr/>
        </p:nvSpPr>
        <p:spPr>
          <a:xfrm>
            <a:off x="3452850" y="5389805"/>
            <a:ext cx="94500" cy="1141200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92"/>
          <p:cNvSpPr/>
          <p:nvPr/>
        </p:nvSpPr>
        <p:spPr>
          <a:xfrm>
            <a:off x="5225350" y="5389805"/>
            <a:ext cx="94500" cy="1141200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93"/>
          <p:cNvSpPr/>
          <p:nvPr/>
        </p:nvSpPr>
        <p:spPr>
          <a:xfrm>
            <a:off x="7206550" y="5389805"/>
            <a:ext cx="94500" cy="1141200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65" name="Picture 3" descr="H:\Фото\2013 год\100CANON\IMG_7833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5356980"/>
            <a:ext cx="1779707" cy="133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9831" y="5356980"/>
            <a:ext cx="1988673" cy="1326429"/>
          </a:xfrm>
          <a:prstGeom prst="rect">
            <a:avLst/>
          </a:prstGeom>
        </p:spPr>
      </p:pic>
      <p:pic>
        <p:nvPicPr>
          <p:cNvPr id="67" name="Picture 8" descr="H:\Фото\2013 год\100CANON\IMG_7677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5203" y="5369234"/>
            <a:ext cx="1763370" cy="132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9" descr="C:\Users\user\Downloads\DSCF7108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5376267"/>
            <a:ext cx="1800200" cy="130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0" descr="H:\Фото\2014\IMG_7926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5353477"/>
            <a:ext cx="1773122" cy="132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280277"/>
      </p:ext>
    </p:extLst>
  </p:cSld>
  <p:clrMapOvr>
    <a:masterClrMapping/>
  </p:clrMapOvr>
  <p:transition spd="slow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Развитие новых технологий и методик обучения: ЭФУ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9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Требования:</a:t>
            </a:r>
          </a:p>
          <a:p>
            <a:r>
              <a:rPr lang="ru-RU" sz="19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Образовательное учреждение должно быть обеспечено учебниками, в том числе с электронным приложением как их неотъемлемой частью.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Библиотека образовательного учреждения должна быть укомплектована печатными образовательными ресурсами и ЭОР по всем учебным предметам.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9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Курсы:</a:t>
            </a:r>
          </a:p>
          <a:p>
            <a:pPr>
              <a:spcBef>
                <a:spcPts val="0"/>
              </a:spcBef>
              <a:defRPr/>
            </a:pPr>
            <a:r>
              <a:rPr lang="ru-RU" sz="1900" b="1" dirty="0">
                <a:solidFill>
                  <a:srgbClr val="C00000"/>
                </a:solidFill>
                <a:latin typeface="Times New Roman" pitchFamily="18" charset="0"/>
              </a:rPr>
              <a:t>Проектирование учебного занятия 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с использованием ЭФУ. </a:t>
            </a:r>
          </a:p>
          <a:p>
            <a:pPr>
              <a:spcBef>
                <a:spcPts val="0"/>
              </a:spcBef>
              <a:defRPr/>
            </a:pPr>
            <a:r>
              <a:rPr lang="ru-RU" sz="19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Организация учебной деятельности с применением ЭФУ в условиях ФГОС </a:t>
            </a:r>
            <a:r>
              <a:rPr lang="ru-RU" sz="1900" b="1" dirty="0">
                <a:solidFill>
                  <a:srgbClr val="C00000"/>
                </a:solidFill>
                <a:latin typeface="Times New Roman" pitchFamily="18" charset="0"/>
              </a:rPr>
              <a:t>с использованием дистанционных технологий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.</a:t>
            </a:r>
          </a:p>
          <a:p>
            <a:pPr>
              <a:spcBef>
                <a:spcPts val="0"/>
              </a:spcBef>
              <a:defRPr/>
            </a:pPr>
            <a:r>
              <a:rPr lang="ru-RU" sz="1900" b="1" dirty="0">
                <a:solidFill>
                  <a:schemeClr val="tx2"/>
                </a:solidFill>
                <a:latin typeface="Times New Roman" pitchFamily="18" charset="0"/>
              </a:rPr>
              <a:t>Организация работы </a:t>
            </a:r>
            <a:r>
              <a:rPr lang="ru-RU" sz="1900" b="1" dirty="0">
                <a:solidFill>
                  <a:srgbClr val="C00000"/>
                </a:solidFill>
                <a:latin typeface="Times New Roman" pitchFamily="18" charset="0"/>
              </a:rPr>
              <a:t>библиотеки 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ОО в условиях использования ЭФУ</a:t>
            </a:r>
          </a:p>
          <a:p>
            <a:pPr>
              <a:spcBef>
                <a:spcPts val="0"/>
              </a:spcBef>
              <a:defRPr/>
            </a:pPr>
            <a:r>
              <a:rPr lang="ru-RU" sz="19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В рамках </a:t>
            </a:r>
            <a:r>
              <a:rPr lang="ru-RU" sz="1900" b="1" dirty="0">
                <a:solidFill>
                  <a:srgbClr val="C00000"/>
                </a:solidFill>
                <a:latin typeface="Times New Roman" pitchFamily="18" charset="0"/>
              </a:rPr>
              <a:t>каскадной модели 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«Методика использования ЭФУ в образовательном процессе в условиях требования ФГОС»</a:t>
            </a:r>
          </a:p>
          <a:p>
            <a:pPr>
              <a:spcBef>
                <a:spcPts val="0"/>
              </a:spcBef>
              <a:defRPr/>
            </a:pPr>
            <a:r>
              <a:rPr lang="ru-RU" sz="19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В рамках </a:t>
            </a:r>
            <a:r>
              <a:rPr lang="ru-RU" sz="1900" b="1" dirty="0">
                <a:solidFill>
                  <a:srgbClr val="C00000"/>
                </a:solidFill>
                <a:latin typeface="Times New Roman" pitchFamily="18" charset="0"/>
              </a:rPr>
              <a:t>корпоративно-сетевой модели 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«ЭФУ как инструмент проектирования современного учебного занятия»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1213">
            <a:off x="7817451" y="116632"/>
            <a:ext cx="111352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1261" y="404664"/>
            <a:ext cx="1024793" cy="131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060212"/>
      </p:ext>
    </p:extLst>
  </p:cSld>
  <p:clrMapOvr>
    <a:masterClrMapping/>
  </p:clrMapOvr>
  <p:transition spd="slow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460432" cy="114300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Безопасная информационно - образовательная среда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2294636"/>
              </p:ext>
            </p:extLst>
          </p:nvPr>
        </p:nvGraphicFramePr>
        <p:xfrm>
          <a:off x="762000" y="1597025"/>
          <a:ext cx="8077200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8555921"/>
      </p:ext>
    </p:extLst>
  </p:cSld>
  <p:clrMapOvr>
    <a:masterClrMapping/>
  </p:clrMapOvr>
  <p:transition spd="slow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Роль кафедры ИТ</a:t>
            </a:r>
          </a:p>
        </p:txBody>
      </p:sp>
      <p:sp>
        <p:nvSpPr>
          <p:cNvPr id="5" name="Shape 21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/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Обеспечение </a:t>
            </a:r>
            <a:r>
              <a:rPr lang="ru-RU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непрерывности, системности и целостности </a:t>
            </a: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про­цесса повышения квалификации  работников образования в сфере  ИКТ.</a:t>
            </a:r>
          </a:p>
          <a:p>
            <a:pPr lvl="0" algn="just"/>
            <a:r>
              <a:rPr lang="ru-RU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Опережающее изучение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новейших достижений современных информационных и педагогических технологий и их </a:t>
            </a: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внедрение в содержание, методику, организацию учеб­ного процесса слушателей.</a:t>
            </a:r>
          </a:p>
          <a:p>
            <a:pPr lvl="0" algn="just"/>
            <a:r>
              <a:rPr lang="ru-RU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</a:t>
            </a:r>
            <a:r>
              <a:rPr lang="ru-RU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пробация и популяризация существующих </a:t>
            </a: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информационных технологий и программных продуктов, разработка методик и технологий; </a:t>
            </a:r>
          </a:p>
          <a:p>
            <a:pPr algn="just"/>
            <a:r>
              <a:rPr lang="ru-RU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Обобщение и адаптация опыта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использования информационных технологий в образовании; </a:t>
            </a:r>
          </a:p>
          <a:p>
            <a:pPr lvl="0" algn="just"/>
            <a:r>
              <a:rPr lang="ru-RU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lang="ru-RU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аучное и организационное содей­ствие </a:t>
            </a: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их распространению и внедрению в практику образования.</a:t>
            </a:r>
          </a:p>
          <a:p>
            <a:pPr lvl="0" algn="just"/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Обеспечение </a:t>
            </a:r>
            <a:r>
              <a:rPr lang="ru-RU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творческого партнерства </a:t>
            </a:r>
            <a:r>
              <a:rPr lang="ru-RU" sz="1800" b="0" dirty="0">
                <a:latin typeface="Calibri" panose="020F0502020204030204" pitchFamily="34" charset="0"/>
                <a:cs typeface="Calibri" panose="020F0502020204030204" pitchFamily="34" charset="0"/>
              </a:rPr>
              <a:t>с образовательными организациями по вопросам применения ИКТ в образовании.</a:t>
            </a:r>
            <a:endParaRPr lang="ru-RU" sz="2000" b="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5517232"/>
            <a:ext cx="2910026" cy="117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86247"/>
      </p:ext>
    </p:extLst>
  </p:cSld>
  <p:clrMapOvr>
    <a:masterClrMapping/>
  </p:clrMapOvr>
  <p:transition spd="slow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755576" y="404664"/>
            <a:ext cx="7632848" cy="11521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Круглый стол «Школьный издательский центр как ресурс развития ИОС ОО»</a:t>
            </a:r>
          </a:p>
          <a:p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1484784"/>
            <a:ext cx="6488298" cy="517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5496" y="332656"/>
            <a:ext cx="8748464" cy="625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43633"/>
      </p:ext>
    </p:extLst>
  </p:cSld>
  <p:clrMapOvr>
    <a:masterClrMapping/>
  </p:clrMapOvr>
  <p:transition spd="slow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16632"/>
            <a:ext cx="9204060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71291"/>
      </p:ext>
    </p:extLst>
  </p:cSld>
  <p:clrMapOvr>
    <a:masterClrMapping/>
  </p:clrMapOvr>
  <p:transition spd="slow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627784" y="2564904"/>
            <a:ext cx="4343400" cy="1362075"/>
          </a:xfrm>
        </p:spPr>
        <p:txBody>
          <a:bodyPr/>
          <a:lstStyle/>
          <a:p>
            <a:pPr>
              <a:defRPr lang="ru-RU"/>
            </a:pPr>
            <a:r>
              <a:rPr lang="ru-RU" dirty="0">
                <a:solidFill>
                  <a:srgbClr val="C00000"/>
                </a:solidFill>
              </a:rPr>
              <a:t>Спасибо за внимание!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3688" y="4156466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Канянина Татьяна Ивановна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Электронный адрес  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hlinkClick r:id="rId5"/>
              </a:rPr>
              <a:t>tkanyanina@gmail.com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Телефон кафедры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8 (831) 417-76-54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75577" y="1484784"/>
            <a:ext cx="7272808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–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создание условий для совершенствования ИКТ-компетентности педагогических кадров ОО посредством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29567" y="567811"/>
            <a:ext cx="4680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Цель кафедры ИТ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942" y="2852936"/>
            <a:ext cx="5112568" cy="156966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организации системы непрерывного повышения квалификации в области использования современных ИКТ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4869160"/>
            <a:ext cx="5112569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организации научно-методического сопровождения процесса использования ИКТ в образовании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172202"/>
            <a:ext cx="1528034" cy="94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883682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ИОС по ФГОС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3429000"/>
            <a:ext cx="4898214" cy="2721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83968" y="597486"/>
            <a:ext cx="5004048" cy="524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1524" y="1268760"/>
            <a:ext cx="4392488" cy="1142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83760" y="551723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Педагогическое «Облако слов»</a:t>
            </a:r>
          </a:p>
        </p:txBody>
      </p:sp>
    </p:spTree>
    <p:extLst>
      <p:ext uri="{BB962C8B-B14F-4D97-AF65-F5344CB8AC3E}">
        <p14:creationId xmlns:p14="http://schemas.microsoft.com/office/powerpoint/2010/main" val="677402300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5805264"/>
            <a:ext cx="4602088" cy="783104"/>
          </a:xfrm>
        </p:spPr>
        <p:txBody>
          <a:bodyPr>
            <a:normAutofit/>
          </a:bodyPr>
          <a:lstStyle/>
          <a:p>
            <a:r>
              <a:rPr lang="ru-RU" sz="2400" dirty="0"/>
              <a:t>МБОУ Лицей №3 </a:t>
            </a:r>
            <a:r>
              <a:rPr lang="ru-RU" sz="2400" dirty="0" err="1"/>
              <a:t>г.Кулебаки</a:t>
            </a:r>
            <a:endParaRPr lang="ru-RU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1680" y="1772816"/>
            <a:ext cx="5544616" cy="350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62000" y="269632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ru-RU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Вариант модели информационно-образовательной среды ОО</a:t>
            </a:r>
          </a:p>
        </p:txBody>
      </p:sp>
    </p:spTree>
    <p:extLst>
      <p:ext uri="{BB962C8B-B14F-4D97-AF65-F5344CB8AC3E}">
        <p14:creationId xmlns:p14="http://schemas.microsoft.com/office/powerpoint/2010/main" val="636746136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ИОС ОО обеспечивает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46190881"/>
              </p:ext>
            </p:extLst>
          </p:nvPr>
        </p:nvGraphicFramePr>
        <p:xfrm>
          <a:off x="683568" y="1268760"/>
          <a:ext cx="828092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2666846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428" y="197768"/>
            <a:ext cx="80772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Региональные сетевые проекты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340768"/>
            <a:ext cx="7848872" cy="86409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Проектирование</a:t>
            </a:r>
            <a:r>
              <a:rPr lang="ru-RU" b="1" dirty="0"/>
              <a:t> информационно-образовательной среды ОУ (2008 – 2010)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492896"/>
            <a:ext cx="7848872" cy="86409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Школьный издательский центр как ресурс развития ИОС ОУ (2010 – 2013)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3717032"/>
            <a:ext cx="7848872" cy="86409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Нижегородская электронная школа (2013 – 2015)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4725144"/>
            <a:ext cx="7848872" cy="86409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Профессиональная грамотность учителя иностранного языка (2016 – 2018)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5733256"/>
            <a:ext cx="7848872" cy="86409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Формирование информационной культуры педагога начальной школы</a:t>
            </a:r>
          </a:p>
          <a:p>
            <a:pPr algn="ctr"/>
            <a:r>
              <a:rPr lang="ru-RU" b="1" dirty="0"/>
              <a:t> (2016 – 2018)</a:t>
            </a:r>
          </a:p>
        </p:txBody>
      </p:sp>
    </p:spTree>
    <p:extLst>
      <p:ext uri="{BB962C8B-B14F-4D97-AF65-F5344CB8AC3E}">
        <p14:creationId xmlns:p14="http://schemas.microsoft.com/office/powerpoint/2010/main" val="2481433516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35696" y="1364632"/>
            <a:ext cx="7156039" cy="517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115616" y="332656"/>
            <a:ext cx="8229600" cy="5635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ru-RU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Реализация современных моделей повышения квалификации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1700808"/>
            <a:ext cx="8136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7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74971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6093054"/>
      </p:ext>
    </p:extLst>
  </p:cSld>
  <p:clrMapOvr>
    <a:masterClrMapping/>
  </p:clrMapOvr>
  <p:transition spd="slow">
    <p:wipe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wNinuYvMzfZ5U1vBqhNh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97Sh4Wf3q9VkhYZEnvoz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7YHL0AN4yxWP6rbpeJii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8rhPVNC2ZkJsgYQvjtV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8O3IgLtryNrFUJ6b9lRE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iNleKja73hohXWjuz775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SbIsX2HQuOqjOBqXA0jcY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Q6pMcljtk1MJ0De6E19B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iNleKja73hohXWjuz775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48BxRTjzwKhAarpC8SPOi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QynbDZ7CnnKAa7cx9M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Обуч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1445</Words>
  <Application>Microsoft Office PowerPoint</Application>
  <PresentationFormat>Экран (4:3)</PresentationFormat>
  <Paragraphs>235</Paragraphs>
  <Slides>26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Georgia</vt:lpstr>
      <vt:lpstr>Segoe Semibold</vt:lpstr>
      <vt:lpstr>Times New Roman</vt:lpstr>
      <vt:lpstr>Обучение</vt:lpstr>
      <vt:lpstr>Роль ИРО в формировании  информационно-образовательной среды  школы (на примере кафедры информационных технологий)  </vt:lpstr>
      <vt:lpstr>Презентация PowerPoint</vt:lpstr>
      <vt:lpstr>– создание условий для совершенствования ИКТ-компетентности педагогических кадров ОО посредством</vt:lpstr>
      <vt:lpstr>ИОС по ФГОС</vt:lpstr>
      <vt:lpstr>МБОУ Лицей №3 г.Кулебаки</vt:lpstr>
      <vt:lpstr>ИОС ОО обеспечивает</vt:lpstr>
      <vt:lpstr>Региональные сетевые проекты</vt:lpstr>
      <vt:lpstr>Презентация PowerPoint</vt:lpstr>
      <vt:lpstr>Презентация PowerPoint</vt:lpstr>
      <vt:lpstr>Презентация PowerPoint</vt:lpstr>
      <vt:lpstr>Внедрение новых форм повышения квалификации: модули по вопросам ИКТ к курсам предметных кафедр  нако</vt:lpstr>
      <vt:lpstr>Внедрение новых форм повышения квалификации: каскадная модель</vt:lpstr>
      <vt:lpstr>Презентация PowerPoint</vt:lpstr>
      <vt:lpstr>Динамика повышения квалификации в рамках каскадной модели</vt:lpstr>
      <vt:lpstr>Внедрение новых форм повышения квалификации: корпоративно-сетевая модель </vt:lpstr>
      <vt:lpstr>Презентация PowerPoint</vt:lpstr>
      <vt:lpstr>Круглый стол:  «Как создать успешный проект?»</vt:lpstr>
      <vt:lpstr>Региональные проекты кафедры</vt:lpstr>
      <vt:lpstr>Муниципальные проекты ОО</vt:lpstr>
      <vt:lpstr>Развитие новых технологий и методик обучения: ЭФУ </vt:lpstr>
      <vt:lpstr>Безопасная информационно - образовательная среда</vt:lpstr>
      <vt:lpstr>Роль кафедры ИТ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2017-03-18T12:43:20Z</dcterms:created>
  <dcterms:modified xsi:type="dcterms:W3CDTF">2017-03-24T09:01:13Z</dcterms:modified>
</cp:coreProperties>
</file>