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7" r:id="rId15"/>
    <p:sldId id="268" r:id="rId16"/>
    <p:sldId id="269" r:id="rId17"/>
    <p:sldId id="270" r:id="rId18"/>
    <p:sldId id="292" r:id="rId19"/>
    <p:sldId id="263" r:id="rId20"/>
    <p:sldId id="293" r:id="rId21"/>
    <p:sldId id="294" r:id="rId22"/>
    <p:sldId id="295" r:id="rId23"/>
    <p:sldId id="297" r:id="rId24"/>
    <p:sldId id="298" r:id="rId25"/>
    <p:sldId id="296" r:id="rId26"/>
    <p:sldId id="299" r:id="rId27"/>
    <p:sldId id="300" r:id="rId28"/>
    <p:sldId id="301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3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91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3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36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95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9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77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40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10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5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1766-27B1-457E-BCF6-A094B0DE8E7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E1D9-3257-459D-B943-4D1AAAB0A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51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Региональная оценка качества дошкольного образования:</a:t>
            </a:r>
            <a:br>
              <a:rPr lang="ru-RU" sz="4800" dirty="0" smtClean="0"/>
            </a:br>
            <a:r>
              <a:rPr lang="ru-RU" sz="4800" dirty="0" smtClean="0"/>
              <a:t>технология, инструментарий, опыт апробации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4886" y="4201886"/>
            <a:ext cx="9133114" cy="174171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Арасланова Елена Викторовна,</a:t>
            </a:r>
          </a:p>
          <a:p>
            <a:pPr algn="r"/>
            <a:r>
              <a:rPr lang="ru-RU" dirty="0"/>
              <a:t>к</a:t>
            </a:r>
            <a:r>
              <a:rPr lang="ru-RU" dirty="0" smtClean="0"/>
              <a:t>андидат психологических наук,</a:t>
            </a:r>
          </a:p>
          <a:p>
            <a:pPr algn="r"/>
            <a:r>
              <a:rPr lang="ru-RU" dirty="0"/>
              <a:t>з</a:t>
            </a:r>
            <a:r>
              <a:rPr lang="ru-RU" dirty="0" smtClean="0"/>
              <a:t>аведующий кафедрой </a:t>
            </a:r>
            <a:r>
              <a:rPr lang="ru-RU" dirty="0" err="1" smtClean="0"/>
              <a:t>ДиНОО</a:t>
            </a:r>
            <a:endParaRPr lang="ru-RU" dirty="0" smtClean="0"/>
          </a:p>
          <a:p>
            <a:pPr algn="r"/>
            <a:r>
              <a:rPr lang="ru-RU" dirty="0" smtClean="0"/>
              <a:t>ИРО Кировской области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254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Субъекты оценки качества образования: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417638"/>
            <a:ext cx="9506272" cy="460216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организации: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обеспечивают сбор информации по показателям деятельности, подготовку публичных докладов и размещение их в открытом доступе на официальных электронных ресурсах образовательных организаций в информационно-коммуникационной сети Интернет*;</a:t>
            </a:r>
          </a:p>
          <a:p>
            <a:pPr fontAlgn="base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предоставляют в открытом доступе в сети Интернет отчет о результатах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информацию в соответствии с принципами открытости согласно действующему Федеральному закону;</a:t>
            </a:r>
          </a:p>
          <a:p>
            <a:pPr fontAlgn="base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используют результаты оценки качества образования для решения задач, отраженных  в основной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endParaRPr lang="ru-RU" sz="7400" dirty="0"/>
          </a:p>
        </p:txBody>
      </p:sp>
    </p:spTree>
    <p:extLst>
      <p:ext uri="{BB962C8B-B14F-4D97-AF65-F5344CB8AC3E}">
        <p14:creationId xmlns="" xmlns:p14="http://schemas.microsoft.com/office/powerpoint/2010/main" val="217772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Субъекты оценки качества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Эксперты, осуществляющие процедуры оценки качества образования: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осуществляют экспертную деятельность по предложенным показателям и параметрам в конкретной ДОО;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сравнение результатов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 и полученных экспертных оценок, при рассогласовании оценок данные уточняются;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краткое заключение по предложенному алгоритму, где анализируют полученные результаты оценочных процедур, по итогам анализа формируют рекомендации по дальнейшему развитию образовательных организаций;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заполненные экспертные листы и заключение  в ЦОКО;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работе общественных советов для обсуждения общей стратегии развития региональной оценки качества, результатов оценочных процедур;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аналитические справки, доклады о состоянии образования на основе проведенных оценочных процедур.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55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Министерство образования Кировской области, ЦОКО, ИРО: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перечень показателей деятельности образовательных организаций, предлагаемых для оценки, предложения по периодичности, механизмам получения информации;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порядок проведения оценочных процедур, контрольно-измерительные инструменты, методики и другие инструменты, с помощью которых организуется работа по проведению оценки качества образования;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разработке или разрабатывают электронную  среду для организации оценочных процедур с использованием с целью повышения эффективности и прозрачности этих процедур; 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методологию и проводят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образовательных организаций, другие оценочные процедуры. 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31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</a:rPr>
              <a:t>Источники информации для оценки качества дошкольного образования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220686"/>
            <a:ext cx="10515600" cy="395627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публичные доклады руководителей дошкольных образовательных организаций (письмо </a:t>
            </a:r>
            <a:r>
              <a:rPr lang="ru-RU" sz="1600" b="1" dirty="0" err="1">
                <a:latin typeface="Times New Roman" panose="02020603050405020304" pitchFamily="18" charset="0"/>
              </a:rPr>
              <a:t>минобрнауки</a:t>
            </a:r>
            <a:r>
              <a:rPr lang="ru-RU" sz="1600" b="1" dirty="0">
                <a:latin typeface="Times New Roman" panose="02020603050405020304" pitchFamily="18" charset="0"/>
              </a:rPr>
              <a:t> РФ от 28.10.2010. № 13-312 «О подготовке публичных докладов»)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отчеты по результатам </a:t>
            </a:r>
            <a:r>
              <a:rPr lang="ru-RU" sz="1600" b="1" dirty="0" err="1">
                <a:latin typeface="Times New Roman" panose="02020603050405020304" pitchFamily="18" charset="0"/>
              </a:rPr>
              <a:t>самообследования</a:t>
            </a:r>
            <a:r>
              <a:rPr lang="ru-RU" sz="1600" b="1" dirty="0">
                <a:latin typeface="Times New Roman" panose="02020603050405020304" pitchFamily="18" charset="0"/>
              </a:rPr>
              <a:t> (Приказ </a:t>
            </a:r>
            <a:r>
              <a:rPr lang="ru-RU" sz="1600" b="1" dirty="0" err="1">
                <a:latin typeface="Times New Roman" panose="02020603050405020304" pitchFamily="18" charset="0"/>
              </a:rPr>
              <a:t>минобрнауки</a:t>
            </a:r>
            <a:r>
              <a:rPr lang="ru-RU" sz="1600" b="1" dirty="0">
                <a:latin typeface="Times New Roman" panose="02020603050405020304" pitchFamily="18" charset="0"/>
              </a:rPr>
              <a:t> РФ от 14.06.2013. №462 «Об утверждении порядка проведения </a:t>
            </a:r>
            <a:r>
              <a:rPr lang="ru-RU" sz="1600" b="1" dirty="0" err="1">
                <a:latin typeface="Times New Roman" panose="02020603050405020304" pitchFamily="18" charset="0"/>
              </a:rPr>
              <a:t>самообследования</a:t>
            </a:r>
            <a:r>
              <a:rPr lang="ru-RU" sz="1600" b="1" dirty="0">
                <a:latin typeface="Times New Roman" panose="02020603050405020304" pitchFamily="18" charset="0"/>
              </a:rPr>
              <a:t> образовательной организации»)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официальные сайты дошкольных образовательных организаций (Постановление Правительства РФ от 10.07.2013. №582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 образовательной организации»)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мнение потребителей образовательных услуг (Государственная программа Российской Федерации «Развитие образования на 2013-2020 годы» утверждена распоряжением Правительства РФ от 15.05.2013. №792-р)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иная информация (фотоматериалы, документация ДОО, материалы экспертной оценки руководителя, ст. воспитателя, анкеты для родителей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9547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274638"/>
            <a:ext cx="10744200" cy="3298378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</a:rPr>
              <a:t>Постановление Правительства РФ от 10.07.2013 №582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29" y="2939142"/>
            <a:ext cx="10711542" cy="3080657"/>
          </a:xfrm>
        </p:spPr>
        <p:txBody>
          <a:bodyPr/>
          <a:lstStyle/>
          <a:p>
            <a:pPr eaLnBrk="1" hangingPunct="1"/>
            <a:endParaRPr lang="ru-RU" sz="2000" dirty="0"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sz="2000" dirty="0">
                <a:latin typeface="Times New Roman" panose="02020603050405020304" pitchFamily="18" charset="0"/>
              </a:rPr>
              <a:t>Утверждён перечень информации, подлежащей обязательному размещению на сайте образовательной организации, а также правила её обновления  и доступа к ней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3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7" y="274638"/>
            <a:ext cx="9263743" cy="16421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>
                <a:latin typeface="Times New Roman" panose="02020603050405020304" pitchFamily="18" charset="0"/>
              </a:rPr>
              <a:t>Постановление Правительства РФ от 05.08.2013. №662 </a:t>
            </a:r>
            <a:br>
              <a:rPr lang="ru-RU" sz="2800" dirty="0">
                <a:latin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</a:rPr>
              <a:t>«Об осуществлении мониторинга системы образования»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6" y="2732314"/>
            <a:ext cx="9361714" cy="3287486"/>
          </a:xfrm>
        </p:spPr>
        <p:txBody>
          <a:bodyPr/>
          <a:lstStyle/>
          <a:p>
            <a:pPr lvl="1" eaLnBrk="1" hangingPunct="1">
              <a:buFontTx/>
              <a:buChar char="-"/>
            </a:pPr>
            <a:endParaRPr lang="ru-RU" sz="18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marL="594360" lvl="2" indent="0" algn="just">
              <a:buNone/>
            </a:pPr>
            <a:r>
              <a:rPr lang="ru-RU" sz="2400" dirty="0">
                <a:latin typeface="Times New Roman" panose="02020603050405020304" pitchFamily="18" charset="0"/>
              </a:rPr>
              <a:t>Установлен перечень обязательной информации в образовательной системе, подлежащей мониторингу по уровням образования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593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274638"/>
            <a:ext cx="10657114" cy="30103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>
                <a:latin typeface="Times New Roman" panose="02020603050405020304" pitchFamily="18" charset="0"/>
              </a:rPr>
              <a:t>План мероприятий по формированию независимой системы оценки качества работы организаций, оказывающих социальные услуги, на 2013-2015 годы, утверждённый распоряжением Правительства РФ от 30.03.2013. №487-р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457" y="3068960"/>
            <a:ext cx="10755086" cy="23630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dirty="0">
                <a:latin typeface="Times New Roman" panose="02020603050405020304" pitchFamily="18" charset="0"/>
              </a:rPr>
              <a:t>Обеспечение информационной открытости государственных (муниципальных) учреждений, оказывающих социальные услуги, на основе соответствующих нормативно-правовых актов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874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100" b="1">
                <a:latin typeface="Times New Roman" panose="02020603050405020304" pitchFamily="18" charset="0"/>
              </a:rPr>
              <a:t>Приказ Министерства образования и науки РФ от 14.06.2013 №462 «Об утверждении порядка и проведения самообследования образовательной организацией»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844824"/>
            <a:ext cx="10765971" cy="417497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dirty="0">
                <a:latin typeface="Times New Roman" panose="02020603050405020304" pitchFamily="18" charset="0"/>
              </a:rPr>
              <a:t>Определены компоненты образовательной системы образовательной организации, подлежащие </a:t>
            </a:r>
            <a:r>
              <a:rPr lang="ru-RU" sz="2000" dirty="0" err="1">
                <a:latin typeface="Times New Roman" panose="02020603050405020304" pitchFamily="18" charset="0"/>
              </a:rPr>
              <a:t>самообследованию</a:t>
            </a:r>
            <a:r>
              <a:rPr lang="ru-RU" sz="20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образовательная деятельность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система управления организацией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содержание и качество подготовки обучающихся;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организация учебного процесса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качество кадрового, учебно-методического, библиотечно-информационного обеспечения, материально-технической базы;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функционирование внутренней системы оценки качества образования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068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Характеристика инструментария оценочных процедур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936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шкал для оценки критериев по параметрам: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Для оценки параметра «</a:t>
            </a:r>
            <a:r>
              <a:rPr lang="ru-RU" dirty="0"/>
              <a:t>С</a:t>
            </a:r>
            <a:r>
              <a:rPr lang="ru-RU" dirty="0" smtClean="0"/>
              <a:t>оответствие Программы требованиям стандарта дошкольного образования» используется двух-бальная шкала (1- не соответствует критерию, 2- соответствует)</a:t>
            </a:r>
          </a:p>
          <a:p>
            <a:pPr algn="just"/>
            <a:r>
              <a:rPr lang="ru-RU" dirty="0" smtClean="0"/>
              <a:t>Для оценки параметров «</a:t>
            </a:r>
            <a:r>
              <a:rPr lang="ru-RU" dirty="0"/>
              <a:t>С</a:t>
            </a:r>
            <a:r>
              <a:rPr lang="ru-RU" dirty="0" smtClean="0"/>
              <a:t>оответствие условий реализации Программы требованиям стандарта дошкольного образования» и «</a:t>
            </a:r>
            <a:r>
              <a:rPr lang="ru-RU" dirty="0"/>
              <a:t>С</a:t>
            </a:r>
            <a:r>
              <a:rPr lang="ru-RU" dirty="0" smtClean="0"/>
              <a:t>тепень удовлетворенности родителей (законных представителей) деятельностью образовательной организации» трех-бальная шкала (1 – не соответствует, 2 – частично соответствует, 3- соответствует).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92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13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Нормативная база апробации: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86" y="1077685"/>
            <a:ext cx="10230394" cy="479140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- ФЗ </a:t>
            </a:r>
            <a:r>
              <a:rPr lang="ru-RU" i="1" dirty="0"/>
              <a:t>от 29.12.2012 г. №273-ФЗ «Об образовании в Российской федерации»;</a:t>
            </a:r>
            <a:endParaRPr lang="ru-RU" dirty="0"/>
          </a:p>
          <a:p>
            <a:r>
              <a:rPr lang="ru-RU" i="1" dirty="0"/>
              <a:t>- Приказ </a:t>
            </a:r>
            <a:r>
              <a:rPr lang="ru-RU" i="1" dirty="0" err="1"/>
              <a:t>Минобр</a:t>
            </a:r>
            <a:r>
              <a:rPr lang="ru-RU" i="1" dirty="0"/>
              <a:t>. и науки РФ от 17.10. 2013г№1155 «Об утверждении федерального государственного стандарта дошкольного образования»;</a:t>
            </a:r>
            <a:endParaRPr lang="ru-RU" dirty="0"/>
          </a:p>
          <a:p>
            <a:r>
              <a:rPr lang="ru-RU" i="1" dirty="0"/>
              <a:t>- Приказ </a:t>
            </a:r>
            <a:r>
              <a:rPr lang="ru-RU" i="1" dirty="0" err="1"/>
              <a:t>Минобр</a:t>
            </a:r>
            <a:r>
              <a:rPr lang="ru-RU" i="1" dirty="0"/>
              <a:t>. и науки РФ от 18.10.2013 №55н «Об утверждении профессионального стандарта «Педагог» (педагогическая деятельность в сфере дошкольного, начального общего, основного общего, среднего общего образования) (воспитатель, учитель)»;</a:t>
            </a:r>
            <a:endParaRPr lang="ru-RU" dirty="0"/>
          </a:p>
          <a:p>
            <a:r>
              <a:rPr lang="ru-RU" i="1" dirty="0"/>
              <a:t>- Приказ </a:t>
            </a:r>
            <a:r>
              <a:rPr lang="ru-RU" i="1" dirty="0" err="1"/>
              <a:t>Минобр</a:t>
            </a:r>
            <a:r>
              <a:rPr lang="ru-RU" i="1" dirty="0"/>
              <a:t>. и науки РФ от 10. 12.2013 №462 «Об утверждении Порядка проведения </a:t>
            </a:r>
            <a:r>
              <a:rPr lang="ru-RU" i="1" dirty="0" err="1"/>
              <a:t>самообследования</a:t>
            </a:r>
            <a:r>
              <a:rPr lang="ru-RU" i="1" dirty="0"/>
              <a:t> образовательной организацией». </a:t>
            </a:r>
            <a:endParaRPr lang="ru-RU" dirty="0"/>
          </a:p>
          <a:p>
            <a:r>
              <a:rPr lang="ru-RU" i="1" dirty="0"/>
              <a:t>- Закон Кировской области «Об образовании в Кировской области», принят Законодательным Собранием Кировской области 25.09.2013.;</a:t>
            </a:r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Приказ министерства образования Кировской области от 21.12.2015 № 5-1007 «Об утверждении модели региональной системы оценки качества образования Кировской области</a:t>
            </a:r>
            <a:r>
              <a:rPr lang="ru-RU" i="1" dirty="0" smtClean="0"/>
              <a:t>»;</a:t>
            </a:r>
          </a:p>
          <a:p>
            <a:r>
              <a:rPr lang="ru-RU" dirty="0" smtClean="0"/>
              <a:t>Приказ министерства образования Кировской области от 27.01.2017 № 420-42-03-05 «О проведении апробации технологии внешней оценки качества дошкольного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054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параметра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родителей (законных представителей) деятельностью образовательной организации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проводится самостоятельно дошкольной образовательной организацией. В анкетировании участвуют родители детей старших и подготовительных к школе групп. В случае, если в ДОО существуют только разновозрастные группы, участвуют все родители, но родители  детей  младшего и среднего возраста не отвечают на п.15.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анкете для родителей (законных представителей) предложено 4 группы параметров: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 ДОО (5);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(3);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ДОО (7);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(4).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анкеты касается качества подготовки детей к школе, поэтому на него отвечают  только родители (законные представители) детей старшей и подготовительной 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каждого параметра существуют критерии, которые представлены вопросами для родителей (законных представителей) с вариантами ответов: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полностью – 3 балла;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соответствует – 2 балла;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– 1 балл.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024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3.1. Анкета для родителей по ДОО-1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25639"/>
            <a:ext cx="4746172" cy="6558189"/>
          </a:xfrm>
          <a:prstGeom prst="rect">
            <a:avLst/>
          </a:prstGeom>
        </p:spPr>
      </p:pic>
      <p:pic>
        <p:nvPicPr>
          <p:cNvPr id="5" name="Рисунок 4" descr="3.1. Анкета для родителей по ДОО-2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2343" y="125640"/>
            <a:ext cx="5334000" cy="6653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128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параметра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Программы требованиям  действующих нормативных правовых документов и, в первую очередь, стандарта дошкольного образования»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2828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«Соответствие Программы требованиям  действующих нормативных правовых документов и, в первую очередь, стандарта дошкольного образования»  (далее – Оценочный лист) разработан на основе требований к структуре и объему Программы, предъявляемых федеральным государственным стандартом дошкольного образования  и  имеет своей целью стандартизацию оценивания экспертами и самооценки  дошкольной образовательной организацией соответствия  Программы установленным требованиям.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оценочного листа соответствуют требованиям стандарта, поэтому исключение каких-либо критериев /показателей их предложенной формы оценочного листа исключается.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имеет два варианта:  для ДОО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компенсирующей и комбинированной направленности (30 показателей, без учета дополнительного);  для  ДОО,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компенсирующей и комбинированной направленности (38 показателей без учета дополнительного). П.4.2*  является дополнительным.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осуществляется по каждому показателю с использованием 2-х балльной шкалы: 1 балл – не соответствует требованию, 2 балла – соответствует требованию.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заносятся в «пустое» поле таблицы напротив соответствующего показателя.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529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критериев и показателей по группе параметров оценки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Соблюдение структуры Программы (17 */13 показателей)</a:t>
            </a:r>
          </a:p>
          <a:p>
            <a:pPr algn="just"/>
            <a:r>
              <a:rPr lang="ru-RU" dirty="0" smtClean="0"/>
              <a:t>Соответствие объема программы установленным требованиям (оптимальность объема) (4)</a:t>
            </a:r>
          </a:p>
          <a:p>
            <a:pPr algn="just"/>
            <a:r>
              <a:rPr lang="ru-RU" dirty="0" smtClean="0"/>
              <a:t> Направленность содержания Программы на обеспечение развития личности детей дошкольного возраста (3)</a:t>
            </a:r>
          </a:p>
          <a:p>
            <a:pPr algn="just"/>
            <a:r>
              <a:rPr lang="ru-RU" dirty="0" smtClean="0"/>
              <a:t>Отражение организационных возможностей разработки и реализации Программы (4)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297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Характеристика критериев и показателей по группе параметров Условия реализация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Соответствие психолого-педагогических условий реализации ООП ДО (6 показателей)</a:t>
            </a:r>
          </a:p>
          <a:p>
            <a:r>
              <a:rPr lang="ru-RU" dirty="0" smtClean="0"/>
              <a:t>Соответствие развивающей предметно-пространственной среды (5)</a:t>
            </a:r>
          </a:p>
          <a:p>
            <a:r>
              <a:rPr lang="ru-RU" dirty="0" smtClean="0"/>
              <a:t>Соответствие кадрового обеспечения реализации ООП ДО (3)</a:t>
            </a:r>
          </a:p>
          <a:p>
            <a:r>
              <a:rPr lang="ru-RU" dirty="0" smtClean="0"/>
              <a:t>Соответствие материально-технического обеспечения и финансовых условий реализации ООП ДО (4)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390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Соответствие Условий_1_кор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5057"/>
            <a:ext cx="5203371" cy="6553199"/>
          </a:xfrm>
          <a:prstGeom prst="rect">
            <a:avLst/>
          </a:prstGeom>
        </p:spPr>
      </p:pic>
      <p:pic>
        <p:nvPicPr>
          <p:cNvPr id="7" name="Рисунок 6" descr="Соответствие Условий_2_кор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271828"/>
            <a:ext cx="5029200" cy="6586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7282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4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выборки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6029"/>
            <a:ext cx="10515600" cy="475093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апробации были определено </a:t>
            </a:r>
            <a:r>
              <a:rPr lang="ru-RU" dirty="0" smtClean="0"/>
              <a:t>90 образовательных </a:t>
            </a:r>
            <a:r>
              <a:rPr lang="ru-RU" dirty="0"/>
              <a:t>организаций Кировской области, реализующих основные образовательные программы дошкольного образования, в их число вошли:</a:t>
            </a:r>
          </a:p>
          <a:p>
            <a:r>
              <a:rPr lang="ru-RU" dirty="0" smtClean="0"/>
              <a:t>ОО </a:t>
            </a:r>
            <a:r>
              <a:rPr lang="ru-RU" dirty="0"/>
              <a:t>различных форм финансирования (80 казенных, 8 бюджетных, 1 автономное;</a:t>
            </a:r>
          </a:p>
          <a:p>
            <a:r>
              <a:rPr lang="ru-RU" dirty="0" smtClean="0"/>
              <a:t>ОО, находящихся </a:t>
            </a:r>
            <a:r>
              <a:rPr lang="ru-RU" dirty="0"/>
              <a:t>в различных условиях (дошкольные группы при школах (11), самостоятельные организации (78));</a:t>
            </a:r>
          </a:p>
          <a:p>
            <a:r>
              <a:rPr lang="ru-RU" dirty="0" smtClean="0"/>
              <a:t>ОО, </a:t>
            </a:r>
            <a:r>
              <a:rPr lang="ru-RU" dirty="0"/>
              <a:t>реализующие программы дошкольного образования, расположенные как в сельской местности, так и в городах,</a:t>
            </a:r>
          </a:p>
          <a:p>
            <a:r>
              <a:rPr lang="ru-RU" dirty="0" smtClean="0"/>
              <a:t>ОО, </a:t>
            </a:r>
            <a:r>
              <a:rPr lang="ru-RU" dirty="0"/>
              <a:t>имеющие группы компенсирующей и комбинированной направленности (12 ДОО) и  ДОО с группами общеразвивающей направленности (77 ДОО).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Для получения достоверных данных </a:t>
            </a:r>
            <a:r>
              <a:rPr lang="ru-RU" dirty="0" smtClean="0"/>
              <a:t>были использованы </a:t>
            </a:r>
            <a:r>
              <a:rPr lang="ru-RU" dirty="0"/>
              <a:t>методы математической </a:t>
            </a:r>
            <a:r>
              <a:rPr lang="ru-RU" dirty="0" smtClean="0"/>
              <a:t>статистики </a:t>
            </a:r>
            <a:r>
              <a:rPr lang="ru-RU" dirty="0"/>
              <a:t>были выявлены аномальные значения с помощью анализа абсолютных величин разности самооценки и внешней </a:t>
            </a:r>
            <a:r>
              <a:rPr lang="ru-RU" dirty="0" smtClean="0"/>
              <a:t>оценки, </a:t>
            </a:r>
            <a:r>
              <a:rPr lang="ru-RU" dirty="0"/>
              <a:t>вычислен коэффициент линейной корреляции Пирсона</a:t>
            </a:r>
            <a:r>
              <a:rPr lang="ru-RU" dirty="0" smtClean="0"/>
              <a:t>. </a:t>
            </a:r>
            <a:r>
              <a:rPr lang="ru-RU" dirty="0"/>
              <a:t>В ходе обработки выделены аномальные данные по 5 (4,5%) ДОО (таблица 1), в которых получены недостоверные значения, что в дальнейшем не позволило учитывать эти значения в обработке данных.</a:t>
            </a:r>
          </a:p>
        </p:txBody>
      </p:sp>
    </p:spTree>
    <p:extLst>
      <p:ext uri="{BB962C8B-B14F-4D97-AF65-F5344CB8AC3E}">
        <p14:creationId xmlns="" xmlns:p14="http://schemas.microsoft.com/office/powerpoint/2010/main" val="837688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Кластеры: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/>
              <a:t>Городские ДОО, имеющие группы комбинированной и компенсирующей направленности.</a:t>
            </a:r>
          </a:p>
          <a:p>
            <a:pPr lvl="0" algn="just"/>
            <a:r>
              <a:rPr lang="ru-RU" dirty="0"/>
              <a:t>Сельские ДОО, имеющие группы комбинированной и компенсирующей направленности.</a:t>
            </a:r>
          </a:p>
          <a:p>
            <a:pPr lvl="0" algn="just"/>
            <a:r>
              <a:rPr lang="ru-RU" dirty="0"/>
              <a:t>Городские ДОО, не имеющие групп комбинированной и компенсирующей направленности.</a:t>
            </a:r>
          </a:p>
          <a:p>
            <a:pPr lvl="0" algn="just"/>
            <a:r>
              <a:rPr lang="ru-RU" dirty="0"/>
              <a:t>Сельские ДОО, не имеющие групп комбинированной и компенсирующей направленности.</a:t>
            </a:r>
          </a:p>
          <a:p>
            <a:pPr lvl="0" algn="just"/>
            <a:r>
              <a:rPr lang="ru-RU" dirty="0"/>
              <a:t>Дошкольные группы при ОО.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27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Региональный профиль качества дошкольного образования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6407" t="1532" r="32312" b="22132"/>
          <a:stretch>
            <a:fillRect/>
          </a:stretch>
        </p:blipFill>
        <p:spPr bwMode="auto">
          <a:xfrm>
            <a:off x="544286" y="1814739"/>
            <a:ext cx="5878285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49143" y="1992086"/>
            <a:ext cx="51162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Профиль </a:t>
            </a:r>
            <a:r>
              <a:rPr lang="ru-RU" dirty="0"/>
              <a:t>качества </a:t>
            </a:r>
            <a:r>
              <a:rPr lang="ru-RU" dirty="0" smtClean="0"/>
              <a:t>показывает, что  </a:t>
            </a:r>
            <a:r>
              <a:rPr lang="ru-RU" dirty="0"/>
              <a:t>наибольшие </a:t>
            </a:r>
            <a:r>
              <a:rPr lang="ru-RU" dirty="0" smtClean="0"/>
              <a:t>значения достигнуты </a:t>
            </a:r>
            <a:r>
              <a:rPr lang="ru-RU" dirty="0"/>
              <a:t>по параметрам «Степень удовлетворенности родителями деятельностью ДОО», «Соответствие ООП ДО требованиям нормативных документов». Значения по параметру «Соответствие условий реализации ОПП ДО требованиям нормативных документов» ниже, но в пределах норматива качества. </a:t>
            </a:r>
            <a:r>
              <a:rPr lang="ru-RU" dirty="0" err="1" smtClean="0"/>
              <a:t>Рейкинг</a:t>
            </a:r>
            <a:r>
              <a:rPr lang="ru-RU" dirty="0" smtClean="0"/>
              <a:t> по данному параметру показывает существенный разброс значений. Профиль </a:t>
            </a:r>
            <a:r>
              <a:rPr lang="ru-RU" dirty="0"/>
              <a:t>качества определяется как «ОО недостаточных ресурсов». </a:t>
            </a:r>
          </a:p>
        </p:txBody>
      </p:sp>
    </p:spTree>
    <p:extLst>
      <p:ext uri="{BB962C8B-B14F-4D97-AF65-F5344CB8AC3E}">
        <p14:creationId xmlns="" xmlns:p14="http://schemas.microsoft.com/office/powerpoint/2010/main" val="344110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4286"/>
            <a:ext cx="10515600" cy="1146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latin typeface="+mn-lt"/>
              </a:rPr>
              <a:t>Профиль качества дошкольного образования ДОО, имеющих группы комбинированной и компенсирующей направленности, </a:t>
            </a:r>
            <a:r>
              <a:rPr lang="ru-RU" sz="3100" i="1" dirty="0" smtClean="0">
                <a:latin typeface="+mn-lt"/>
              </a:rPr>
              <a:t>расположенных </a:t>
            </a:r>
            <a:r>
              <a:rPr lang="ru-RU" sz="3100" i="1" dirty="0">
                <a:latin typeface="+mn-lt"/>
              </a:rPr>
              <a:t>в городской местности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856514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850" t="1277" r="31894" b="21367"/>
          <a:stretch>
            <a:fillRect/>
          </a:stretch>
        </p:blipFill>
        <p:spPr bwMode="auto">
          <a:xfrm>
            <a:off x="838201" y="1825625"/>
            <a:ext cx="612865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69629" y="2057400"/>
            <a:ext cx="4365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Исходя из диаграммы 1, можно сделать вывод о достаточно высоком уровне качества образования в данном кластере. Следует отметить, что по всем параметрам достигнуто соответствие нормативам качества (от 100% до 85</a:t>
            </a:r>
            <a:r>
              <a:rPr lang="ru-RU" dirty="0" smtClean="0"/>
              <a:t>%).. </a:t>
            </a:r>
            <a:r>
              <a:rPr lang="ru-RU" dirty="0"/>
              <a:t>Таким образом, можно сказать, что по данным параметрам получены оптимальные значения качества. Однако, по параметру «Соответствие условий реализации Программы требованиям основных нормативных документов» получено значение несколько ниже (87%), чем по двум другим группам </a:t>
            </a:r>
            <a:r>
              <a:rPr lang="ru-RU" dirty="0" smtClean="0"/>
              <a:t>параметров.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2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09720" y="2214554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Качество дошкольного образования определяется 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комплексная характеристика образовательной деятельности и подготовки обучающегося,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выражающая степень их соответствия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федеральным государственным образовательным стандартам,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0" y="734503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2 Федерального закона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24044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740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atin typeface="+mn-lt"/>
              </a:rPr>
              <a:t>Профиль качества дошкольного образования 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 дошкольных групп при 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8914" t="2553" r="836" b="19071"/>
          <a:stretch>
            <a:fillRect/>
          </a:stretch>
        </p:blipFill>
        <p:spPr bwMode="auto">
          <a:xfrm>
            <a:off x="990601" y="2133599"/>
            <a:ext cx="4800599" cy="298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74230" y="2394856"/>
            <a:ext cx="5834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данном </a:t>
            </a:r>
            <a:r>
              <a:rPr lang="ru-RU" dirty="0" smtClean="0"/>
              <a:t>кластере, </a:t>
            </a:r>
            <a:r>
              <a:rPr lang="ru-RU" dirty="0"/>
              <a:t>по сравнению с </a:t>
            </a:r>
            <a:r>
              <a:rPr lang="ru-RU" dirty="0" smtClean="0"/>
              <a:t>другими, </a:t>
            </a:r>
            <a:r>
              <a:rPr lang="ru-RU" dirty="0"/>
              <a:t>получены более низкие показатели по двум группам параметров «Соответствие Программы требованиям основных нормативных документов стандарта дошкольного образования» и «Соответствие условий реализации Программы требованиям основных нормативных документов». Диапазон значений по 1 параметру колеблется от 92% (2 ДОО) до 68% (1 ДОО). В данном ДОО обнаружены существенные отклонения от нормативов качества, основная образовательная программа не соответствует требованиям ФГОС ДО. </a:t>
            </a:r>
          </a:p>
          <a:p>
            <a:r>
              <a:rPr lang="ru-RU" dirty="0"/>
              <a:t>Диапазон значений по 2 параметру распределяется от 94% (1 ДОО) до 57% (1 ДОО). В данном ДОО обнаружены существенные отклонения от нормативов качества, созданные условия реализации ООП </a:t>
            </a:r>
            <a:r>
              <a:rPr lang="ru-RU" dirty="0" smtClean="0"/>
              <a:t>ДО </a:t>
            </a:r>
            <a:r>
              <a:rPr lang="ru-RU" dirty="0"/>
              <a:t>не соответствуют требованиям стандарта. 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2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9457"/>
            <a:ext cx="10515600" cy="13062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Благодарим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Контактная информация: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тел.  8(8332) 53-04-65*114,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email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doshschool@kirovipk.ru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кафедра дошкольного и начального </a:t>
            </a:r>
            <a:r>
              <a:rPr lang="ru-RU" smtClean="0">
                <a:solidFill>
                  <a:schemeClr val="tx2"/>
                </a:solidFill>
              </a:rPr>
              <a:t>общего образования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ИРО Кировской области</a:t>
            </a:r>
            <a:endParaRPr lang="ru-RU" sz="9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803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3541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Уровни оценочных процедур качества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38400" y="1844824"/>
            <a:ext cx="7772400" cy="41749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Внешняя оценка</a:t>
            </a:r>
          </a:p>
          <a:p>
            <a:pPr marL="0" indent="0" algn="ctr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Федеральная                        Независимая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Региональная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Внутренняя оценка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727848" y="2420888"/>
            <a:ext cx="108012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88088" y="2420888"/>
            <a:ext cx="108012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83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1" y="274638"/>
            <a:ext cx="10232572" cy="19302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Система оценки предполагает согласованность внешней и внутренней оценок и включает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88571" y="2656114"/>
            <a:ext cx="10232572" cy="3363686"/>
          </a:xfrm>
        </p:spPr>
        <p:txBody>
          <a:bodyPr/>
          <a:lstStyle/>
          <a:p>
            <a:r>
              <a:rPr lang="ru-RU" dirty="0" smtClean="0"/>
              <a:t>Содержательный аспект (оценка в соответствии с современными представлениями о ценностях развития ребенка дошкольного возраста)</a:t>
            </a:r>
          </a:p>
          <a:p>
            <a:r>
              <a:rPr lang="ru-RU" dirty="0" smtClean="0"/>
              <a:t>Организационный аспект (адекватность и продуманность процедур оценки качества)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294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71" y="319488"/>
            <a:ext cx="11949629" cy="16304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Апробированы подходы, параметры и критерии внутренней системы оценки качества дошкольного образования</a:t>
            </a:r>
            <a:endParaRPr lang="ru-RU" sz="3600" b="1" dirty="0"/>
          </a:p>
        </p:txBody>
      </p:sp>
      <p:pic>
        <p:nvPicPr>
          <p:cNvPr id="4" name="Picture 2" descr="C:\Users\zherbanova\Documents\NetSpeakerphone\Received Files\Кафедра Ди НОО И_В_Васенина каб_ №221 а\метод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50" y="2306840"/>
            <a:ext cx="3158105" cy="4115994"/>
          </a:xfrm>
          <a:prstGeom prst="rect">
            <a:avLst/>
          </a:prstGeom>
          <a:noFill/>
        </p:spPr>
      </p:pic>
      <p:pic>
        <p:nvPicPr>
          <p:cNvPr id="5" name="Рисунок 4" descr="C:\Documents and Settings\user\Рабочий стол\эхэххх.jpg"/>
          <p:cNvPicPr/>
          <p:nvPr/>
        </p:nvPicPr>
        <p:blipFill>
          <a:blip r:embed="rId3" cstate="print"/>
          <a:srcRect b="2821"/>
          <a:stretch>
            <a:fillRect/>
          </a:stretch>
        </p:blipFill>
        <p:spPr bwMode="auto">
          <a:xfrm>
            <a:off x="4315757" y="2306840"/>
            <a:ext cx="3407068" cy="411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44" y="2306840"/>
            <a:ext cx="3195616" cy="4115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5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533" y="165254"/>
            <a:ext cx="8596668" cy="5728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Модель РСОКО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9320" y="925419"/>
          <a:ext cx="11699914" cy="572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687"/>
                <a:gridCol w="9874227"/>
              </a:tblGrid>
              <a:tr h="1615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Субъекты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Министерство образования Кировской области,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КОГОБУ ЦОКО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КОГОАУ ДПО (ПК) ИРО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Органы местного </a:t>
                      </a:r>
                      <a:r>
                        <a:rPr lang="ru-RU" sz="1600" dirty="0" smtClean="0">
                          <a:effectLst/>
                        </a:rPr>
                        <a:t>самоуправления,</a:t>
                      </a:r>
                      <a:r>
                        <a:rPr lang="ru-RU" sz="1600" baseline="0" dirty="0" smtClean="0">
                          <a:effectLst/>
                        </a:rPr>
                        <a:t> о</a:t>
                      </a:r>
                      <a:r>
                        <a:rPr lang="ru-RU" sz="1600" dirty="0" smtClean="0">
                          <a:effectLst/>
                        </a:rPr>
                        <a:t>существляющие </a:t>
                      </a:r>
                      <a:r>
                        <a:rPr lang="ru-RU" sz="1600" dirty="0">
                          <a:effectLst/>
                        </a:rPr>
                        <a:t>управление в сфере образования, образовательные организации, реализующие программы дошкольного образования.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</a:tr>
              <a:tr h="1285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Основная образовательная программы дошкольного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Условия реализации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Удовлетворенность родителей (законных представителей) деятельностью образовательной организации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Результаты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освоения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программы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</a:tr>
              <a:tr h="17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Процедуры контроля и оценки качества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Государственный контроль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Лицензирование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Мониторинг качества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Международные сопоставительные </a:t>
                      </a:r>
                      <a:r>
                        <a:rPr lang="ru-RU" sz="1600" dirty="0" smtClean="0">
                          <a:effectLst/>
                        </a:rPr>
                        <a:t>исследования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Исследование уровня удовлетворенности родителей (законных представителей) деятельностью ДОО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Аттестация педагогических работников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</a:txBody>
                  <a:tcPr marL="58222" marR="58222" marT="0" marB="0"/>
                </a:tc>
              </a:tr>
              <a:tr h="1028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Продукты РСОКО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Измерительные материалы.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Информационная база мониторинга качества дошкольного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Автоматизированная информационно-образовательная система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Экспертное заключение и аналитические материалы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69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Оценка качества дошкольного образования проводится (на период апробации) по следующим параметрам: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119"/>
            <a:ext cx="10515600" cy="4138843"/>
          </a:xfrm>
        </p:spPr>
        <p:txBody>
          <a:bodyPr>
            <a:normAutofit/>
          </a:bodyPr>
          <a:lstStyle/>
          <a:p>
            <a:r>
              <a:rPr lang="ru-RU" dirty="0"/>
              <a:t>1-я группа параметров характеризует соответствие Программы требованиям </a:t>
            </a:r>
            <a:r>
              <a:rPr lang="ru-RU" dirty="0" smtClean="0"/>
              <a:t>стандарта </a:t>
            </a:r>
            <a:r>
              <a:rPr lang="ru-RU" dirty="0"/>
              <a:t>дошкольного образования;</a:t>
            </a:r>
          </a:p>
          <a:p>
            <a:r>
              <a:rPr lang="ru-RU" dirty="0"/>
              <a:t>2-я группа параметров характеризует соответствие условий реализации Программы требованиям </a:t>
            </a:r>
            <a:r>
              <a:rPr lang="ru-RU" dirty="0" smtClean="0"/>
              <a:t>стандарта дошкольного образования;</a:t>
            </a:r>
            <a:endParaRPr lang="ru-RU" dirty="0"/>
          </a:p>
          <a:p>
            <a:r>
              <a:rPr lang="ru-RU" dirty="0" smtClean="0"/>
              <a:t>3-я группа параметров </a:t>
            </a:r>
            <a:r>
              <a:rPr lang="ru-RU" dirty="0"/>
              <a:t>характеризует степень удовлетворенности родителей (законных представителей) деятельностью образовательной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6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оценки качества включает две части: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Самоанализ деятельности ДОО по предложенным критериям качества, конкретизирующим показатели (методы наблюдение, самоанализ документов, анкетирование)</a:t>
            </a:r>
          </a:p>
          <a:p>
            <a:r>
              <a:rPr lang="ru-RU" dirty="0" smtClean="0"/>
              <a:t>Экспертная оценка качества дошкольного образования по тем же критериям  (</a:t>
            </a:r>
            <a:r>
              <a:rPr lang="ru-RU" dirty="0"/>
              <a:t>а</a:t>
            </a:r>
            <a:r>
              <a:rPr lang="ru-RU" dirty="0" smtClean="0"/>
              <a:t>нализ документов, анкетирование, наблюдение проводится в том случае, если есть расхождение между самооценкой и экспертной оценкой).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94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1925</Words>
  <Application>Microsoft Office PowerPoint</Application>
  <PresentationFormat>Произвольный</PresentationFormat>
  <Paragraphs>162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Региональная оценка качества дошкольного образования: технология, инструментарий, опыт апробации </vt:lpstr>
      <vt:lpstr>Нормативная база апробации: </vt:lpstr>
      <vt:lpstr>Слайд 3</vt:lpstr>
      <vt:lpstr>Уровни оценочных процедур качества образования</vt:lpstr>
      <vt:lpstr>Система оценки предполагает согласованность внешней и внутренней оценок и включает :</vt:lpstr>
      <vt:lpstr>Апробированы подходы, параметры и критерии внутренней системы оценки качества дошкольного образования</vt:lpstr>
      <vt:lpstr>Модель РСОКО</vt:lpstr>
      <vt:lpstr>Оценка качества дошкольного образования проводится (на период апробации) по следующим параметрам: </vt:lpstr>
      <vt:lpstr>Процедура оценки качества включает две части:</vt:lpstr>
      <vt:lpstr>Субъекты оценки качества образования:</vt:lpstr>
      <vt:lpstr>Субъекты оценки качества образования:</vt:lpstr>
      <vt:lpstr>Министерство образования Кировской области, ЦОКО, ИРО: </vt:lpstr>
      <vt:lpstr>Источники информации для оценки качества дошкольного образования</vt:lpstr>
      <vt:lpstr>Постановление Правительства РФ от 10.07.2013 №582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vt:lpstr>
      <vt:lpstr>Постановление Правительства РФ от 05.08.2013. №662  «Об осуществлении мониторинга системы образования»</vt:lpstr>
      <vt:lpstr>План мероприятий по формированию независимой системы оценки качества работы организаций, оказывающих социальные услуги, на 2013-2015 годы, утверждённый распоряжением Правительства РФ от 30.03.2013. №487-р</vt:lpstr>
      <vt:lpstr>Приказ Министерства образования и науки РФ от 14.06.2013 №462 «Об утверждении порядка и проведения самообследования образовательной организацией»</vt:lpstr>
      <vt:lpstr>Слайд 18</vt:lpstr>
      <vt:lpstr>Виды шкал для оценки критериев по параметрам:</vt:lpstr>
      <vt:lpstr>Оценка параметра «Степень удовлетворенности родителей (законных представителей) деятельностью образовательной организации»</vt:lpstr>
      <vt:lpstr>Слайд 21</vt:lpstr>
      <vt:lpstr>Оценка параметра «Соответствие Программы требованиям  действующих нормативных правовых документов и, в первую очередь, стандарта дошкольного образования» </vt:lpstr>
      <vt:lpstr>Характеристика критериев и показателей по группе параметров оценки Программы:</vt:lpstr>
      <vt:lpstr>Характеристика критериев и показателей по группе параметров Условия реализация Программы:</vt:lpstr>
      <vt:lpstr>Слайд 25</vt:lpstr>
      <vt:lpstr>Характеристика выборки</vt:lpstr>
      <vt:lpstr>Кластеры:</vt:lpstr>
      <vt:lpstr>Региональный профиль качества дошкольного образования </vt:lpstr>
      <vt:lpstr>Профиль качества дошкольного образования ДОО, имеющих группы комбинированной и компенсирующей направленности, расположенных в городской местности  </vt:lpstr>
      <vt:lpstr>Профиль качества дошкольного образования   дошкольных групп при ОО </vt:lpstr>
      <vt:lpstr>Благодарим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Арасланова</dc:creator>
  <cp:lastModifiedBy>библиотека</cp:lastModifiedBy>
  <cp:revision>16</cp:revision>
  <dcterms:created xsi:type="dcterms:W3CDTF">2017-01-31T11:10:20Z</dcterms:created>
  <dcterms:modified xsi:type="dcterms:W3CDTF">2018-01-24T09:05:03Z</dcterms:modified>
</cp:coreProperties>
</file>