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-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Рисунок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8" name="Рисунок 7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6" name="Рисунок 11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7" name="Рисунок 11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58" name="Рисунок 15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59" name="Рисунок 15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163080"/>
            <a:ext cx="8229240" cy="1366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AB12E-A4C8-4CDF-AB1D-D6F205EA9A08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3383-8E50-4CD0-88DD-D8358A87E0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4400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ru-RU" sz="2400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ru-RU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ru-RU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B8B8B"/>
                </a:solidFill>
                <a:latin typeface="Calibri"/>
              </a:rPr>
              <a:t>14.12.17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019068D-069C-4CBE-8898-E5B73663E040}" type="slidenum">
              <a:rPr lang="ru-RU" sz="1200" strike="noStrike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B8B8B"/>
                </a:solidFill>
                <a:latin typeface="Calibri"/>
              </a:rPr>
              <a:t>14.12.17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325B95E-BA90-44C4-97CE-1AE78EBCD9CE}" type="slidenum">
              <a:rPr lang="ru-RU" sz="1200" strike="noStrike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4400">
                <a:latin typeface="Calibri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2800"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000"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30000" y="365040"/>
            <a:ext cx="788652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4400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30000" y="1681200"/>
            <a:ext cx="3867840" cy="823680"/>
          </a:xfrm>
          <a:prstGeom prst="rect">
            <a:avLst/>
          </a:prstGeom>
        </p:spPr>
        <p:txBody>
          <a:bodyPr anchor="b"/>
          <a:lstStyle/>
          <a:p>
            <a:pPr>
              <a:buSzPct val="45000"/>
              <a:buFont typeface="StarSymbol"/>
              <a:buChar char="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30000" y="2505240"/>
            <a:ext cx="3867840" cy="36842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ru-RU" sz="2400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ru-RU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ru-RU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629240" y="1681200"/>
            <a:ext cx="3886920" cy="823680"/>
          </a:xfrm>
          <a:prstGeom prst="rect">
            <a:avLst/>
          </a:prstGeom>
        </p:spPr>
        <p:txBody>
          <a:bodyPr anchor="b"/>
          <a:lstStyle/>
          <a:p>
            <a:pPr>
              <a:buSzPct val="45000"/>
              <a:buFont typeface="StarSymbol"/>
              <a:buChar char="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strike="noStrike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629240" y="2505240"/>
            <a:ext cx="3886920" cy="36842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strike="noStrike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ru-RU" sz="2400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ru-RU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ru-RU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123" name="PlaceHolder 6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B8B8B"/>
                </a:solidFill>
                <a:latin typeface="Calibri"/>
              </a:rPr>
              <a:t>14.12.17</a:t>
            </a:r>
            <a:endParaRPr/>
          </a:p>
        </p:txBody>
      </p:sp>
      <p:sp>
        <p:nvSpPr>
          <p:cNvPr id="124" name="PlaceHolder 7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5" name="PlaceHolder 8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EA8E1EA-7372-4F86-848B-BF082BF7CB5E}" type="slidenum">
              <a:rPr lang="ru-RU" sz="1200" strike="noStrike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719280" y="2763720"/>
            <a:ext cx="7762680" cy="1736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>
                <a:solidFill>
                  <a:srgbClr val="000000"/>
                </a:solidFill>
                <a:latin typeface="Calibri"/>
              </a:rPr>
              <a:t>Подготовка кадров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600" b="1" strike="noStrike">
                <a:solidFill>
                  <a:srgbClr val="000000"/>
                </a:solidFill>
                <a:latin typeface="Calibri"/>
              </a:rPr>
              <a:t>в сфере высшего образования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600" b="1" strike="noStrike">
                <a:solidFill>
                  <a:srgbClr val="000000"/>
                </a:solidFill>
                <a:latin typeface="Calibri"/>
              </a:rPr>
              <a:t>для работы с детьми с ОВЗ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523800" y="1715040"/>
            <a:ext cx="8286480" cy="4056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800" b="1" strike="noStrike">
                <a:solidFill>
                  <a:srgbClr val="000000"/>
                </a:solidFill>
                <a:latin typeface="Times New Roman"/>
              </a:rPr>
              <a:t>Миссия университета </a:t>
            </a:r>
            <a:r>
              <a:rPr lang="ru-RU" sz="2800" strike="noStrike">
                <a:solidFill>
                  <a:srgbClr val="000000"/>
                </a:solidFill>
                <a:latin typeface="Times New Roman"/>
              </a:rPr>
              <a:t>– содействие опережающему развитию Кировской области путем формирования региональной интеллектуальной элиты, научно-инновационной и предпринимательской среды.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800" b="1" strike="noStrike">
                <a:solidFill>
                  <a:srgbClr val="000000"/>
                </a:solidFill>
                <a:latin typeface="Times New Roman"/>
              </a:rPr>
              <a:t>Стратегическая цель </a:t>
            </a:r>
            <a:r>
              <a:rPr lang="ru-RU" sz="2800" strike="noStrike">
                <a:solidFill>
                  <a:srgbClr val="000000"/>
                </a:solidFill>
                <a:latin typeface="Times New Roman"/>
              </a:rPr>
              <a:t>опорного университета – формирование исследовательского и предпринимательского регионального университета, ориентированного на достижение позиции национального лидера в области «наук о жизни».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723960" y="1609560"/>
            <a:ext cx="7886520" cy="894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>
                <a:solidFill>
                  <a:srgbClr val="000000"/>
                </a:solidFill>
                <a:latin typeface="Times New Roman"/>
              </a:rPr>
              <a:t>Трехуровневая система 
подготовки кадров</a:t>
            </a:r>
            <a:r>
              <a:rPr lang="ru-RU" sz="3200" strike="noStrike">
                <a:solidFill>
                  <a:srgbClr val="000000"/>
                </a:solidFill>
                <a:latin typeface="Times New Roman"/>
              </a:rPr>
              <a:t>: </a:t>
            </a:r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838080" y="2933640"/>
            <a:ext cx="7886520" cy="26571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3200" strike="noStrike">
                <a:solidFill>
                  <a:srgbClr val="000000"/>
                </a:solidFill>
                <a:latin typeface="Times New Roman"/>
              </a:rPr>
              <a:t>Бакалавриат;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3200" strike="noStrike">
                <a:solidFill>
                  <a:srgbClr val="000000"/>
                </a:solidFill>
                <a:latin typeface="Times New Roman"/>
              </a:rPr>
              <a:t>Магистратура;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3200" strike="noStrike">
                <a:solidFill>
                  <a:srgbClr val="000000"/>
                </a:solidFill>
                <a:latin typeface="Times New Roman"/>
              </a:rPr>
              <a:t>Аспирантура.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361800" y="1557360"/>
            <a:ext cx="8448480" cy="4964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>
                <a:solidFill>
                  <a:srgbClr val="264479"/>
                </a:solidFill>
                <a:latin typeface="Times New Roman"/>
              </a:rPr>
              <a:t>Направления подготовки кадров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b="1" strike="noStrike">
                <a:solidFill>
                  <a:srgbClr val="264479"/>
                </a:solidFill>
                <a:latin typeface="Times New Roman"/>
              </a:rPr>
              <a:t>для работы с детьми с ОВЗ: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strike="noStrike">
                <a:solidFill>
                  <a:srgbClr val="264479"/>
                </a:solidFill>
                <a:latin typeface="Times New Roman"/>
              </a:rPr>
              <a:t>Педагогическое образование;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strike="noStrike">
                <a:solidFill>
                  <a:srgbClr val="264479"/>
                </a:solidFill>
                <a:latin typeface="Times New Roman"/>
              </a:rPr>
              <a:t>Психология;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strike="noStrike">
                <a:solidFill>
                  <a:srgbClr val="264479"/>
                </a:solidFill>
                <a:latin typeface="Times New Roman"/>
              </a:rPr>
              <a:t>Физическая культура для лиц с отклонениями в состоянии здоровья (адаптивная физическая культура);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 strike="noStrike">
                <a:solidFill>
                  <a:srgbClr val="264479"/>
                </a:solidFill>
                <a:latin typeface="Times New Roman"/>
              </a:rPr>
              <a:t>Специальное (дефектологическое) образование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216000" y="1311480"/>
            <a:ext cx="8413560" cy="1064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>
                <a:solidFill>
                  <a:srgbClr val="264479"/>
                </a:solidFill>
                <a:latin typeface="Times New Roman"/>
              </a:rPr>
              <a:t>Педагогическое образование (бакалавриат) :</a:t>
            </a:r>
            <a:endParaRPr/>
          </a:p>
        </p:txBody>
      </p:sp>
      <p:sp>
        <p:nvSpPr>
          <p:cNvPr id="166" name="CustomShape 2"/>
          <p:cNvSpPr/>
          <p:nvPr/>
        </p:nvSpPr>
        <p:spPr>
          <a:xfrm>
            <a:off x="576000" y="2304000"/>
            <a:ext cx="8513280" cy="4195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Технология, изобразительное искусство;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Математика; информатика;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Информатика; физика;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Биология; химия;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История; обществознание;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Английский язык; немецкий язык;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Английский язык; французский язык;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Русский язык; литература;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География, экология;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Начальное образование; английский язык;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Физическая культура;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 strike="noStrike">
                <a:solidFill>
                  <a:srgbClr val="264479"/>
                </a:solidFill>
                <a:latin typeface="Times New Roman"/>
              </a:rPr>
              <a:t>Безопасность жизнедеятельности; физическая культура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1093680" y="1557360"/>
            <a:ext cx="6955920" cy="577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>
                <a:solidFill>
                  <a:srgbClr val="264479"/>
                </a:solidFill>
                <a:latin typeface="Times New Roman"/>
              </a:rPr>
              <a:t>Педагог-психолог </a:t>
            </a:r>
            <a:endParaRPr/>
          </a:p>
        </p:txBody>
      </p:sp>
      <p:sp>
        <p:nvSpPr>
          <p:cNvPr id="168" name="CustomShape 2"/>
          <p:cNvSpPr/>
          <p:nvPr/>
        </p:nvSpPr>
        <p:spPr>
          <a:xfrm>
            <a:off x="401760" y="2214720"/>
            <a:ext cx="8340480" cy="4356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strike="noStrike">
                <a:solidFill>
                  <a:srgbClr val="264479"/>
                </a:solidFill>
                <a:latin typeface="Times New Roman"/>
              </a:rPr>
              <a:t>Объясняет педагогу, воспитателю, администрации школы те или иные отличительные черты поведения ребенка с ОВЗ, его первопричины;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strike="noStrike">
                <a:solidFill>
                  <a:srgbClr val="264479"/>
                </a:solidFill>
                <a:latin typeface="Times New Roman"/>
              </a:rPr>
              <a:t>Помогает в выборе тех либо других форм, способов взаимодействия с ним;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strike="noStrike">
                <a:solidFill>
                  <a:srgbClr val="264479"/>
                </a:solidFill>
                <a:latin typeface="Times New Roman"/>
              </a:rPr>
              <a:t>Наблюдает динамику приспособления детей в социуме;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strike="noStrike">
                <a:solidFill>
                  <a:srgbClr val="264479"/>
                </a:solidFill>
                <a:latin typeface="Times New Roman"/>
              </a:rPr>
              <a:t>Выявляет на ранних этапах те или иные затруднения как у детей и его родителей, так и у педагога и воспитателя класса.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305000" y="1449360"/>
            <a:ext cx="6732360" cy="1187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>
                <a:solidFill>
                  <a:srgbClr val="264479"/>
                </a:solidFill>
                <a:latin typeface="Times New Roman"/>
              </a:rPr>
              <a:t>Специалисты дефектологического профиля:</a:t>
            </a:r>
            <a:endParaRPr/>
          </a:p>
        </p:txBody>
      </p:sp>
      <p:sp>
        <p:nvSpPr>
          <p:cNvPr id="170" name="CustomShape 2"/>
          <p:cNvSpPr/>
          <p:nvPr/>
        </p:nvSpPr>
        <p:spPr>
          <a:xfrm>
            <a:off x="311040" y="3184560"/>
            <a:ext cx="8499240" cy="191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ru-RU" sz="3600" b="1" strike="noStrike">
                <a:solidFill>
                  <a:srgbClr val="264479"/>
                </a:solidFill>
                <a:latin typeface="Times New Roman"/>
              </a:rPr>
              <a:t>Учитель–дефектолог;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ru-RU" sz="3600" b="1" strike="noStrike">
                <a:solidFill>
                  <a:srgbClr val="264479"/>
                </a:solidFill>
                <a:latin typeface="Times New Roman"/>
              </a:rPr>
              <a:t>Учитель-логопед;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ru-RU" sz="3600" b="1" strike="noStrike">
                <a:solidFill>
                  <a:srgbClr val="264479"/>
                </a:solidFill>
                <a:latin typeface="Times New Roman"/>
              </a:rPr>
              <a:t>Специальный психолог.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988920" y="1916280"/>
            <a:ext cx="6516360" cy="1125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400" b="1" strike="noStrike">
                <a:solidFill>
                  <a:srgbClr val="264479"/>
                </a:solidFill>
                <a:latin typeface="Times New Roman"/>
              </a:rPr>
              <a:t>Факторы образовательной среды вуза:</a:t>
            </a:r>
            <a:endParaRPr/>
          </a:p>
        </p:txBody>
      </p:sp>
      <p:sp>
        <p:nvSpPr>
          <p:cNvPr id="172" name="CustomShape 2"/>
          <p:cNvSpPr/>
          <p:nvPr/>
        </p:nvSpPr>
        <p:spPr>
          <a:xfrm>
            <a:off x="718920" y="3240000"/>
            <a:ext cx="8137080" cy="289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2400" strike="noStrike">
                <a:solidFill>
                  <a:srgbClr val="264479"/>
                </a:solidFill>
                <a:latin typeface="Times New Roman"/>
              </a:rPr>
              <a:t>Профессиональный уровень преподавателей;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2400" strike="noStrike">
                <a:solidFill>
                  <a:srgbClr val="264479"/>
                </a:solidFill>
                <a:latin typeface="Times New Roman"/>
              </a:rPr>
              <a:t>Содержание образовательных программ;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2400" strike="noStrike">
                <a:solidFill>
                  <a:srgbClr val="264479"/>
                </a:solidFill>
                <a:latin typeface="Times New Roman"/>
              </a:rPr>
              <a:t>Базы практик;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2400" strike="noStrike">
                <a:solidFill>
                  <a:srgbClr val="264479"/>
                </a:solidFill>
                <a:latin typeface="Times New Roman"/>
              </a:rPr>
              <a:t>Инклюзивная среда вуза.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648000" y="1839960"/>
            <a:ext cx="7776000" cy="1064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ru-RU" sz="3200" b="1" strike="noStrike">
                <a:solidFill>
                  <a:srgbClr val="264479"/>
                </a:solidFill>
                <a:latin typeface="Times New Roman"/>
              </a:rPr>
              <a:t>Пути решения проблем подготовки кадров для работы с детьми с ОВЗ:</a:t>
            </a:r>
            <a:endParaRPr/>
          </a:p>
        </p:txBody>
      </p:sp>
      <p:sp>
        <p:nvSpPr>
          <p:cNvPr id="174" name="CustomShape 2"/>
          <p:cNvSpPr/>
          <p:nvPr/>
        </p:nvSpPr>
        <p:spPr>
          <a:xfrm>
            <a:off x="144000" y="3543418"/>
            <a:ext cx="8510760" cy="485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2400" b="1" strike="noStrike" dirty="0">
                <a:solidFill>
                  <a:srgbClr val="264479"/>
                </a:solidFill>
                <a:latin typeface="Times New Roman"/>
              </a:rPr>
              <a:t> Подготовка бакалавров широкого профиля. Но с достаточным уровнем практической направленности;</a:t>
            </a:r>
            <a:endParaRPr sz="1600" dirty="0"/>
          </a:p>
          <a:p>
            <a:pPr algn="just"/>
            <a:r>
              <a:rPr lang="ru-RU" sz="2400" b="1" strike="noStrike" dirty="0">
                <a:solidFill>
                  <a:srgbClr val="264479"/>
                </a:solidFill>
                <a:latin typeface="Times New Roman"/>
              </a:rPr>
              <a:t>Узкая специализация на уровне магистратуры;</a:t>
            </a:r>
            <a:endParaRPr sz="1600" dirty="0"/>
          </a:p>
          <a:p>
            <a:pPr algn="just"/>
            <a:r>
              <a:rPr lang="ru-RU" sz="2400" b="1" strike="noStrike" dirty="0">
                <a:solidFill>
                  <a:srgbClr val="264479"/>
                </a:solidFill>
                <a:latin typeface="Times New Roman"/>
              </a:rPr>
              <a:t>Подготовка профессионалов высшего уровня – аспирантов;</a:t>
            </a:r>
            <a:endParaRPr sz="1600" dirty="0"/>
          </a:p>
          <a:p>
            <a:pPr algn="just"/>
            <a:r>
              <a:rPr lang="ru-RU" sz="2400" b="1" strike="noStrike" dirty="0">
                <a:solidFill>
                  <a:srgbClr val="264479"/>
                </a:solidFill>
                <a:latin typeface="Times New Roman"/>
              </a:rPr>
              <a:t>Организация региональной системы профессиональной сертификации и дополнительной подготовки или </a:t>
            </a:r>
            <a:r>
              <a:rPr lang="ru-RU" sz="2400" b="1" strike="noStrike" dirty="0" err="1">
                <a:solidFill>
                  <a:srgbClr val="264479"/>
                </a:solidFill>
                <a:latin typeface="Times New Roman"/>
              </a:rPr>
              <a:t>профпереподготовки</a:t>
            </a:r>
            <a:r>
              <a:rPr lang="ru-RU" sz="2400" b="1" strike="noStrike" dirty="0">
                <a:solidFill>
                  <a:srgbClr val="264479"/>
                </a:solidFill>
                <a:latin typeface="Times New Roman"/>
              </a:rPr>
              <a:t>.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3414</TotalTime>
  <Words>304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DejaVu Sans</vt:lpstr>
      <vt:lpstr>StarSymbol</vt:lpstr>
      <vt:lpstr>Times New Roman</vt:lpstr>
      <vt:lpstr>Тема Office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Вятский государственный университет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Медов Роман Владимирович</dc:creator>
  <cp:lastModifiedBy>admin</cp:lastModifiedBy>
  <cp:revision>172</cp:revision>
  <cp:lastPrinted>2016-10-03T12:51:16Z</cp:lastPrinted>
  <dcterms:created xsi:type="dcterms:W3CDTF">2015-10-23T07:29:49Z</dcterms:created>
  <dcterms:modified xsi:type="dcterms:W3CDTF">2017-12-14T07:01:41Z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Вятский государственный университет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31</vt:i4>
  </property>
</Properties>
</file>