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2"/>
  </p:notesMasterIdLst>
  <p:sldIdLst>
    <p:sldId id="294" r:id="rId3"/>
    <p:sldId id="292" r:id="rId4"/>
    <p:sldId id="290" r:id="rId5"/>
    <p:sldId id="289" r:id="rId6"/>
    <p:sldId id="301" r:id="rId7"/>
    <p:sldId id="330" r:id="rId8"/>
    <p:sldId id="302" r:id="rId9"/>
    <p:sldId id="331" r:id="rId10"/>
    <p:sldId id="303" r:id="rId11"/>
    <p:sldId id="329" r:id="rId12"/>
    <p:sldId id="334" r:id="rId13"/>
    <p:sldId id="304" r:id="rId14"/>
    <p:sldId id="309" r:id="rId15"/>
    <p:sldId id="324" r:id="rId16"/>
    <p:sldId id="325" r:id="rId17"/>
    <p:sldId id="327" r:id="rId18"/>
    <p:sldId id="311" r:id="rId19"/>
    <p:sldId id="326" r:id="rId20"/>
    <p:sldId id="312" r:id="rId21"/>
    <p:sldId id="313" r:id="rId22"/>
    <p:sldId id="314" r:id="rId23"/>
    <p:sldId id="315" r:id="rId24"/>
    <p:sldId id="332" r:id="rId25"/>
    <p:sldId id="333" r:id="rId26"/>
    <p:sldId id="316" r:id="rId27"/>
    <p:sldId id="317" r:id="rId28"/>
    <p:sldId id="320" r:id="rId29"/>
    <p:sldId id="322" r:id="rId30"/>
    <p:sldId id="323" r:id="rId31"/>
  </p:sldIdLst>
  <p:sldSz cx="10080625" cy="7559675"/>
  <p:notesSz cx="6797675" cy="9926638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74">
          <p15:clr>
            <a:srgbClr val="A4A3A4"/>
          </p15:clr>
        </p15:guide>
        <p15:guide id="2" pos="19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410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74"/>
        <p:guide pos="19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59350" cy="372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9482" y="4714970"/>
            <a:ext cx="5437284" cy="4465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8849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5225" y="1241425"/>
            <a:ext cx="4465638" cy="3349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76872"/>
            <a:ext cx="5438711" cy="39087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849923" y="9428464"/>
            <a:ext cx="2946325" cy="49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467" tIns="42883" rIns="82467" bIns="42883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154AB244-624D-4B3E-9E35-AB9C7357A5D1}" type="slidenum">
              <a:rPr lang="ru-RU" altLang="ru-RU" sz="11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1</a:t>
            </a:fld>
            <a:endParaRPr lang="ru-RU" altLang="ru-RU" sz="11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5225" y="1241425"/>
            <a:ext cx="4465638" cy="3349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76872"/>
            <a:ext cx="5438711" cy="39087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849923" y="9428464"/>
            <a:ext cx="2946325" cy="49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467" tIns="42883" rIns="82467" bIns="42883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1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10</a:t>
            </a:fld>
            <a:endParaRPr lang="ru-RU" altLang="ru-RU" sz="11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5225" y="1241425"/>
            <a:ext cx="4465638" cy="3349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76872"/>
            <a:ext cx="5438711" cy="39087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849923" y="9428464"/>
            <a:ext cx="2946325" cy="49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467" tIns="42883" rIns="82467" bIns="42883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1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11</a:t>
            </a:fld>
            <a:endParaRPr lang="ru-RU" altLang="ru-RU" sz="11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5225" y="1241425"/>
            <a:ext cx="4465638" cy="3349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76872"/>
            <a:ext cx="5438711" cy="39087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849923" y="9428464"/>
            <a:ext cx="2946325" cy="49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467" tIns="42883" rIns="82467" bIns="42883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1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12</a:t>
            </a:fld>
            <a:endParaRPr lang="ru-RU" altLang="ru-RU" sz="11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5225" y="1241425"/>
            <a:ext cx="4465638" cy="3349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76872"/>
            <a:ext cx="5438711" cy="39087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849923" y="9428464"/>
            <a:ext cx="2946325" cy="49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467" tIns="42883" rIns="82467" bIns="42883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94FEE1B-EB0E-4A3E-B89D-F8697D7AFA9D}" type="slidenum">
              <a:rPr lang="ru-RU" altLang="ru-RU" sz="11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13</a:t>
            </a:fld>
            <a:endParaRPr lang="ru-RU" altLang="ru-RU" sz="11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5225" y="1241425"/>
            <a:ext cx="4465638" cy="3349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76872"/>
            <a:ext cx="5438711" cy="39087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849923" y="9428464"/>
            <a:ext cx="2946325" cy="49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467" tIns="42883" rIns="82467" bIns="42883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1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14</a:t>
            </a:fld>
            <a:endParaRPr lang="ru-RU" altLang="ru-RU" sz="11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5225" y="1241425"/>
            <a:ext cx="4465638" cy="3349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76872"/>
            <a:ext cx="5438711" cy="39087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849923" y="9428464"/>
            <a:ext cx="2946325" cy="49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467" tIns="42883" rIns="82467" bIns="42883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1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15</a:t>
            </a:fld>
            <a:endParaRPr lang="ru-RU" altLang="ru-RU" sz="11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5225" y="1241425"/>
            <a:ext cx="4465638" cy="3349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76872"/>
            <a:ext cx="5438711" cy="39087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849923" y="9428464"/>
            <a:ext cx="2946325" cy="49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467" tIns="42883" rIns="82467" bIns="42883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1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16</a:t>
            </a:fld>
            <a:endParaRPr lang="ru-RU" altLang="ru-RU" sz="11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5225" y="1241425"/>
            <a:ext cx="4465638" cy="3349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76872"/>
            <a:ext cx="5438711" cy="39087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849923" y="9428464"/>
            <a:ext cx="2946325" cy="49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467" tIns="42883" rIns="82467" bIns="42883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1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17</a:t>
            </a:fld>
            <a:endParaRPr lang="ru-RU" altLang="ru-RU" sz="11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5225" y="1241425"/>
            <a:ext cx="4465638" cy="3349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76872"/>
            <a:ext cx="5438711" cy="39087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849923" y="9428464"/>
            <a:ext cx="2946325" cy="49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467" tIns="42883" rIns="82467" bIns="42883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1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18</a:t>
            </a:fld>
            <a:endParaRPr lang="ru-RU" altLang="ru-RU" sz="11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5225" y="1241425"/>
            <a:ext cx="4465638" cy="3349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76872"/>
            <a:ext cx="5438711" cy="39087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849923" y="9428464"/>
            <a:ext cx="2946325" cy="49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467" tIns="42883" rIns="82467" bIns="42883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1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19</a:t>
            </a:fld>
            <a:endParaRPr lang="ru-RU" altLang="ru-RU" sz="11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5225" y="1241425"/>
            <a:ext cx="4465638" cy="3349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76872"/>
            <a:ext cx="5438711" cy="39087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849923" y="9428464"/>
            <a:ext cx="2946325" cy="49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467" tIns="42883" rIns="82467" bIns="42883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1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2</a:t>
            </a:fld>
            <a:endParaRPr lang="ru-RU" altLang="ru-RU" sz="11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5225" y="1241425"/>
            <a:ext cx="4465638" cy="3349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76872"/>
            <a:ext cx="5438711" cy="39087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849923" y="9428464"/>
            <a:ext cx="2946325" cy="49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467" tIns="42883" rIns="82467" bIns="42883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1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20</a:t>
            </a:fld>
            <a:endParaRPr lang="ru-RU" altLang="ru-RU" sz="11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5225" y="1241425"/>
            <a:ext cx="4465638" cy="3349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76872"/>
            <a:ext cx="5438711" cy="39087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849923" y="9428464"/>
            <a:ext cx="2946325" cy="49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467" tIns="42883" rIns="82467" bIns="42883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1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21</a:t>
            </a:fld>
            <a:endParaRPr lang="ru-RU" altLang="ru-RU" sz="11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5225" y="1241425"/>
            <a:ext cx="4465638" cy="3349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76872"/>
            <a:ext cx="5438711" cy="39087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849923" y="9428464"/>
            <a:ext cx="2946325" cy="49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467" tIns="42883" rIns="82467" bIns="42883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1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22</a:t>
            </a:fld>
            <a:endParaRPr lang="ru-RU" altLang="ru-RU" sz="11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5225" y="1241425"/>
            <a:ext cx="4465638" cy="3349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76872"/>
            <a:ext cx="5438711" cy="39087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849923" y="9428464"/>
            <a:ext cx="2946325" cy="49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467" tIns="42883" rIns="82467" bIns="42883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1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23</a:t>
            </a:fld>
            <a:endParaRPr lang="ru-RU" altLang="ru-RU" sz="11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5225" y="1241425"/>
            <a:ext cx="4465638" cy="3349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76872"/>
            <a:ext cx="5438711" cy="39087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849923" y="9428464"/>
            <a:ext cx="2946325" cy="49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467" tIns="42883" rIns="82467" bIns="42883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1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24</a:t>
            </a:fld>
            <a:endParaRPr lang="ru-RU" altLang="ru-RU" sz="11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5225" y="1241425"/>
            <a:ext cx="4465638" cy="3349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76872"/>
            <a:ext cx="5438711" cy="39087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849923" y="9428464"/>
            <a:ext cx="2946325" cy="49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467" tIns="42883" rIns="82467" bIns="42883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1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25</a:t>
            </a:fld>
            <a:endParaRPr lang="ru-RU" altLang="ru-RU" sz="11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5225" y="1241425"/>
            <a:ext cx="4465638" cy="3349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76872"/>
            <a:ext cx="5438711" cy="39087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849923" y="9428464"/>
            <a:ext cx="2946325" cy="49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467" tIns="42883" rIns="82467" bIns="42883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1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26</a:t>
            </a:fld>
            <a:endParaRPr lang="ru-RU" altLang="ru-RU" sz="11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5225" y="1241425"/>
            <a:ext cx="4465638" cy="3349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76872"/>
            <a:ext cx="5438711" cy="39087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849923" y="9428464"/>
            <a:ext cx="2946325" cy="49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467" tIns="42883" rIns="82467" bIns="42883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1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27</a:t>
            </a:fld>
            <a:endParaRPr lang="ru-RU" altLang="ru-RU" sz="11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5225" y="1241425"/>
            <a:ext cx="4465638" cy="3349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76872"/>
            <a:ext cx="5438711" cy="39087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849923" y="9428464"/>
            <a:ext cx="2946325" cy="49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467" tIns="42883" rIns="82467" bIns="42883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1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28</a:t>
            </a:fld>
            <a:endParaRPr lang="ru-RU" altLang="ru-RU" sz="11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5225" y="1241425"/>
            <a:ext cx="4465638" cy="3349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76872"/>
            <a:ext cx="5438711" cy="39087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3849923" y="9428464"/>
            <a:ext cx="2946325" cy="49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467" tIns="42883" rIns="82467" bIns="42883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7E2287C-E578-4231-98A3-DEC1B507E237}" type="slidenum">
              <a:rPr lang="ru-RU" altLang="ru-RU" sz="11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29</a:t>
            </a:fld>
            <a:endParaRPr lang="ru-RU" altLang="ru-RU" sz="11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5225" y="1241425"/>
            <a:ext cx="4465638" cy="3349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76872"/>
            <a:ext cx="5438711" cy="39087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849923" y="9428464"/>
            <a:ext cx="2946325" cy="49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467" tIns="42883" rIns="82467" bIns="42883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1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3</a:t>
            </a:fld>
            <a:endParaRPr lang="ru-RU" altLang="ru-RU" sz="11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5225" y="1241425"/>
            <a:ext cx="4465638" cy="3349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76872"/>
            <a:ext cx="5438711" cy="39087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849923" y="9428464"/>
            <a:ext cx="2946325" cy="49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467" tIns="42883" rIns="82467" bIns="42883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1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4</a:t>
            </a:fld>
            <a:endParaRPr lang="ru-RU" altLang="ru-RU" sz="11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5225" y="1241425"/>
            <a:ext cx="4465638" cy="3349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76872"/>
            <a:ext cx="5438711" cy="39087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849923" y="9428464"/>
            <a:ext cx="2946325" cy="49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467" tIns="42883" rIns="82467" bIns="42883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1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5</a:t>
            </a:fld>
            <a:endParaRPr lang="ru-RU" altLang="ru-RU" sz="11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5225" y="1241425"/>
            <a:ext cx="4465638" cy="3349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3" y="4776872"/>
            <a:ext cx="5438711" cy="39087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849924" y="9428464"/>
            <a:ext cx="2946325" cy="49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463" tIns="42881" rIns="82463" bIns="42881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1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6</a:t>
            </a:fld>
            <a:endParaRPr lang="ru-RU" altLang="ru-RU" sz="11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5225" y="1241425"/>
            <a:ext cx="4465638" cy="3349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76872"/>
            <a:ext cx="5438711" cy="39087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849923" y="9428464"/>
            <a:ext cx="2946325" cy="49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467" tIns="42883" rIns="82467" bIns="42883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1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7</a:t>
            </a:fld>
            <a:endParaRPr lang="ru-RU" altLang="ru-RU" sz="11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5225" y="1241425"/>
            <a:ext cx="4465638" cy="3349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76872"/>
            <a:ext cx="5438711" cy="39087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849923" y="9428464"/>
            <a:ext cx="2946325" cy="49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467" tIns="42883" rIns="82467" bIns="42883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1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8</a:t>
            </a:fld>
            <a:endParaRPr lang="ru-RU" altLang="ru-RU" sz="11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5225" y="1241425"/>
            <a:ext cx="4465638" cy="3349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76872"/>
            <a:ext cx="5438711" cy="39087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849923" y="9428464"/>
            <a:ext cx="2946325" cy="49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467" tIns="42883" rIns="82467" bIns="42883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1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9</a:t>
            </a:fld>
            <a:endParaRPr lang="ru-RU" altLang="ru-RU" sz="11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D9A4887-E872-481F-B698-DDD5E839F5E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93909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9018E90-228B-4FA5-85D0-B29DD2DF082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74994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8CCE5FE-80DD-4B19-9F39-20E16F6D387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0055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D8BC704-B762-4CF6-9E4D-332B5B3A6677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1651160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4E783A8-4EE1-4465-9D3E-3A2B5F318F09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3675056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7BD30AB-DA05-4567-A1DD-89F438FB9345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1488865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CE626-8203-46FB-9A4A-9A15136550B8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628352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28726E8-8C87-4F40-90F9-67FA179A787D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3924457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6F34B62-68AE-4D24-AE8E-2404942F1D46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2612807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8A801CB-7D0E-42C6-8843-A963A831D48C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3451348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90A669D-1821-411C-BC81-F183F88E9389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1801631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A81E9B-688F-4387-AB88-A805DD9680C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24079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8ADF555-21DD-4480-81F1-CF2DFA245329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1043740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8FBE03-3A08-46EC-B531-25A532E61295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2828494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C04FDA-7556-45B1-98DB-600E5C563485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2844322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446463" y="6886575"/>
            <a:ext cx="3192462" cy="519113"/>
          </a:xfrm>
        </p:spPr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7226300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304CC09D-4A1F-4BB2-8692-1DA206DBDA45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1604082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DC3EE4A-ADCF-4D35-94BB-0A960E1973A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2994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6989FAC-36F8-4533-9B40-EDCAC3F5A0C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45121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3DA80E-5003-414A-992E-0B84C69CA99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61284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9354BAA-0713-4032-BEFD-10534415D26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98639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A631D5D-5FDB-4075-846F-13010E3E046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98974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320DB4E-EE75-4300-8030-A785B076A82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05139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DFAA0F4-C873-4CAF-A1AE-DBBA8841352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22397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9460FD2C-3CE3-494B-9D3D-2F53D7C861D6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de-DE" alt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6463" y="6886575"/>
            <a:ext cx="31924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de-DE" alt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0791484C-AB1A-473B-AB35-649F28F75FD3}" type="slidenum">
              <a:rPr lang="de-DE" altLang="ru-RU"/>
              <a:pPr/>
              <a:t>‹#›</a:t>
            </a:fld>
            <a:endParaRPr lang="de-DE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Calibri" pitchFamily="32" charset="0"/>
          <a:ea typeface="Microsoft YaHei" charset="0"/>
          <a:cs typeface="Microsoft YaHei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Calibri" pitchFamily="32" charset="0"/>
          <a:ea typeface="Microsoft YaHei" charset="0"/>
          <a:cs typeface="Microsoft YaHei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Calibri" pitchFamily="32" charset="0"/>
          <a:ea typeface="Microsoft YaHei" charset="0"/>
          <a:cs typeface="Microsoft YaHei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Calibri" pitchFamily="32" charset="0"/>
          <a:ea typeface="Microsoft YaHei" charset="0"/>
          <a:cs typeface="Microsoft YaHei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Calibri" pitchFamily="32" charset="0"/>
          <a:ea typeface="Microsoft YaHei" charset="0"/>
          <a:cs typeface="Microsoft YaHei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Calibri" pitchFamily="32" charset="0"/>
          <a:ea typeface="Microsoft YaHei" charset="0"/>
          <a:cs typeface="Microsoft YaHei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Calibri" pitchFamily="32" charset="0"/>
          <a:ea typeface="Microsoft YaHei" charset="0"/>
          <a:cs typeface="Microsoft YaHei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Calibri" pitchFamily="32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8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5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>
          <a:solidFill>
            <a:srgbClr val="000000"/>
          </a:solidFill>
          <a:latin typeface="+mn-lt"/>
          <a:cs typeface="Arial Unicode MS" charset="0"/>
        </a:defRPr>
      </a:lvl2pPr>
      <a:lvl3pPr marL="1143000" indent="-228600" algn="l" defTabSz="449263" rtl="0" eaLnBrk="0" fontAlgn="base" hangingPunct="0">
        <a:spcBef>
          <a:spcPts val="66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n-lt"/>
          <a:cs typeface="Arial Unicode MS" charset="0"/>
        </a:defRPr>
      </a:lvl3pPr>
      <a:lvl4pPr marL="16002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cs typeface="Arial Unicode MS" charset="0"/>
        </a:defRPr>
      </a:lvl4pPr>
      <a:lvl5pPr marL="20574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cs typeface="Arial Unicode MS" charset="0"/>
        </a:defRPr>
      </a:lvl5pPr>
      <a:lvl6pPr marL="25146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cs typeface="Arial Unicode MS" charset="0"/>
        </a:defRPr>
      </a:lvl6pPr>
      <a:lvl7pPr marL="29718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cs typeface="Arial Unicode MS" charset="0"/>
        </a:defRPr>
      </a:lvl7pPr>
      <a:lvl8pPr marL="34290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cs typeface="Arial Unicode MS" charset="0"/>
        </a:defRPr>
      </a:lvl8pPr>
      <a:lvl9pPr marL="38862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cs typeface="Arial Unicode MS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10" Type="http://schemas.openxmlformats.org/officeDocument/2006/relationships/image" Target="../media/image24.pn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5.png"/><Relationship Id="rId10" Type="http://schemas.openxmlformats.org/officeDocument/2006/relationships/image" Target="../media/image32.png"/><Relationship Id="rId4" Type="http://schemas.openxmlformats.org/officeDocument/2006/relationships/image" Target="../media/image4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5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4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8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jpeg"/><Relationship Id="rId5" Type="http://schemas.openxmlformats.org/officeDocument/2006/relationships/image" Target="../media/image5.png"/><Relationship Id="rId10" Type="http://schemas.openxmlformats.org/officeDocument/2006/relationships/image" Target="../media/image53.png"/><Relationship Id="rId4" Type="http://schemas.openxmlformats.org/officeDocument/2006/relationships/image" Target="../media/image4.png"/><Relationship Id="rId9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4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3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8.png"/><Relationship Id="rId11" Type="http://schemas.openxmlformats.org/officeDocument/2006/relationships/image" Target="../media/image32.png"/><Relationship Id="rId5" Type="http://schemas.openxmlformats.org/officeDocument/2006/relationships/image" Target="../media/image5.png"/><Relationship Id="rId10" Type="http://schemas.openxmlformats.org/officeDocument/2006/relationships/image" Target="../media/image62.png"/><Relationship Id="rId4" Type="http://schemas.openxmlformats.org/officeDocument/2006/relationships/image" Target="../media/image4.png"/><Relationship Id="rId9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3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3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5.png"/><Relationship Id="rId10" Type="http://schemas.openxmlformats.org/officeDocument/2006/relationships/image" Target="../media/image71.png"/><Relationship Id="rId4" Type="http://schemas.openxmlformats.org/officeDocument/2006/relationships/image" Target="../media/image4.png"/><Relationship Id="rId9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7" name="Group 1"/>
          <p:cNvGrpSpPr>
            <a:grpSpLocks/>
          </p:cNvGrpSpPr>
          <p:nvPr/>
        </p:nvGrpSpPr>
        <p:grpSpPr bwMode="auto">
          <a:xfrm>
            <a:off x="0" y="-88850"/>
            <a:ext cx="10080625" cy="7558088"/>
            <a:chOff x="0" y="0"/>
            <a:chExt cx="6350" cy="4761"/>
          </a:xfrm>
        </p:grpSpPr>
        <p:sp>
          <p:nvSpPr>
            <p:cNvPr id="4098" name="Rectangle 2"/>
            <p:cNvSpPr>
              <a:spLocks noChangeArrowheads="1"/>
            </p:cNvSpPr>
            <p:nvPr/>
          </p:nvSpPr>
          <p:spPr bwMode="auto">
            <a:xfrm>
              <a:off x="2" y="0"/>
              <a:ext cx="6347" cy="4761"/>
            </a:xfrm>
            <a:prstGeom prst="rect">
              <a:avLst/>
            </a:prstGeom>
            <a:solidFill>
              <a:srgbClr val="255997"/>
            </a:solidFill>
            <a:ln>
              <a:noFill/>
            </a:ln>
            <a:effectLst>
              <a:outerShdw dist="38184" dir="2700000" algn="ctr" rotWithShape="0">
                <a:srgbClr val="000000">
                  <a:alpha val="40033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" y="1131"/>
              <a:ext cx="6339" cy="2649"/>
            </a:xfrm>
            <a:prstGeom prst="rect">
              <a:avLst/>
            </a:prstGeom>
            <a:noFill/>
            <a:ln>
              <a:noFill/>
            </a:ln>
            <a:effectLst>
              <a:outerShdw dist="38184" dir="2700000" algn="ctr" rotWithShape="0">
                <a:srgbClr val="000000">
                  <a:alpha val="40033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8888" t="37506" r="8888" b="10745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0" y="1131"/>
              <a:ext cx="6349" cy="2649"/>
            </a:xfrm>
            <a:prstGeom prst="rect">
              <a:avLst/>
            </a:prstGeom>
            <a:solidFill>
              <a:srgbClr val="FFFFFF">
                <a:alpha val="43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23698" y="1979637"/>
            <a:ext cx="9539287" cy="311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ru-RU" altLang="ru-RU" sz="44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Организация сетевого взаимодействия педагогических работников 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ru-RU" altLang="ru-RU" sz="32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как условие подготовки к реализации национальной системы учительского роста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31801" y="6335713"/>
            <a:ext cx="9467850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b="1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Соломатин Александр Михайлович,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b="1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руководитель научно-методической службы, </a:t>
            </a:r>
            <a:r>
              <a:rPr lang="ru-RU" altLang="ru-RU" b="1" dirty="0" err="1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к.п.н</a:t>
            </a:r>
            <a:r>
              <a:rPr lang="ru-RU" altLang="ru-RU" b="1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., доцент,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b="1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Почетный работник общего образования РФ</a:t>
            </a:r>
          </a:p>
        </p:txBody>
      </p:sp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882650" y="195263"/>
            <a:ext cx="7410450" cy="1017588"/>
            <a:chOff x="556" y="123"/>
            <a:chExt cx="4668" cy="641"/>
          </a:xfrm>
        </p:grpSpPr>
        <p:sp>
          <p:nvSpPr>
            <p:cNvPr id="4104" name="Text Box 8"/>
            <p:cNvSpPr txBox="1">
              <a:spLocks noChangeArrowheads="1"/>
            </p:cNvSpPr>
            <p:nvPr/>
          </p:nvSpPr>
          <p:spPr bwMode="auto">
            <a:xfrm>
              <a:off x="1559" y="123"/>
              <a:ext cx="3665" cy="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9pPr>
            </a:lstStyle>
            <a:p>
              <a:pPr hangingPunct="1">
                <a:lnSpc>
                  <a:spcPct val="100000"/>
                </a:lnSpc>
                <a:buClrTx/>
                <a:buFontTx/>
                <a:buNone/>
              </a:pPr>
              <a:r>
                <a:rPr lang="ru-RU" altLang="ru-RU" sz="2000" b="1" dirty="0">
                  <a:solidFill>
                    <a:srgbClr val="FFFFFF"/>
                  </a:solidFill>
                  <a:latin typeface="Segoe UI" pitchFamily="34" charset="0"/>
                  <a:cs typeface="Segoe UI" pitchFamily="34" charset="0"/>
                </a:rPr>
                <a:t>Российская  Академия наук</a:t>
              </a:r>
            </a:p>
            <a:p>
              <a:pPr hangingPunct="1">
                <a:lnSpc>
                  <a:spcPct val="100000"/>
                </a:lnSpc>
                <a:buClrTx/>
                <a:buFontTx/>
                <a:buNone/>
              </a:pPr>
              <a:r>
                <a:rPr lang="ru-RU" altLang="ru-RU" sz="2000" b="1" dirty="0">
                  <a:solidFill>
                    <a:srgbClr val="FFFFFF"/>
                  </a:solidFill>
                  <a:latin typeface="Segoe UI" pitchFamily="34" charset="0"/>
                  <a:cs typeface="Segoe UI" pitchFamily="34" charset="0"/>
                </a:rPr>
                <a:t>Издательский комплекс «Наука»</a:t>
              </a:r>
            </a:p>
            <a:p>
              <a:pPr hangingPunct="1">
                <a:lnSpc>
                  <a:spcPct val="100000"/>
                </a:lnSpc>
                <a:buClrTx/>
                <a:buFontTx/>
                <a:buNone/>
              </a:pPr>
              <a:r>
                <a:rPr lang="ru-RU" altLang="ru-RU" sz="2000" b="1" dirty="0">
                  <a:solidFill>
                    <a:srgbClr val="FFFFFF"/>
                  </a:solidFill>
                  <a:latin typeface="Segoe UI" pitchFamily="34" charset="0"/>
                  <a:cs typeface="Segoe UI" pitchFamily="34" charset="0"/>
                </a:rPr>
                <a:t>Издательство «Академкнига/Учебник»</a:t>
              </a:r>
            </a:p>
          </p:txBody>
        </p:sp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" y="206"/>
              <a:ext cx="941" cy="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30608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 dirty="0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73100" y="446088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Использование сетевых возможностей для  внеурочной деятельности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31800" y="1685366"/>
            <a:ext cx="9405937" cy="361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Модель внеурочной деятельности издательства включает: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цели и задачи; план и программы; методические и оценочные материалы; учебные пособия</a:t>
            </a:r>
          </a:p>
        </p:txBody>
      </p:sp>
      <p:pic>
        <p:nvPicPr>
          <p:cNvPr id="17" name="Рисунок 16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32600" y="2778679"/>
            <a:ext cx="1872208" cy="27441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68504" y="4300099"/>
            <a:ext cx="1464127" cy="21214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7" name="Рисунок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470" y="3122993"/>
            <a:ext cx="1607545" cy="239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6016" y="4296653"/>
            <a:ext cx="1627101" cy="242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0232" y="2836072"/>
            <a:ext cx="1894731" cy="282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2447925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4448175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6448425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8812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431799" y="203487"/>
            <a:ext cx="9605964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Подход 4. Организация инновационной деятельности педагогических работников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ru-RU" altLang="ru-RU" sz="2800" b="1" dirty="0">
              <a:solidFill>
                <a:srgbClr val="255997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31799" y="1685365"/>
            <a:ext cx="9405937" cy="511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endParaRPr lang="ru-RU" altLang="ru-RU" sz="2400" dirty="0">
              <a:latin typeface="Segoe UI" pitchFamily="34" charset="0"/>
              <a:cs typeface="Segoe UI" pitchFamily="34" charset="0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Это механизм модернизации и развития системы образования с использованием сетевого потенциала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ФЗ № 273 «Об образовании в РФ» предусматривает: 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добровольное объединение профессионалов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социальное проектирование и конструирование 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экспериментальную и инновационную деятельность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dirty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9377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431799" y="203487"/>
            <a:ext cx="9605964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Предложения издательства по созданию инновационных площадок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31799" y="1685365"/>
            <a:ext cx="9405937" cy="511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Приказ </a:t>
            </a:r>
            <a:r>
              <a:rPr lang="ru-RU" altLang="ru-RU" sz="2400" b="1" dirty="0" err="1">
                <a:latin typeface="Segoe UI" pitchFamily="34" charset="0"/>
                <a:cs typeface="Segoe UI" pitchFamily="34" charset="0"/>
              </a:rPr>
              <a:t>Минобрнауки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 № 611 – «инновационные площадки»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8 проектов по проблемам: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Tx/>
              <a:buChar char="-"/>
            </a:pP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Подготовки детей к школе с учетом требований ФГОС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Tx/>
              <a:buChar char="-"/>
            </a:pP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Использования печатных и электронных ресурсов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Tx/>
              <a:buChar char="-"/>
            </a:pP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Поддержки способных детей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Tx/>
              <a:buChar char="-"/>
            </a:pP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Инклюзивного образования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Tx/>
              <a:buChar char="-"/>
            </a:pP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Внеурочной деятельности в начальной школе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Tx/>
              <a:buChar char="-"/>
            </a:pP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Управления образовательной организацией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Tx/>
              <a:buChar char="-"/>
            </a:pP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Оценки качества образования и другие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Tx/>
              <a:buChar char="-"/>
            </a:pPr>
            <a:endParaRPr lang="ru-RU" altLang="ru-RU" sz="2400" dirty="0">
              <a:latin typeface="Segoe UI" pitchFamily="34" charset="0"/>
              <a:cs typeface="Segoe U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Tx/>
              <a:buChar char="-"/>
            </a:pPr>
            <a:endParaRPr lang="ru-RU" altLang="ru-RU" sz="2400" b="1" dirty="0">
              <a:latin typeface="Segoe UI" pitchFamily="34" charset="0"/>
              <a:cs typeface="Segoe U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Tx/>
              <a:buChar char="-"/>
            </a:pPr>
            <a:endParaRPr lang="ru-RU" altLang="ru-RU" sz="2400" b="1" dirty="0">
              <a:latin typeface="Segoe UI" pitchFamily="34" charset="0"/>
              <a:cs typeface="Segoe UI" pitchFamily="34" charset="0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endParaRPr lang="ru-RU" altLang="ru-RU" sz="2400" b="1" dirty="0">
              <a:latin typeface="Segoe UI" pitchFamily="34" charset="0"/>
              <a:cs typeface="Segoe UI" pitchFamily="34" charset="0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endParaRPr lang="ru-RU" altLang="ru-RU" sz="2400" b="1" dirty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7" name="Рисунок 16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04608" y="3779044"/>
            <a:ext cx="2002113" cy="2766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766354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143121"/>
            <a:ext cx="10080625" cy="7640638"/>
          </a:xfrm>
          <a:prstGeom prst="rect">
            <a:avLst/>
          </a:prstGeom>
          <a:noFill/>
          <a:ln>
            <a:noFill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127" r="5518" b="884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588" y="-30163"/>
            <a:ext cx="10079037" cy="3175001"/>
          </a:xfrm>
          <a:prstGeom prst="rect">
            <a:avLst/>
          </a:prstGeom>
          <a:solidFill>
            <a:srgbClr val="255997">
              <a:alpha val="56999"/>
            </a:srgbClr>
          </a:solidFill>
          <a:ln>
            <a:noFill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95312" y="251445"/>
            <a:ext cx="9053511" cy="166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</a:pPr>
            <a:r>
              <a:rPr lang="ru-RU" altLang="ru-RU" sz="3400" b="1" dirty="0">
                <a:solidFill>
                  <a:srgbClr val="FFFFFF"/>
                </a:solidFill>
                <a:latin typeface="Calibri" pitchFamily="32" charset="0"/>
              </a:rPr>
              <a:t>Сущностные характеристики </a:t>
            </a:r>
          </a:p>
          <a:p>
            <a:pPr hangingPunct="1">
              <a:lnSpc>
                <a:spcPct val="100000"/>
              </a:lnSpc>
              <a:buClrTx/>
            </a:pPr>
            <a:r>
              <a:rPr lang="ru-RU" altLang="ru-RU" sz="3400" b="1" dirty="0">
                <a:solidFill>
                  <a:srgbClr val="FFFFFF"/>
                </a:solidFill>
                <a:latin typeface="Calibri" pitchFamily="32" charset="0"/>
              </a:rPr>
              <a:t>сетевого взаимодействия педагогических работников </a:t>
            </a:r>
          </a:p>
        </p:txBody>
      </p:sp>
    </p:spTree>
    <p:extLst>
      <p:ext uri="{BB962C8B-B14F-4D97-AF65-F5344CB8AC3E}">
        <p14:creationId xmlns:p14="http://schemas.microsoft.com/office/powerpoint/2010/main" val="10097830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73100" y="446088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Статусная (ролевая) однородность участников сетевого взаимодействия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215777" y="1685365"/>
            <a:ext cx="9621960" cy="511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Примеры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endParaRPr lang="ru-RU" altLang="ru-RU" sz="2400" b="1" dirty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объединения </a:t>
            </a:r>
            <a:r>
              <a:rPr lang="ru-RU" altLang="ru-RU" sz="2400" b="1" dirty="0" err="1">
                <a:latin typeface="Segoe UI" pitchFamily="34" charset="0"/>
                <a:cs typeface="Segoe UI" pitchFamily="34" charset="0"/>
              </a:rPr>
              <a:t>тьюторов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,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 сопровождающих профессионального развития педагогических работников 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сообщество участников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региональных инновационных комплексов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в образовании 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сетевая организация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проблемно-творческих групп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муниципальной системы образования 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сеть опорных школ,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ставших участниками взаимодействия по использованию специального оборудования для детей-инвалидов ... 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7" name="Рисунок 16" descr="Похожее изображение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6576" y="1547589"/>
            <a:ext cx="2092812" cy="1569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17470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 dirty="0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296328" y="107429"/>
            <a:ext cx="9424504" cy="12117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Пример однородности: сетевое взаимодействие с использованием индивидуальных обучающих модулей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143768" y="1319214"/>
            <a:ext cx="9693969" cy="548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endParaRPr lang="ru-RU" altLang="ru-RU" sz="2400" dirty="0">
              <a:latin typeface="Segoe UI Light" pitchFamily="3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768" y="1817148"/>
            <a:ext cx="1899717" cy="2645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6636" y="3146800"/>
            <a:ext cx="1845853" cy="26626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81291" y="1476268"/>
            <a:ext cx="1845853" cy="26626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Рисунок 22"/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8377" y="1505579"/>
            <a:ext cx="1142920" cy="18353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Рисунок 23"/>
          <p:cNvPicPr/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10302" y="4839885"/>
            <a:ext cx="1218746" cy="19390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/>
          <p:cNvPicPr/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14470" y="3723480"/>
            <a:ext cx="1845853" cy="26458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Рисунок 24"/>
          <p:cNvPicPr/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19837" y="2087397"/>
            <a:ext cx="1841363" cy="26571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0518" y="4095389"/>
            <a:ext cx="1811884" cy="2607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Рисунок 25"/>
          <p:cNvPicPr/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60702" y="1763613"/>
            <a:ext cx="2277035" cy="3274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65462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80963" y="1587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169580" y="157482"/>
            <a:ext cx="988909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Пример однородности: группы по обсуждению механизмов использования поурочных разработок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375102" y="1649505"/>
            <a:ext cx="9593532" cy="515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endParaRPr lang="ru-RU" altLang="ru-RU" sz="2800" dirty="0">
              <a:latin typeface="Segoe UI Light" pitchFamily="32" charset="0"/>
            </a:endParaRPr>
          </a:p>
        </p:txBody>
      </p:sp>
      <p:pic>
        <p:nvPicPr>
          <p:cNvPr id="21" name="Рисунок 20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580" y="1674590"/>
            <a:ext cx="1521388" cy="20841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Рисунок 21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85263" y="3958696"/>
            <a:ext cx="1386605" cy="20863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Рисунок 29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71960" y="2196390"/>
            <a:ext cx="1547860" cy="21929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Рисунок 30"/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29632" y="1543937"/>
            <a:ext cx="1547860" cy="21859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Рисунок 31"/>
          <p:cNvPicPr/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16376" y="1763613"/>
            <a:ext cx="1521387" cy="2160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Рисунок 32"/>
          <p:cNvPicPr/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17234" y="3000386"/>
            <a:ext cx="1440160" cy="20808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Рисунок 33"/>
          <p:cNvPicPr/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174" y="3958698"/>
            <a:ext cx="1438598" cy="20863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Рисунок 34"/>
          <p:cNvPicPr/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70536" y="4643933"/>
            <a:ext cx="1471438" cy="2087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Рисунок 35"/>
          <p:cNvPicPr/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55709" y="4185465"/>
            <a:ext cx="1440160" cy="2103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Рисунок 36"/>
          <p:cNvPicPr/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38757" y="1649506"/>
            <a:ext cx="1547859" cy="21675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Рисунок 37"/>
          <p:cNvPicPr/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62901" y="4139877"/>
            <a:ext cx="1547859" cy="21654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364758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73100" y="446088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Неоднородность участников сетевого взаимодействия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31799" y="1685365"/>
            <a:ext cx="9405937" cy="511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Возможны варианты (при необходимости) наличия различных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уровней взаимодействия,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предусматривающая неоднородность участников.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endParaRPr lang="ru-RU" altLang="ru-RU" sz="2400" b="1" dirty="0">
              <a:latin typeface="Segoe UI" pitchFamily="34" charset="0"/>
              <a:cs typeface="Segoe UI" pitchFamily="34" charset="0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Примеры неоднородности сети:  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«Департамент образования – сеть инновационных ОУ»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«Городская методическая служба – сеть районных методических служб»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«Координационный совет – сеть творческих групп по реализации ФГОС»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endParaRPr lang="ru-RU" altLang="ru-RU" sz="2400" dirty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7" name="Рисунок 16" descr="Сетевое взаимодействие. Бизнес концепции группы. Векторная illustratio — Векторная картинка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2600" y="2195661"/>
            <a:ext cx="1977156" cy="1512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37372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73100" y="446088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Пример неоднородности участников сетевого взаимодействия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31799" y="1685365"/>
            <a:ext cx="9405937" cy="511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Рабочие группы по проектированию и коррекции ООП с координаторами (руководителями групп)</a:t>
            </a:r>
          </a:p>
        </p:txBody>
      </p:sp>
      <p:pic>
        <p:nvPicPr>
          <p:cNvPr id="18" name="Рисунок 5" descr="pics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386" y="4065723"/>
            <a:ext cx="1830601" cy="254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873" y="2615096"/>
            <a:ext cx="1734208" cy="232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2568" y="3635821"/>
            <a:ext cx="1914525" cy="2729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Рисунок 20"/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93309" y="3131765"/>
            <a:ext cx="1694533" cy="24660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Рисунок 21"/>
          <p:cNvPicPr/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04608" y="2158062"/>
            <a:ext cx="1694533" cy="24660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673417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73100" y="446088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Однородность – неоднородность: что важно?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215777" y="1685365"/>
            <a:ext cx="9621960" cy="511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При любом варианте создания сети (наличия только горизонтальных связей или еще и вертикальных)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 необходимо ответить на вопросы: 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Что общего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у тех, кто собирается войти в создаваемую сеть? 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Имеются ли общие ориентиры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(ценности), которые провозглашаются данной сетевой организацией?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Готовы ли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будущие участники сети принять					  эти ориентиры?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Какую роль в сетевом взаимодействии будут				 играть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координаторы сети?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endParaRPr lang="ru-RU" altLang="ru-RU" sz="2400" dirty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8" name="Рисунок 17" descr="Картинки по запросу сетевое взаимодействие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1398" y="4198605"/>
            <a:ext cx="3034181" cy="2271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52135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73100" y="446088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Обсуждаемые вопросы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31800" y="1547589"/>
            <a:ext cx="9405937" cy="511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Касающиеся сетевого взаимодействия педагогических работников: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Сетевое взаимодействие: существующая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нормативная база и основные идеи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Сетевые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возможности и преимущества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Сущностные характеристики  					 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сетевого взаимодействия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>
                <a:latin typeface="Segoe UI" pitchFamily="34" charset="0"/>
                <a:cs typeface="Segoe UI" pitchFamily="34" charset="0"/>
              </a:rPr>
              <a:t>Опыт организации 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					                   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сетевых сообществ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6576" y="3419797"/>
            <a:ext cx="2079272" cy="314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 descr="C:\Documents and Settings\ednachmet\Рабочий стол\обложки ЭФУ\Обложки\Методика\scientific-manager-015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8384" y="4398473"/>
            <a:ext cx="1621738" cy="216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9894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73100" y="446088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Ограниченность числа участников сети (для завершенности, целостности структуры)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31799" y="1685365"/>
            <a:ext cx="9405937" cy="511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Сетевое взаимодействие								    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не может быть «абсолютно открытым»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b="1" dirty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Создание, функционирование сети, изменение ее структуры предусматривает наличие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регламента,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позволяющего формировать определенный круг участников на основе понятных и известных правил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Добровольность участия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в сетевом взаимодействии и наличие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обязательств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, ответственности за конечный результат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dirty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dirty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dirty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dirty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7" name="Рисунок 16" descr="Картинки по запросу сетевое взаимодействие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4608" y="1475581"/>
            <a:ext cx="1699260" cy="1708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38559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73100" y="446088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Пример: Сетевое взаимодействие информационно-консультационных центров издательства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287785" y="1685365"/>
            <a:ext cx="9549952" cy="511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dirty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Отработанный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регламент создания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Трехсторонние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договоры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 о сотрудничестве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Требования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 к претендентам на создание ИКЦ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Отчетность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 (более 120 участников)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dirty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0660" y="2699717"/>
            <a:ext cx="2616598" cy="352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159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73100" y="446088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Взаимосвязь и автономность узлов сети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215777" y="1685365"/>
            <a:ext cx="9621960" cy="511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Возможно существование узлов сети,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связанных друг с другом решением общих задач (</a:t>
            </a:r>
            <a:r>
              <a:rPr lang="ru-RU" altLang="ru-RU" sz="2400" dirty="0" err="1">
                <a:latin typeface="Segoe UI" pitchFamily="34" charset="0"/>
                <a:cs typeface="Segoe UI" pitchFamily="34" charset="0"/>
              </a:rPr>
              <a:t>микрогрупп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, матричных структур)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Можно говорить об автономности каждого узла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, дающей возможность для относительно самостоятельной работы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Узел сети –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взаимосвязанная и относительно независимая структура, которая решает общие задачи с использованием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собственных ресурсов,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содержания, инфраструктуры, традиций, потенциала. 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7" name="Рисунок 16" descr="http://sch8morf.ru/wp-content/uploads/2016/01/%D1%81%D0%B5%D1%82%D1%8C_large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4488" y="4571925"/>
            <a:ext cx="2736304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36353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1587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73100" y="446088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Пример наличия узлов сети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215777" y="1685365"/>
            <a:ext cx="9621960" cy="511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Разработка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 внутренней системы оценки качества образования и ее части -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системы оценки образовательных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достижений обучающихся как части ООП</a:t>
            </a:r>
            <a:endParaRPr lang="ru-RU" altLang="ru-RU" sz="2400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8" name="Рисунок 17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68211" y="2987748"/>
            <a:ext cx="2179994" cy="30509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0279" y="2987749"/>
            <a:ext cx="2179994" cy="305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24488" y="3049055"/>
            <a:ext cx="2055639" cy="29896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/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15976" y="4697914"/>
            <a:ext cx="1314822" cy="18448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Рисунок 21"/>
          <p:cNvPicPr/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84328" y="4811950"/>
            <a:ext cx="1170130" cy="180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Рисунок 22"/>
          <p:cNvPicPr/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24688" y="4697914"/>
            <a:ext cx="1218746" cy="19390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45346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73100" y="446088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Технология проектирования и другие формы совместной деятельности и общения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31799" y="1685365"/>
            <a:ext cx="9405937" cy="511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Использование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технологии проектирования как основной формы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деятельности сетевых организаций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800" dirty="0">
              <a:latin typeface="Segoe UI" pitchFamily="34" charset="0"/>
              <a:cs typeface="Segoe UI" pitchFamily="34" charset="0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Применение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других форм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совместной деятельности и общения: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электронная почта, социальные сети, </a:t>
            </a:r>
            <a:r>
              <a:rPr lang="ru-RU" altLang="ru-RU" sz="2400" b="1" dirty="0" err="1">
                <a:latin typeface="Segoe UI" pitchFamily="34" charset="0"/>
                <a:cs typeface="Segoe UI" pitchFamily="34" charset="0"/>
              </a:rPr>
              <a:t>скайп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, сайты ОУ, форумы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профессиональных сообществ;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заседания рабочих (творческих) групп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использование матричных структур и т.д.</a:t>
            </a:r>
            <a:endParaRPr lang="ru-RU" altLang="ru-RU" sz="2400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7" name="Рисунок 16" descr="Картинки по запросу сетевое взаимодействие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1760" y="4231602"/>
            <a:ext cx="2318623" cy="1924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5659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73100" y="446088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Опыт проектирования и другие формы совместной деятельности и общения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31799" y="1685365"/>
            <a:ext cx="9405937" cy="511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Творческие группы по аспектному					 анализу урока в начальной школе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b="1" dirty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b="1" dirty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b="1" dirty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b="1" dirty="0">
              <a:latin typeface="Segoe UI" pitchFamily="34" charset="0"/>
              <a:cs typeface="Segoe UI" pitchFamily="34" charset="0"/>
            </a:endParaRPr>
          </a:p>
          <a:p>
            <a:pPr algn="r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b="1" dirty="0">
              <a:latin typeface="Segoe UI" pitchFamily="34" charset="0"/>
              <a:cs typeface="Segoe UI" pitchFamily="34" charset="0"/>
            </a:endParaRPr>
          </a:p>
          <a:p>
            <a:pPr algn="r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Проектирование программ развития,	           взаимосвязанных с ООП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0512" y="1656967"/>
            <a:ext cx="209073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49" y="3330030"/>
            <a:ext cx="2151135" cy="296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8598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73100" y="446088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Разнонаправленность результатов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сетевого взаимодействия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31799" y="1685365"/>
            <a:ext cx="9405937" cy="511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Основной результат сетевого взаимодействия – это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реализованный инновационный проект, т.е.: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Материалы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err="1">
                <a:latin typeface="Segoe UI" pitchFamily="34" charset="0"/>
                <a:cs typeface="Segoe UI" pitchFamily="34" charset="0"/>
              </a:rPr>
              <a:t>Web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-продукты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сетевые исследования и «сетевые события»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идеи, разработки, связанные с новыми сетевыми проектами и их участниками.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Повышение профессиональной компетентности участников сети –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другой значимый результат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сетевого взаимодействия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dirty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7" name="Рисунок 16" descr="Картинки по запросу проект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6576" y="2339677"/>
            <a:ext cx="1872208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45262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73100" y="446088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Другие актуальные предложения по созданию сообществ (команд) для реализации ФГОС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29721" y="1697609"/>
            <a:ext cx="9405937" cy="511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endParaRPr lang="ru-RU" altLang="ru-RU" sz="24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8" name="Овальная выноска 17"/>
          <p:cNvSpPr/>
          <p:nvPr/>
        </p:nvSpPr>
        <p:spPr>
          <a:xfrm>
            <a:off x="155626" y="1823632"/>
            <a:ext cx="2586244" cy="744058"/>
          </a:xfrm>
          <a:prstGeom prst="wedgeEllipseCallout">
            <a:avLst>
              <a:gd name="adj1" fmla="val 24228"/>
              <a:gd name="adj2" fmla="val 764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945" tIns="41473" rIns="82945" bIns="41473" rtlCol="0" anchor="ctr"/>
          <a:lstStyle/>
          <a:p>
            <a:pPr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Рабочие группы по методической работе</a:t>
            </a:r>
          </a:p>
        </p:txBody>
      </p:sp>
      <p:sp>
        <p:nvSpPr>
          <p:cNvPr id="21" name="Овальная выноска 20"/>
          <p:cNvSpPr/>
          <p:nvPr/>
        </p:nvSpPr>
        <p:spPr>
          <a:xfrm>
            <a:off x="7215093" y="5147989"/>
            <a:ext cx="2367940" cy="849217"/>
          </a:xfrm>
          <a:prstGeom prst="wedgeEllipseCallout">
            <a:avLst>
              <a:gd name="adj1" fmla="val -44257"/>
              <a:gd name="adj2" fmla="val -5882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945" tIns="41473" rIns="82945" bIns="41473" rtlCol="0" anchor="ctr"/>
          <a:lstStyle/>
          <a:p>
            <a:pPr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Творческие группы  по управленческой проблематике</a:t>
            </a: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801" y="3059757"/>
            <a:ext cx="1977894" cy="278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Рисунок 24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55936" y="4452075"/>
            <a:ext cx="1361172" cy="20522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3466" y="1652597"/>
            <a:ext cx="2002112" cy="27981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4" descr="C:\Documents and Settings\ednachmet\Рабочий стол\обложки ЭФУ\Обложки\Методика\scientific-manager-008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8121" y="2827937"/>
            <a:ext cx="1616401" cy="215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C:\Documents and Settings\ednachmet\Рабочий стол\Для конференции\Обложки\Учебники\book-world-31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2120" y="2827937"/>
            <a:ext cx="1413178" cy="194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Овальная выноска 29"/>
          <p:cNvSpPr/>
          <p:nvPr/>
        </p:nvSpPr>
        <p:spPr>
          <a:xfrm>
            <a:off x="4725298" y="1468343"/>
            <a:ext cx="2586244" cy="744058"/>
          </a:xfrm>
          <a:prstGeom prst="wedgeEllipseCallout">
            <a:avLst>
              <a:gd name="adj1" fmla="val -14307"/>
              <a:gd name="adj2" fmla="val 723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945" tIns="41473" rIns="82945" bIns="41473" rtlCol="0" anchor="ctr"/>
          <a:lstStyle/>
          <a:p>
            <a:pPr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Объединения по использованию ЭФУ</a:t>
            </a:r>
          </a:p>
        </p:txBody>
      </p:sp>
      <p:pic>
        <p:nvPicPr>
          <p:cNvPr id="31" name="Picture 6" descr="C:\Documents and Settings\ednachmet\Рабочий стол\Для конференции\Обложки\Тетради\workbook-azb-30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4870" y="2364042"/>
            <a:ext cx="1379061" cy="183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Documents and Settings\ednachmet\Рабочий стол\Для конференции\Обложки\Диктанты\dictation-rus-30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7667" y="3591727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7" descr="C:\Documents and Settings\ednachmet\Рабочий стол\Для конференции\Обложки\Тренажеры\testbook-rus-30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1307" y="4553552"/>
            <a:ext cx="1414762" cy="188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1523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56037" y="323453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«Последействие»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(или – что делать после окончания проекта?)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31799" y="1685365"/>
            <a:ext cx="9405937" cy="511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Обобщение и распространение результатов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Участники сети возглавляют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творческие группы, команды по сходной (или новой) проблеме, опираясь на опыт работы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Участники сети продолжают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работать в командах новых сетевых проектов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Организация переговорных площадок,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на которых участники завершившегося сетевого взаимодействия собираются вместе, чтобы обсудить результаты деятельности по разрабатываемой проблеме.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Издательство готовит к выпуску пособие «Из опыта сетевого взаимодействия».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Присоединяйтесь! (до 20.01.18 по адресу: </a:t>
            </a:r>
            <a:r>
              <a:rPr lang="en-US" altLang="ru-RU" sz="2400" dirty="0">
                <a:latin typeface="Segoe UI" pitchFamily="34" charset="0"/>
                <a:cs typeface="Segoe UI" pitchFamily="34" charset="0"/>
              </a:rPr>
              <a:t>a.solomatin@akademkniga.ru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)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0455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Group 1"/>
          <p:cNvGrpSpPr>
            <a:grpSpLocks/>
          </p:cNvGrpSpPr>
          <p:nvPr/>
        </p:nvGrpSpPr>
        <p:grpSpPr bwMode="auto">
          <a:xfrm>
            <a:off x="0" y="-28575"/>
            <a:ext cx="10079038" cy="7639050"/>
            <a:chOff x="0" y="-18"/>
            <a:chExt cx="6349" cy="4812"/>
          </a:xfrm>
        </p:grpSpPr>
        <p:pic>
          <p:nvPicPr>
            <p:cNvPr id="29698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8"/>
              <a:ext cx="6349" cy="4812"/>
            </a:xfrm>
            <a:prstGeom prst="rect">
              <a:avLst/>
            </a:prstGeom>
            <a:noFill/>
            <a:ln>
              <a:noFill/>
            </a:ln>
            <a:effectLst>
              <a:outerShdw dist="38184" dir="2700000" algn="ctr" rotWithShape="0">
                <a:srgbClr val="000000">
                  <a:alpha val="40033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8127" r="5518" b="8849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1" y="-18"/>
              <a:ext cx="6348" cy="4812"/>
            </a:xfrm>
            <a:prstGeom prst="rect">
              <a:avLst/>
            </a:prstGeom>
            <a:solidFill>
              <a:srgbClr val="FFFFFF">
                <a:alpha val="51999"/>
              </a:srgbClr>
            </a:solidFill>
            <a:ln>
              <a:noFill/>
            </a:ln>
            <a:effectLst>
              <a:outerShdw dist="38184" dir="2700000" algn="ctr" rotWithShape="0">
                <a:srgbClr val="000000">
                  <a:alpha val="40033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0" name="Rectangle 4"/>
            <p:cNvSpPr>
              <a:spLocks noChangeArrowheads="1"/>
            </p:cNvSpPr>
            <p:nvPr/>
          </p:nvSpPr>
          <p:spPr bwMode="auto">
            <a:xfrm>
              <a:off x="1" y="-18"/>
              <a:ext cx="6348" cy="1749"/>
            </a:xfrm>
            <a:prstGeom prst="rect">
              <a:avLst/>
            </a:prstGeom>
            <a:solidFill>
              <a:srgbClr val="255997">
                <a:alpha val="64000"/>
              </a:srgbClr>
            </a:solidFill>
            <a:ln>
              <a:noFill/>
            </a:ln>
            <a:effectLst>
              <a:outerShdw dist="38184" dir="2700000" algn="ctr" rotWithShape="0">
                <a:srgbClr val="000000">
                  <a:alpha val="40033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9701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2" y="381"/>
              <a:ext cx="772" cy="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38138" y="427038"/>
            <a:ext cx="940435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400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Издательство «Академкнига/Учебник»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400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117342, г. Москва, ул. Бутлерова, 17б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ru-RU" altLang="ru-RU" sz="1200" dirty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400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Тел.: (499) 968-92-29					 </a:t>
            </a:r>
            <a:r>
              <a:rPr lang="en-US" altLang="ru-RU" sz="2400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akademkniga.ru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400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Факс: (499) 234-63-58				         </a:t>
            </a:r>
            <a:r>
              <a:rPr lang="en-US" altLang="ru-RU" sz="2400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shop-akbooks.ru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20675" y="6081713"/>
            <a:ext cx="678338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endParaRPr lang="ru-RU" altLang="ru-RU" sz="2400" dirty="0">
              <a:solidFill>
                <a:srgbClr val="255997"/>
              </a:solidFill>
              <a:latin typeface="Segoe UI" pitchFamily="34" charset="0"/>
              <a:cs typeface="Segoe UI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4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Соломатин Александр Михайлович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4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a.solomatin@akademkniga.ru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ru-RU" altLang="ru-RU" sz="2400" dirty="0">
              <a:solidFill>
                <a:srgbClr val="255997"/>
              </a:solidFill>
              <a:latin typeface="Segoe UI Light" pitchFamily="32" charset="0"/>
            </a:endParaRP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0" y="4079875"/>
            <a:ext cx="1008062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48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734629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73100" y="446088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Обсуждаемые вопросы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143768" y="1547589"/>
            <a:ext cx="9693969" cy="511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Касающиеся национальной системы учительского роста по направлениям: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Программа развития школы	и ООП 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Рабочие программы учебных предметов, курсов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Проектирование урока и внеурочных занятий	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Индивидуализация и самообразование                         школьников (в </a:t>
            </a:r>
            <a:r>
              <a:rPr lang="ru-RU" altLang="ru-RU" sz="2400" dirty="0" err="1">
                <a:latin typeface="Segoe UI" pitchFamily="34" charset="0"/>
                <a:cs typeface="Segoe UI" pitchFamily="34" charset="0"/>
              </a:rPr>
              <a:t>т.ч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. с ОВЗ)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Воспитание школьников и система оценки их достижений  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Работа с родителями обучающихся 	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Педагог как экспериментатор и исследователь и другие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7" name="Рисунок 16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4386" y="2123653"/>
            <a:ext cx="1902813" cy="2736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239035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73100" y="446088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Сетевое взаимодействие педагогов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31800" y="1547588"/>
            <a:ext cx="9405937" cy="511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Основные условия (признаки)</a:t>
            </a:r>
          </a:p>
          <a:p>
            <a:pPr algn="just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Добровольность: я хочу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решать вопросы, проблемы сам(а), без какого-либо указания, принуждения: на добровольной основе. Это мое право.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Появляется особый стиль отношений,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основанный на идеях сотрудничества, доверия и кооперации: мы все здесь такие.</a:t>
            </a:r>
          </a:p>
          <a:p>
            <a:pPr algn="just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Самоорганизация: я могу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это делать сам(а) вместе с коллегами. Мы сами найдем формы организации нашего взаимодействия, разработаем план, обсудим, присвоим результаты и поделимся ими. </a:t>
            </a:r>
          </a:p>
          <a:p>
            <a:pPr marL="0" indent="0" algn="ctr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endParaRPr lang="ru-RU" altLang="ru-RU" sz="800" b="1" dirty="0">
              <a:latin typeface="Segoe UI" pitchFamily="34" charset="0"/>
              <a:cs typeface="Segoe UI" pitchFamily="34" charset="0"/>
            </a:endParaRPr>
          </a:p>
          <a:p>
            <a:pPr marL="0" indent="0" algn="ctr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Несколько подходов к пониманию                                сетевого взаимодействия</a:t>
            </a:r>
          </a:p>
          <a:p>
            <a:pPr algn="just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dirty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 bwMode="auto">
          <a:xfrm>
            <a:off x="4392240" y="5364013"/>
            <a:ext cx="1224136" cy="432048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8426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431799" y="188914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Подход 1. Сетевое взаимодействие как организация социального партнерства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31799" y="1685365"/>
            <a:ext cx="9405937" cy="511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Партнерство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 – взаимовыгодные отношения участвующих во взаимодействии субъектов (объединений, организаций)</a:t>
            </a:r>
          </a:p>
          <a:p>
            <a:pPr marL="0" indent="0" algn="ctr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(договоры, соглашения)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ФЗ № 273 «Об образовании в РФ» (ст.10.1): система образования включает в себя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объединения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 юридических лиц, работодателей, общественные объединения 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dirty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Приказ </a:t>
            </a:r>
            <a:r>
              <a:rPr lang="ru-RU" altLang="ru-RU" sz="2400" dirty="0" err="1">
                <a:latin typeface="Segoe UI" pitchFamily="34" charset="0"/>
                <a:cs typeface="Segoe UI" pitchFamily="34" charset="0"/>
              </a:rPr>
              <a:t>Минобрнауки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 России № 373: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 возможность участия общественности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в разработке ООП, проектировании и развитии образовательной организации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dirty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9698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 dirty="0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296328" y="107429"/>
            <a:ext cx="9511356" cy="12117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Пример партнерства: взаимодействие по использованию серии «Перспективная начальная школа – родителям» 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143768" y="1459559"/>
            <a:ext cx="9693969" cy="548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endParaRPr lang="ru-RU" altLang="ru-RU" sz="2400" dirty="0">
              <a:latin typeface="Segoe UI Light" pitchFamily="32" charset="0"/>
            </a:endParaRPr>
          </a:p>
        </p:txBody>
      </p:sp>
      <p:pic>
        <p:nvPicPr>
          <p:cNvPr id="27" name="Рисунок 26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6328" y="3520258"/>
            <a:ext cx="1712240" cy="23635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7615" y="1835621"/>
            <a:ext cx="1822493" cy="2364756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29" name="Рисунок 28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07216" y="3812310"/>
            <a:ext cx="1841208" cy="25969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Рисунок 29"/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60390" y="1547589"/>
            <a:ext cx="1656185" cy="24449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Рисунок 30"/>
          <p:cNvPicPr/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52074" y="3812310"/>
            <a:ext cx="2037726" cy="28299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Рисунок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3056" y="1774647"/>
            <a:ext cx="792088" cy="118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1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1911" y="4341159"/>
            <a:ext cx="883994" cy="133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4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3419" y="4341084"/>
            <a:ext cx="814264" cy="122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4282" y="1745794"/>
            <a:ext cx="803567" cy="118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6201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466285" y="188914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Подход 2. Сетевое взаимодействие как условие создания информационно-образовательной среды 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31799" y="1685365"/>
            <a:ext cx="9405937" cy="511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Приказ </a:t>
            </a:r>
            <a:r>
              <a:rPr lang="ru-RU" altLang="ru-RU" sz="2400" dirty="0" err="1">
                <a:latin typeface="Segoe UI" pitchFamily="34" charset="0"/>
                <a:cs typeface="Segoe UI" pitchFamily="34" charset="0"/>
              </a:rPr>
              <a:t>Минобрнауки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 России № 373: 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Среда включает в себя: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 культурные и организационные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формы информационного взаимодействия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компетентность участников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в решении учебных и  профессиональных задач с применением ИКТ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наличие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служб поддержки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ИКТ.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dirty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Идея создания «общего фонда информации»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8939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466285" y="188914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Пример создания информационно-образовательной среды: сайты издательства 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31799" y="1685365"/>
            <a:ext cx="9405937" cy="511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4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            </a:t>
            </a:r>
            <a:r>
              <a:rPr lang="en-US" altLang="ru-RU" sz="24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akademkniga.ru</a:t>
            </a:r>
            <a:r>
              <a:rPr lang="ru-RU" altLang="ru-RU" sz="24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                             </a:t>
            </a:r>
            <a:r>
              <a:rPr lang="en-US" altLang="ru-RU" sz="24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shop-akbooks.ru</a:t>
            </a: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847" y="2627709"/>
            <a:ext cx="4202251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49032" y="2648181"/>
            <a:ext cx="3596994" cy="30758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632865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73100" y="446088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Подход 3.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Использование сетевых форм реализации ООП 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31799" y="1685365"/>
            <a:ext cx="9405937" cy="511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Например,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внеурочная деятельность, профильное обучение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Механизмы: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- реализация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модульного принципа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представления планов и программ на договорной основе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- применение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дистанционных технологий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-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совместная разработка и утверждение ООП</a:t>
            </a:r>
          </a:p>
          <a:p>
            <a:pPr marL="342900" indent="-342900" algn="just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Tx/>
              <a:buChar char="-"/>
            </a:pP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распределение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обязанностей и ресурсов</a:t>
            </a:r>
          </a:p>
          <a:p>
            <a:pPr marL="0" indent="0" algn="just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000" b="1" dirty="0">
                <a:latin typeface="Segoe UI" pitchFamily="34" charset="0"/>
                <a:cs typeface="Segoe UI" pitchFamily="34" charset="0"/>
              </a:rPr>
              <a:t>Письмо </a:t>
            </a:r>
            <a:r>
              <a:rPr lang="ru-RU" altLang="ru-RU" sz="2000" b="1" dirty="0" err="1">
                <a:latin typeface="Segoe UI" pitchFamily="34" charset="0"/>
                <a:cs typeface="Segoe UI" pitchFamily="34" charset="0"/>
              </a:rPr>
              <a:t>Минобрнауки</a:t>
            </a:r>
            <a:r>
              <a:rPr lang="ru-RU" altLang="ru-RU" sz="2000" b="1" dirty="0">
                <a:latin typeface="Segoe UI" pitchFamily="34" charset="0"/>
                <a:cs typeface="Segoe UI" pitchFamily="34" charset="0"/>
              </a:rPr>
              <a:t> России </a:t>
            </a:r>
            <a:r>
              <a:rPr lang="ru-RU" altLang="ru-RU" sz="2000" dirty="0">
                <a:latin typeface="Segoe UI" pitchFamily="34" charset="0"/>
                <a:cs typeface="Segoe UI" pitchFamily="34" charset="0"/>
              </a:rPr>
              <a:t>от 28.08.15 № АК-2563/05 «Методические рекомендации по организации образовательной деятельности с использованием сетевых форм реализации образовательных программ»</a:t>
            </a:r>
          </a:p>
          <a:p>
            <a:pPr marL="342900" indent="-342900" algn="just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Tx/>
              <a:buChar char="-"/>
            </a:pPr>
            <a:endParaRPr lang="ru-RU" altLang="ru-RU" sz="240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7146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Microsoft YaHei"/>
      </a:majorFont>
      <a:minorFont>
        <a:latin typeface="Calibri"/>
        <a:ea typeface="Microsoft YaHei"/>
        <a:cs typeface="Microsoft Ya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5775</TotalTime>
  <Words>1294</Words>
  <Application>Microsoft Office PowerPoint</Application>
  <PresentationFormat>Произвольный</PresentationFormat>
  <Paragraphs>224</Paragraphs>
  <Slides>29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Arial Unicode MS</vt:lpstr>
      <vt:lpstr>Microsoft YaHei</vt:lpstr>
      <vt:lpstr>Arial</vt:lpstr>
      <vt:lpstr>Calibri</vt:lpstr>
      <vt:lpstr>Segoe UI</vt:lpstr>
      <vt:lpstr>Segoe UI Light</vt:lpstr>
      <vt:lpstr>Times New Roman</vt:lpstr>
      <vt:lpstr>Wingdings</vt:lpstr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ednachmet</dc:creator>
  <cp:lastModifiedBy>Когыльничан Виктор Леонидович (КОГОАУ ДПО ИРО Кировской области)</cp:lastModifiedBy>
  <cp:revision>286</cp:revision>
  <cp:lastPrinted>2017-12-12T08:00:55Z</cp:lastPrinted>
  <dcterms:created xsi:type="dcterms:W3CDTF">2009-04-16T07:32:32Z</dcterms:created>
  <dcterms:modified xsi:type="dcterms:W3CDTF">2017-12-18T09:44:34Z</dcterms:modified>
</cp:coreProperties>
</file>