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62" r:id="rId2"/>
    <p:sldId id="257" r:id="rId3"/>
    <p:sldId id="264" r:id="rId4"/>
    <p:sldId id="276" r:id="rId5"/>
    <p:sldId id="261" r:id="rId6"/>
    <p:sldId id="275" r:id="rId7"/>
    <p:sldId id="270" r:id="rId8"/>
    <p:sldId id="277" r:id="rId9"/>
    <p:sldId id="278" r:id="rId10"/>
    <p:sldId id="279" r:id="rId11"/>
    <p:sldId id="290" r:id="rId12"/>
    <p:sldId id="291" r:id="rId13"/>
    <p:sldId id="292" r:id="rId14"/>
    <p:sldId id="293" r:id="rId15"/>
    <p:sldId id="284" r:id="rId16"/>
    <p:sldId id="294" r:id="rId17"/>
    <p:sldId id="305" r:id="rId18"/>
    <p:sldId id="306" r:id="rId19"/>
    <p:sldId id="307" r:id="rId20"/>
    <p:sldId id="308" r:id="rId21"/>
    <p:sldId id="309" r:id="rId22"/>
    <p:sldId id="310" r:id="rId23"/>
    <p:sldId id="285" r:id="rId24"/>
    <p:sldId id="311" r:id="rId25"/>
    <p:sldId id="312" r:id="rId26"/>
    <p:sldId id="288" r:id="rId27"/>
    <p:sldId id="289" r:id="rId28"/>
    <p:sldId id="313" r:id="rId29"/>
  </p:sldIdLst>
  <p:sldSz cx="12192000" cy="6858000"/>
  <p:notesSz cx="6858000" cy="9144000"/>
  <p:embeddedFontLst>
    <p:embeddedFont>
      <p:font typeface="AvantGardeGothicCTT" panose="020B0604020202020204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Gill Sans MT" panose="020B0502020104020203" pitchFamily="34" charset="0"/>
      <p:regular r:id="rId47"/>
      <p:bold r:id="rId48"/>
      <p:italic r:id="rId49"/>
      <p:boldItalic r:id="rId50"/>
    </p:embeddedFont>
    <p:embeddedFont>
      <p:font typeface="Impact" panose="020B0806030902050204" pitchFamily="34" charset="0"/>
      <p:regular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60EC3-ECA1-4865-B5FA-F481D1A004FB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</dgm:pt>
    <dgm:pt modelId="{B05A706A-3FBA-425D-99F0-E3397FC05B1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605C3C4-C1AE-484D-A0D1-356C413E6A89}" type="parTrans" cxnId="{25D0FB45-03DE-475E-B549-437814AF2976}">
      <dgm:prSet/>
      <dgm:spPr/>
      <dgm:t>
        <a:bodyPr/>
        <a:lstStyle/>
        <a:p>
          <a:endParaRPr lang="ru-RU"/>
        </a:p>
      </dgm:t>
    </dgm:pt>
    <dgm:pt modelId="{5F8773B3-6614-4D05-812E-D5DCE3CC5C03}" type="sibTrans" cxnId="{25D0FB45-03DE-475E-B549-437814AF2976}">
      <dgm:prSet/>
      <dgm:spPr/>
      <dgm:t>
        <a:bodyPr/>
        <a:lstStyle/>
        <a:p>
          <a:endParaRPr lang="ru-RU"/>
        </a:p>
      </dgm:t>
    </dgm:pt>
    <dgm:pt modelId="{BE56EE1C-330E-4BAD-ACA8-94B064A81E9C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5AB74320-7105-4B72-AB7D-A362751A036B}" type="parTrans" cxnId="{0F362197-932B-43BD-B9D2-90C5B4A6D507}">
      <dgm:prSet/>
      <dgm:spPr/>
      <dgm:t>
        <a:bodyPr/>
        <a:lstStyle/>
        <a:p>
          <a:endParaRPr lang="ru-RU"/>
        </a:p>
      </dgm:t>
    </dgm:pt>
    <dgm:pt modelId="{BF54E19B-D65E-457B-B4C5-CA6B30C6B229}" type="sibTrans" cxnId="{0F362197-932B-43BD-B9D2-90C5B4A6D507}">
      <dgm:prSet/>
      <dgm:spPr/>
      <dgm:t>
        <a:bodyPr/>
        <a:lstStyle/>
        <a:p>
          <a:endParaRPr lang="ru-RU"/>
        </a:p>
      </dgm:t>
    </dgm:pt>
    <dgm:pt modelId="{25E42948-ECE4-4850-B96C-2914C1AE6DA4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F0A53257-C5CE-4206-9C6C-50465A16714A}" type="parTrans" cxnId="{6128C640-1E92-4111-B3EB-2669DA8C6FE2}">
      <dgm:prSet/>
      <dgm:spPr/>
      <dgm:t>
        <a:bodyPr/>
        <a:lstStyle/>
        <a:p>
          <a:endParaRPr lang="ru-RU"/>
        </a:p>
      </dgm:t>
    </dgm:pt>
    <dgm:pt modelId="{B455265C-2677-48AB-BE1D-D681FA5D30B1}" type="sibTrans" cxnId="{6128C640-1E92-4111-B3EB-2669DA8C6FE2}">
      <dgm:prSet/>
      <dgm:spPr/>
      <dgm:t>
        <a:bodyPr/>
        <a:lstStyle/>
        <a:p>
          <a:endParaRPr lang="ru-RU"/>
        </a:p>
      </dgm:t>
    </dgm:pt>
    <dgm:pt modelId="{31C0B740-9F82-4DCF-B255-0C3F49E0A75F}">
      <dgm:prSet phldrT="[Текст]"/>
      <dgm:spPr/>
      <dgm:t>
        <a:bodyPr/>
        <a:lstStyle/>
        <a:p>
          <a:endParaRPr lang="ru-RU" dirty="0"/>
        </a:p>
      </dgm:t>
    </dgm:pt>
    <dgm:pt modelId="{9E454324-9923-4814-A0FF-3AD5A08BD17B}" type="parTrans" cxnId="{1494F8FC-0C72-4C3F-9443-DA8B80F1003F}">
      <dgm:prSet/>
      <dgm:spPr/>
      <dgm:t>
        <a:bodyPr/>
        <a:lstStyle/>
        <a:p>
          <a:endParaRPr lang="ru-RU"/>
        </a:p>
      </dgm:t>
    </dgm:pt>
    <dgm:pt modelId="{5C697C7E-F477-4332-8C77-F1B54DE3EAC0}" type="sibTrans" cxnId="{1494F8FC-0C72-4C3F-9443-DA8B80F1003F}">
      <dgm:prSet/>
      <dgm:spPr/>
      <dgm:t>
        <a:bodyPr/>
        <a:lstStyle/>
        <a:p>
          <a:endParaRPr lang="ru-RU"/>
        </a:p>
      </dgm:t>
    </dgm:pt>
    <dgm:pt modelId="{BD84D61B-4677-4BD2-9D37-56F728C68811}" type="pres">
      <dgm:prSet presAssocID="{DDF60EC3-ECA1-4865-B5FA-F481D1A004FB}" presName="Name0" presStyleCnt="0">
        <dgm:presLayoutVars>
          <dgm:dir/>
          <dgm:resizeHandles val="exact"/>
        </dgm:presLayoutVars>
      </dgm:prSet>
      <dgm:spPr/>
    </dgm:pt>
    <dgm:pt modelId="{F20ED0D6-BFA6-4120-A265-7694EC75C666}" type="pres">
      <dgm:prSet presAssocID="{B05A706A-3FBA-425D-99F0-E3397FC05B16}" presName="parTxOnly" presStyleLbl="node1" presStyleIdx="0" presStyleCnt="4">
        <dgm:presLayoutVars>
          <dgm:bulletEnabled val="1"/>
        </dgm:presLayoutVars>
      </dgm:prSet>
      <dgm:spPr/>
    </dgm:pt>
    <dgm:pt modelId="{7AFC3349-F90D-48B4-BEC0-8A827012931F}" type="pres">
      <dgm:prSet presAssocID="{5F8773B3-6614-4D05-812E-D5DCE3CC5C03}" presName="parSpace" presStyleCnt="0"/>
      <dgm:spPr/>
    </dgm:pt>
    <dgm:pt modelId="{929667E7-D49E-4BC6-A5F5-7B2F531BFC45}" type="pres">
      <dgm:prSet presAssocID="{BE56EE1C-330E-4BAD-ACA8-94B064A81E9C}" presName="parTxOnly" presStyleLbl="node1" presStyleIdx="1" presStyleCnt="4">
        <dgm:presLayoutVars>
          <dgm:bulletEnabled val="1"/>
        </dgm:presLayoutVars>
      </dgm:prSet>
      <dgm:spPr/>
    </dgm:pt>
    <dgm:pt modelId="{67AF0772-D983-48E2-959F-050CB2A708F0}" type="pres">
      <dgm:prSet presAssocID="{BF54E19B-D65E-457B-B4C5-CA6B30C6B229}" presName="parSpace" presStyleCnt="0"/>
      <dgm:spPr/>
    </dgm:pt>
    <dgm:pt modelId="{1EBA8576-147E-49A7-B7D2-B81DC32A6A32}" type="pres">
      <dgm:prSet presAssocID="{25E42948-ECE4-4850-B96C-2914C1AE6DA4}" presName="parTxOnly" presStyleLbl="node1" presStyleIdx="2" presStyleCnt="4">
        <dgm:presLayoutVars>
          <dgm:bulletEnabled val="1"/>
        </dgm:presLayoutVars>
      </dgm:prSet>
      <dgm:spPr/>
    </dgm:pt>
    <dgm:pt modelId="{00D7071F-6F6D-4F16-BAC7-AA2DBAD0628F}" type="pres">
      <dgm:prSet presAssocID="{B455265C-2677-48AB-BE1D-D681FA5D30B1}" presName="parSpace" presStyleCnt="0"/>
      <dgm:spPr/>
    </dgm:pt>
    <dgm:pt modelId="{5D012EA0-FC75-48AF-AAC4-7BE62C461348}" type="pres">
      <dgm:prSet presAssocID="{31C0B740-9F82-4DCF-B255-0C3F49E0A75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6128C640-1E92-4111-B3EB-2669DA8C6FE2}" srcId="{DDF60EC3-ECA1-4865-B5FA-F481D1A004FB}" destId="{25E42948-ECE4-4850-B96C-2914C1AE6DA4}" srcOrd="2" destOrd="0" parTransId="{F0A53257-C5CE-4206-9C6C-50465A16714A}" sibTransId="{B455265C-2677-48AB-BE1D-D681FA5D30B1}"/>
    <dgm:cxn modelId="{25D0FB45-03DE-475E-B549-437814AF2976}" srcId="{DDF60EC3-ECA1-4865-B5FA-F481D1A004FB}" destId="{B05A706A-3FBA-425D-99F0-E3397FC05B16}" srcOrd="0" destOrd="0" parTransId="{1605C3C4-C1AE-484D-A0D1-356C413E6A89}" sibTransId="{5F8773B3-6614-4D05-812E-D5DCE3CC5C03}"/>
    <dgm:cxn modelId="{3431BB78-0475-4DB8-BA6C-374AE477DCF3}" type="presOf" srcId="{B05A706A-3FBA-425D-99F0-E3397FC05B16}" destId="{F20ED0D6-BFA6-4120-A265-7694EC75C666}" srcOrd="0" destOrd="0" presId="urn:microsoft.com/office/officeart/2005/8/layout/hChevron3"/>
    <dgm:cxn modelId="{0F362197-932B-43BD-B9D2-90C5B4A6D507}" srcId="{DDF60EC3-ECA1-4865-B5FA-F481D1A004FB}" destId="{BE56EE1C-330E-4BAD-ACA8-94B064A81E9C}" srcOrd="1" destOrd="0" parTransId="{5AB74320-7105-4B72-AB7D-A362751A036B}" sibTransId="{BF54E19B-D65E-457B-B4C5-CA6B30C6B229}"/>
    <dgm:cxn modelId="{087A15A3-F26F-4C12-B66B-4541214469C0}" type="presOf" srcId="{BE56EE1C-330E-4BAD-ACA8-94B064A81E9C}" destId="{929667E7-D49E-4BC6-A5F5-7B2F531BFC45}" srcOrd="0" destOrd="0" presId="urn:microsoft.com/office/officeart/2005/8/layout/hChevron3"/>
    <dgm:cxn modelId="{3D7C4AAE-EF82-44F8-A927-BB9FF7FECA49}" type="presOf" srcId="{25E42948-ECE4-4850-B96C-2914C1AE6DA4}" destId="{1EBA8576-147E-49A7-B7D2-B81DC32A6A32}" srcOrd="0" destOrd="0" presId="urn:microsoft.com/office/officeart/2005/8/layout/hChevron3"/>
    <dgm:cxn modelId="{0B760EDE-67B3-4744-A605-52C65DAE59B5}" type="presOf" srcId="{31C0B740-9F82-4DCF-B255-0C3F49E0A75F}" destId="{5D012EA0-FC75-48AF-AAC4-7BE62C461348}" srcOrd="0" destOrd="0" presId="urn:microsoft.com/office/officeart/2005/8/layout/hChevron3"/>
    <dgm:cxn modelId="{F22146E1-FBB4-46CF-A0E3-B084960D26F8}" type="presOf" srcId="{DDF60EC3-ECA1-4865-B5FA-F481D1A004FB}" destId="{BD84D61B-4677-4BD2-9D37-56F728C68811}" srcOrd="0" destOrd="0" presId="urn:microsoft.com/office/officeart/2005/8/layout/hChevron3"/>
    <dgm:cxn modelId="{1494F8FC-0C72-4C3F-9443-DA8B80F1003F}" srcId="{DDF60EC3-ECA1-4865-B5FA-F481D1A004FB}" destId="{31C0B740-9F82-4DCF-B255-0C3F49E0A75F}" srcOrd="3" destOrd="0" parTransId="{9E454324-9923-4814-A0FF-3AD5A08BD17B}" sibTransId="{5C697C7E-F477-4332-8C77-F1B54DE3EAC0}"/>
    <dgm:cxn modelId="{6788859B-1801-4391-977C-82258A422D81}" type="presParOf" srcId="{BD84D61B-4677-4BD2-9D37-56F728C68811}" destId="{F20ED0D6-BFA6-4120-A265-7694EC75C666}" srcOrd="0" destOrd="0" presId="urn:microsoft.com/office/officeart/2005/8/layout/hChevron3"/>
    <dgm:cxn modelId="{F22F3697-CE79-4D2F-B8A6-9F79521B6100}" type="presParOf" srcId="{BD84D61B-4677-4BD2-9D37-56F728C68811}" destId="{7AFC3349-F90D-48B4-BEC0-8A827012931F}" srcOrd="1" destOrd="0" presId="urn:microsoft.com/office/officeart/2005/8/layout/hChevron3"/>
    <dgm:cxn modelId="{19D511F0-A469-4972-B146-767E16EBD776}" type="presParOf" srcId="{BD84D61B-4677-4BD2-9D37-56F728C68811}" destId="{929667E7-D49E-4BC6-A5F5-7B2F531BFC45}" srcOrd="2" destOrd="0" presId="urn:microsoft.com/office/officeart/2005/8/layout/hChevron3"/>
    <dgm:cxn modelId="{098F7B6F-CFE6-42B8-B0F0-C382BAFF3F3B}" type="presParOf" srcId="{BD84D61B-4677-4BD2-9D37-56F728C68811}" destId="{67AF0772-D983-48E2-959F-050CB2A708F0}" srcOrd="3" destOrd="0" presId="urn:microsoft.com/office/officeart/2005/8/layout/hChevron3"/>
    <dgm:cxn modelId="{1E79A05B-8F5A-4127-B81A-2AA7D81B3ADA}" type="presParOf" srcId="{BD84D61B-4677-4BD2-9D37-56F728C68811}" destId="{1EBA8576-147E-49A7-B7D2-B81DC32A6A32}" srcOrd="4" destOrd="0" presId="urn:microsoft.com/office/officeart/2005/8/layout/hChevron3"/>
    <dgm:cxn modelId="{A0702D73-042B-42DB-ADD5-7FB04B6E958D}" type="presParOf" srcId="{BD84D61B-4677-4BD2-9D37-56F728C68811}" destId="{00D7071F-6F6D-4F16-BAC7-AA2DBAD0628F}" srcOrd="5" destOrd="0" presId="urn:microsoft.com/office/officeart/2005/8/layout/hChevron3"/>
    <dgm:cxn modelId="{E975088B-80BD-4663-AC24-3975C4E81297}" type="presParOf" srcId="{BD84D61B-4677-4BD2-9D37-56F728C68811}" destId="{5D012EA0-FC75-48AF-AAC4-7BE62C46134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ED0D6-BFA6-4120-A265-7694EC75C666}">
      <dsp:nvSpPr>
        <dsp:cNvPr id="0" name=""/>
        <dsp:cNvSpPr/>
      </dsp:nvSpPr>
      <dsp:spPr>
        <a:xfrm>
          <a:off x="2284" y="27370"/>
          <a:ext cx="2292126" cy="9168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 </a:t>
          </a:r>
        </a:p>
      </dsp:txBody>
      <dsp:txXfrm>
        <a:off x="2284" y="27370"/>
        <a:ext cx="2062914" cy="916850"/>
      </dsp:txXfrm>
    </dsp:sp>
    <dsp:sp modelId="{929667E7-D49E-4BC6-A5F5-7B2F531BFC45}">
      <dsp:nvSpPr>
        <dsp:cNvPr id="0" name=""/>
        <dsp:cNvSpPr/>
      </dsp:nvSpPr>
      <dsp:spPr>
        <a:xfrm>
          <a:off x="1835985" y="27370"/>
          <a:ext cx="2292126" cy="916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 </a:t>
          </a:r>
        </a:p>
      </dsp:txBody>
      <dsp:txXfrm>
        <a:off x="2294410" y="27370"/>
        <a:ext cx="1375276" cy="916850"/>
      </dsp:txXfrm>
    </dsp:sp>
    <dsp:sp modelId="{1EBA8576-147E-49A7-B7D2-B81DC32A6A32}">
      <dsp:nvSpPr>
        <dsp:cNvPr id="0" name=""/>
        <dsp:cNvSpPr/>
      </dsp:nvSpPr>
      <dsp:spPr>
        <a:xfrm>
          <a:off x="3669687" y="27370"/>
          <a:ext cx="2292126" cy="916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 </a:t>
          </a:r>
        </a:p>
      </dsp:txBody>
      <dsp:txXfrm>
        <a:off x="4128112" y="27370"/>
        <a:ext cx="1375276" cy="916850"/>
      </dsp:txXfrm>
    </dsp:sp>
    <dsp:sp modelId="{5D012EA0-FC75-48AF-AAC4-7BE62C461348}">
      <dsp:nvSpPr>
        <dsp:cNvPr id="0" name=""/>
        <dsp:cNvSpPr/>
      </dsp:nvSpPr>
      <dsp:spPr>
        <a:xfrm>
          <a:off x="5503388" y="27370"/>
          <a:ext cx="2292126" cy="916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 dirty="0"/>
        </a:p>
      </dsp:txBody>
      <dsp:txXfrm>
        <a:off x="5961813" y="27370"/>
        <a:ext cx="1375276" cy="916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631CE-27AC-465A-80E2-9EF5C2532C4A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3A24E-CADF-457F-89B2-5B907A315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0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3291" y="2023482"/>
            <a:ext cx="77033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latin typeface="AvantGardeGothicCTT" pitchFamily="2" charset="0"/>
              </a:rPr>
              <a:t>Задачи открытого типа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как инструмент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развития и оценивания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метапредметных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результатов обучающихся</a:t>
            </a:r>
            <a:endParaRPr lang="ru-RU" sz="4400" dirty="0"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2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 открытого типа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как инструмент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1542919"/>
            <a:ext cx="7100487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3. Измерь змею. </a:t>
            </a: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смотритель за змеями в зоопарке рассказал нам, что яд бывает только у взрослой змеи. Возраст змеи можно узнать, только измерив её длину. Помоги смотрителю придумать такой способ измерения длины змеи, чтобы не подвергать себя лишней  опасности.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Подсказка. </a:t>
            </a: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Измерять линейкой очень опасно, да и змея будет извиваться. Сформулируем </a:t>
            </a:r>
            <a:r>
              <a:rPr lang="ru-RU" alt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ИКР</a:t>
            </a: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: змея (система) сама должна себя измерить (выполнять полезное действие), не подвергая опасности человека (не создавая вредного действия).</a:t>
            </a:r>
            <a:endParaRPr lang="ru-RU" sz="2400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зм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11" y="1542919"/>
            <a:ext cx="2700471" cy="27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5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2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 открытого типа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как инструмент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1542919"/>
            <a:ext cx="7100487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4. </a:t>
            </a: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Опасное удивление. </a:t>
            </a: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некоторых заводов «удивляют» новичков: опускают руку в расплавленный металл, сразу же выдергивают её оттуда, а следов ожога нет! Если бы они не использовали хитрый приём, то беды было бы не миновать. Предположи, каким приёмом могли пользоваться рабочие, чтобы поразить новичков без вреда для здоровья.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Это одна из ситуаций, предполагающих </a:t>
            </a:r>
            <a:r>
              <a:rPr lang="ru-RU" alt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применение аппарата знаний в нестандартных условиях.</a:t>
            </a: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Правильный ответ – опустить руку в воду перед погружением в расплавленный металл.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428" y="1542919"/>
            <a:ext cx="2515576" cy="25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6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2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 открытого типа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как инструмент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1542919"/>
            <a:ext cx="7100487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5. </a:t>
            </a: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паучка. </a:t>
            </a: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паучку натянуть самую первую нить между далеко стоящими друг от друга опорами, чтобы сплести паутину?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Ответы детей: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д</a:t>
            </a: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ождаться порыва ветра и перелететь на нитке ко второй опоре;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оседлать муху;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попросить друга помочь;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просто сидеть и выпускать нить за нитью с надеждой, что она долетит до нужной цели;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раскачиваться на паутине;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прыгнуть на голову тому, кто находится между опорами, и перепрыгнуть с него на нужную опору.</a:t>
            </a:r>
            <a:endParaRPr lang="ru-RU" sz="20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Картинки по запросу пау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467" y="1517282"/>
            <a:ext cx="3332320" cy="24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2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 открытого типа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как инструмент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1542919"/>
            <a:ext cx="7100487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6. </a:t>
            </a: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Шустрые рыбёшки. </a:t>
            </a: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Ваня очень любит рыбачить в маленьком озере с кристально чистой водой, в котором плавают удивительные рыбки. Но вот беда: чтобы рыбки не исчезли, в озере их должно быть не меньше 30. Предложи наиболее точный способ подсчёта рыбок в озере, ведь они не стоят на месте и постоянно движутся.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Ответы детей: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сфотографировать пруд;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покормить рыбок и посчитать их;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заморозить озеро и посчитать;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на каждую рыбку надеть маячок;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переловить всю рыбу и посчитать;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поставить в озеро сеть с дыркой и датчиком.</a:t>
            </a:r>
          </a:p>
        </p:txBody>
      </p:sp>
      <p:pic>
        <p:nvPicPr>
          <p:cNvPr id="4098" name="Picture 2" descr="Картинки по запросу рыб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873" y="1290415"/>
            <a:ext cx="3196127" cy="31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2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 открытого типа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как инструмент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7300" y="1542919"/>
            <a:ext cx="710048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7. </a:t>
            </a: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Египетская пирамида. </a:t>
            </a: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уроке истории Совёнок узнал удивительный факт: оказывается, каждая египетская пирамида построена идеально ровно, а верхушка пирамиды – прямо по её центру. Помоги Совёнку придумать, как древние строители, не имея современных измерительных инструментов, так точно вычислили расположение центра пирамиды.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Ответы детей: 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натягивали верёвку в форме квадрата, по углам вбивали колышки, затем протягивали диагонали квадрата: их пересечение и будет центром пирамиды;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поставили палку и дождались, пока солнце будет на самом верху, чтобы палка не отбрасывала тени; вокруг неё выкладывают основание пирамиды;</a:t>
            </a:r>
          </a:p>
          <a:p>
            <a:pPr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действовали по звёздной карте неба.</a:t>
            </a:r>
          </a:p>
        </p:txBody>
      </p:sp>
      <p:pic>
        <p:nvPicPr>
          <p:cNvPr id="5122" name="Picture 2" descr="Картинки по запросу египетская пира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787" y="1542919"/>
            <a:ext cx="2995865" cy="23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965775"/>
            <a:ext cx="7608605" cy="583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300" y="381000"/>
            <a:ext cx="102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Типизация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частично открытых задач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0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027" y="2895389"/>
            <a:ext cx="5721973" cy="36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7299" y="1542919"/>
            <a:ext cx="10424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TIMSS</a:t>
            </a: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мониторинговое исследование качества школьного математического и естественнонаучного образования.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i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altLang="ru-RU" sz="2400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Нарисовано две формы. Опиши, чем они похожи и чем различаются.</a:t>
            </a:r>
            <a:endParaRPr lang="ru-RU" altLang="ru-RU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2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9" y="1542919"/>
            <a:ext cx="5297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Карл и Джен посадили в одинаковые горшки и одинаковую почву по семечку из одного растения. Каждый ухаживал за растением дома, поэтому когда Карл и Джен снова встретились, они увидели, что растение Карла выросло больше. Объясни, с чем это может быть связано.</a:t>
            </a:r>
            <a:endParaRPr lang="ru-RU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310" y="1542919"/>
            <a:ext cx="4723690" cy="490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6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9" y="1542919"/>
            <a:ext cx="529732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ты дуешь в воду через соломинку, в воде появляются пузыри и поднимаются на поверхность. Почему пузырьки поднимаются наверх?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664" y="1542918"/>
            <a:ext cx="4880336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6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9" y="1542919"/>
            <a:ext cx="6117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Тато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упал с велосипеда и рассыпал соль, которая была у него в рюкзаке. Он собрал в пластиковый пакет соль, которая перемешалась с листьями и песком. Запиши в таблицу действия, которые необходимо сделать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Тато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отделить соль от листьев и песка. Обосновывай каждое свое действие. Первый шаг уже сделан за тебя. 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соответственно столбцы: </a:t>
            </a:r>
          </a:p>
          <a:p>
            <a:pPr indent="-3429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действия </a:t>
            </a:r>
          </a:p>
          <a:p>
            <a:pPr indent="-3429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действия </a:t>
            </a:r>
          </a:p>
          <a:p>
            <a:pPr indent="-342900">
              <a:lnSpc>
                <a:spcPct val="80000"/>
              </a:lnSpc>
              <a:buFontTx/>
              <a:buAutoNum type="arabicPeriod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Объяснение действия</a:t>
            </a: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662" y="1253251"/>
            <a:ext cx="3935339" cy="54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7300" y="381000"/>
            <a:ext cx="1017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Атлас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новых профессий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5905500"/>
            <a:ext cx="1017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000" b="1" dirty="0">
                <a:latin typeface="AvantGardeGothicCTT" pitchFamily="2" charset="0"/>
              </a:rPr>
              <a:t>atlas100.ru</a:t>
            </a:r>
            <a:endParaRPr lang="ru-RU" sz="4000" dirty="0">
              <a:latin typeface="AvantGardeGothicCTT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99" y="965775"/>
            <a:ext cx="10172699" cy="4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8" y="1542919"/>
            <a:ext cx="1017270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ICILS</a:t>
            </a: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международное исследование компьютерной и информационной грамотности</a:t>
            </a:r>
            <a:endParaRPr lang="ru-RU" altLang="ru-RU" sz="2400" b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 о садоводах содержит разную информацию о бамбуке. Напиши способ, который поможет тебе быстро найти нужную информацию. Объясни как и почему этот способ самый действенный.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73511" y="3478138"/>
            <a:ext cx="5528373" cy="3379862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121526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9" y="1542919"/>
            <a:ext cx="596389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PISA</a:t>
            </a: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учащихся.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Задание. </a:t>
            </a:r>
            <a:r>
              <a:rPr lang="ru-RU" altLang="ru-RU" sz="2400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Как поступили бы вы, купив такое печенье? Почему бы вы так поступили? Используйте информацию из объявления для обоснования своего ответа.</a:t>
            </a:r>
            <a:endParaRPr lang="ru-RU" altLang="ru-RU" sz="2400" b="1" dirty="0">
              <a:solidFill>
                <a:srgbClr val="000000"/>
              </a:solidFill>
              <a:latin typeface="AvantGardeGothicCTT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1" t="5795" r="15021" b="26268"/>
          <a:stretch/>
        </p:blipFill>
        <p:spPr bwMode="auto">
          <a:xfrm>
            <a:off x="7221197" y="1458217"/>
            <a:ext cx="4208803" cy="52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1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Задания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международных исследований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298" y="1542919"/>
            <a:ext cx="1017270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ВПР – </a:t>
            </a:r>
            <a:r>
              <a:rPr lang="ru-RU" altLang="ru-RU" sz="2400" dirty="0">
                <a:solidFill>
                  <a:srgbClr val="000000"/>
                </a:solidFill>
                <a:latin typeface="AvantGardeGothicCTT" pitchFamily="2" charset="0"/>
                <a:cs typeface="Times New Roman" panose="02020603050405020304" pitchFamily="18" charset="0"/>
              </a:rPr>
              <a:t>всероссийские проверочные работы.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533" y="2068210"/>
            <a:ext cx="3776662" cy="16938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0" b="40284"/>
          <a:stretch/>
        </p:blipFill>
        <p:spPr>
          <a:xfrm>
            <a:off x="5420941" y="2070371"/>
            <a:ext cx="4010024" cy="12255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87" b="41588"/>
          <a:stretch/>
        </p:blipFill>
        <p:spPr>
          <a:xfrm>
            <a:off x="5420940" y="3446044"/>
            <a:ext cx="4010025" cy="97631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>
          <a:xfrm>
            <a:off x="5420941" y="4572480"/>
            <a:ext cx="4010025" cy="20701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3975100"/>
            <a:ext cx="3856037" cy="23876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58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299" y="1587204"/>
            <a:ext cx="9655679" cy="501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7300" y="381000"/>
            <a:ext cx="10096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Критерии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оценивания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задач открытого типа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7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Критерии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оценивания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задач открытого типа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1542919"/>
            <a:ext cx="616045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исследований на основе системы задач открытого типа показывает, что такие системы могут являться средством оценивания метапредметных результатов освоения основной образовательной программы общего образования.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нормализации полученных результатов можно использовать интегрированную оценку относительного характера – </a:t>
            </a:r>
            <a:r>
              <a:rPr lang="ru-RU" altLang="ru-RU" sz="2400" b="1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метапредметный</a:t>
            </a: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коэффициент интеллектуальности </a:t>
            </a:r>
          </a:p>
          <a:p>
            <a:pPr>
              <a:lnSpc>
                <a:spcPct val="80000"/>
              </a:lnSpc>
              <a:defRPr/>
            </a:pPr>
            <a:endParaRPr lang="ru-RU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169" y="1542919"/>
            <a:ext cx="4224881" cy="48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75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Метапредметный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коэффициент интеллектуальности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2219194"/>
            <a:ext cx="62103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Подсчёт коэффициента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интеллектуаль-ности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производится отдельно по выборке для каждой возрастной группы в соответствии с нормальным распределением баллов участников таким образом, чтобы в доверительный интервал 90–110 тестовых баллов попадало около 50% участников (с точностью до равных баллов); результат ниже 90 тестовых баллов или выше 110 тестовых баллов показывали примерно по 25% участников (с точностью до равных баллов).</a:t>
            </a:r>
            <a:endParaRPr lang="ru-RU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Картинки по запросу диаграмм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21" y="2732018"/>
            <a:ext cx="3096079" cy="31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0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Группа 24"/>
          <p:cNvGrpSpPr>
            <a:grpSpLocks/>
          </p:cNvGrpSpPr>
          <p:nvPr/>
        </p:nvGrpSpPr>
        <p:grpSpPr bwMode="auto">
          <a:xfrm>
            <a:off x="2546351" y="1652589"/>
            <a:ext cx="7797800" cy="2357437"/>
            <a:chOff x="775854" y="2286000"/>
            <a:chExt cx="7796645" cy="2358737"/>
          </a:xfrm>
        </p:grpSpPr>
        <p:graphicFrame>
          <p:nvGraphicFramePr>
            <p:cNvPr id="5" name="Схема 4"/>
            <p:cNvGraphicFramePr/>
            <p:nvPr/>
          </p:nvGraphicFramePr>
          <p:xfrm>
            <a:off x="775854" y="2893291"/>
            <a:ext cx="7796645" cy="9721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7" name="Прямая соединительная линия 6"/>
            <p:cNvCxnSpPr/>
            <p:nvPr/>
          </p:nvCxnSpPr>
          <p:spPr>
            <a:xfrm>
              <a:off x="2639303" y="3855315"/>
              <a:ext cx="0" cy="77830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296361" y="3855315"/>
              <a:ext cx="0" cy="77830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439192" y="3864845"/>
              <a:ext cx="0" cy="77989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378" name="TextBox 12"/>
            <p:cNvSpPr txBox="1">
              <a:spLocks noChangeArrowheads="1"/>
            </p:cNvSpPr>
            <p:nvPr/>
          </p:nvSpPr>
          <p:spPr bwMode="auto">
            <a:xfrm>
              <a:off x="4087990" y="2317172"/>
              <a:ext cx="7809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latin typeface="Century Gothic" panose="020B0502020202020204" pitchFamily="34" charset="0"/>
                </a:rPr>
                <a:t>100</a:t>
              </a:r>
            </a:p>
          </p:txBody>
        </p:sp>
        <p:sp>
          <p:nvSpPr>
            <p:cNvPr id="58379" name="TextBox 13"/>
            <p:cNvSpPr txBox="1">
              <a:spLocks noChangeArrowheads="1"/>
            </p:cNvSpPr>
            <p:nvPr/>
          </p:nvSpPr>
          <p:spPr bwMode="auto">
            <a:xfrm>
              <a:off x="2248799" y="2286000"/>
              <a:ext cx="5854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latin typeface="Century Gothic" panose="020B0502020202020204" pitchFamily="34" charset="0"/>
                </a:rPr>
                <a:t>90</a:t>
              </a:r>
            </a:p>
          </p:txBody>
        </p:sp>
        <p:sp>
          <p:nvSpPr>
            <p:cNvPr id="58380" name="TextBox 14"/>
            <p:cNvSpPr txBox="1">
              <a:spLocks noChangeArrowheads="1"/>
            </p:cNvSpPr>
            <p:nvPr/>
          </p:nvSpPr>
          <p:spPr bwMode="auto">
            <a:xfrm>
              <a:off x="6004182" y="2317172"/>
              <a:ext cx="7857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latin typeface="Century Gothic" panose="020B0502020202020204" pitchFamily="34" charset="0"/>
                </a:rPr>
                <a:t>110</a:t>
              </a:r>
            </a:p>
          </p:txBody>
        </p:sp>
        <p:sp>
          <p:nvSpPr>
            <p:cNvPr id="58381" name="TextBox 15"/>
            <p:cNvSpPr txBox="1">
              <a:spLocks noChangeArrowheads="1"/>
            </p:cNvSpPr>
            <p:nvPr/>
          </p:nvSpPr>
          <p:spPr bwMode="auto">
            <a:xfrm>
              <a:off x="7761431" y="4003858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latin typeface="Century Gothic" panose="020B0502020202020204" pitchFamily="34" charset="0"/>
                </a:rPr>
                <a:t>1</a:t>
              </a:r>
              <a:endParaRPr lang="ru-RU" altLang="ru-RU" sz="2800" b="1">
                <a:latin typeface="Century Gothic" panose="020B0502020202020204" pitchFamily="34" charset="0"/>
              </a:endParaRPr>
            </a:p>
          </p:txBody>
        </p:sp>
        <p:sp>
          <p:nvSpPr>
            <p:cNvPr id="58382" name="TextBox 16"/>
            <p:cNvSpPr txBox="1">
              <a:spLocks noChangeArrowheads="1"/>
            </p:cNvSpPr>
            <p:nvPr/>
          </p:nvSpPr>
          <p:spPr bwMode="auto">
            <a:xfrm>
              <a:off x="6597454" y="3983076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 dirty="0">
                  <a:latin typeface="Century Gothic" panose="020B0502020202020204" pitchFamily="34" charset="0"/>
                </a:rPr>
                <a:t>2</a:t>
              </a:r>
              <a:endParaRPr lang="ru-RU" altLang="ru-RU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383" name="TextBox 17"/>
            <p:cNvSpPr txBox="1">
              <a:spLocks noChangeArrowheads="1"/>
            </p:cNvSpPr>
            <p:nvPr/>
          </p:nvSpPr>
          <p:spPr bwMode="auto">
            <a:xfrm>
              <a:off x="4389293" y="3983076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latin typeface="Century Gothic" panose="020B0502020202020204" pitchFamily="34" charset="0"/>
                </a:rPr>
                <a:t>3</a:t>
              </a:r>
              <a:endParaRPr lang="ru-RU" altLang="ru-RU" sz="2800" b="1">
                <a:latin typeface="Century Gothic" panose="020B0502020202020204" pitchFamily="34" charset="0"/>
              </a:endParaRPr>
            </a:p>
          </p:txBody>
        </p:sp>
        <p:sp>
          <p:nvSpPr>
            <p:cNvPr id="58384" name="TextBox 18"/>
            <p:cNvSpPr txBox="1">
              <a:spLocks noChangeArrowheads="1"/>
            </p:cNvSpPr>
            <p:nvPr/>
          </p:nvSpPr>
          <p:spPr bwMode="auto">
            <a:xfrm>
              <a:off x="1515628" y="3983076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latin typeface="Century Gothic" panose="020B0502020202020204" pitchFamily="34" charset="0"/>
                </a:rPr>
                <a:t>4</a:t>
              </a:r>
              <a:endParaRPr lang="ru-RU" altLang="ru-RU" sz="2800" b="1">
                <a:latin typeface="Century Gothic" panose="020B0502020202020204" pitchFamily="34" charset="0"/>
              </a:endParaRPr>
            </a:p>
          </p:txBody>
        </p:sp>
        <p:sp>
          <p:nvSpPr>
            <p:cNvPr id="58385" name="TextBox 19"/>
            <p:cNvSpPr txBox="1">
              <a:spLocks noChangeArrowheads="1"/>
            </p:cNvSpPr>
            <p:nvPr/>
          </p:nvSpPr>
          <p:spPr bwMode="auto">
            <a:xfrm>
              <a:off x="7168159" y="3106881"/>
              <a:ext cx="8947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latin typeface="Century Gothic" panose="020B0502020202020204" pitchFamily="34" charset="0"/>
                </a:rPr>
                <a:t>25%</a:t>
              </a:r>
              <a:endParaRPr lang="ru-RU" altLang="ru-RU" sz="2800" b="1">
                <a:latin typeface="Century Gothic" panose="020B0502020202020204" pitchFamily="34" charset="0"/>
              </a:endParaRPr>
            </a:p>
          </p:txBody>
        </p:sp>
        <p:sp>
          <p:nvSpPr>
            <p:cNvPr id="58386" name="TextBox 20"/>
            <p:cNvSpPr txBox="1">
              <a:spLocks noChangeArrowheads="1"/>
            </p:cNvSpPr>
            <p:nvPr/>
          </p:nvSpPr>
          <p:spPr bwMode="auto">
            <a:xfrm>
              <a:off x="1260750" y="3096490"/>
              <a:ext cx="8947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 dirty="0">
                  <a:latin typeface="Century Gothic" panose="020B0502020202020204" pitchFamily="34" charset="0"/>
                </a:rPr>
                <a:t>25%</a:t>
              </a:r>
              <a:endParaRPr lang="ru-RU" altLang="ru-RU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387" name="TextBox 21"/>
            <p:cNvSpPr txBox="1">
              <a:spLocks noChangeArrowheads="1"/>
            </p:cNvSpPr>
            <p:nvPr/>
          </p:nvSpPr>
          <p:spPr bwMode="auto">
            <a:xfrm>
              <a:off x="4326936" y="3106881"/>
              <a:ext cx="894797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ru-RU" sz="2800" b="1" dirty="0">
                  <a:latin typeface="Century Gothic" panose="020B0502020202020204" pitchFamily="34" charset="0"/>
                </a:rPr>
                <a:t>50%</a:t>
              </a:r>
              <a:endParaRPr lang="ru-RU" altLang="ru-RU" sz="28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8372" name="TextBox 23"/>
          <p:cNvSpPr txBox="1">
            <a:spLocks noChangeArrowheads="1"/>
          </p:cNvSpPr>
          <p:nvPr/>
        </p:nvSpPr>
        <p:spPr bwMode="auto">
          <a:xfrm>
            <a:off x="1216957" y="4430713"/>
            <a:ext cx="1021304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описанию методологии проведения зарубежных </a:t>
            </a:r>
            <a:endParaRPr lang="en-US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шкалы по отдельным содержательных разделам </a:t>
            </a:r>
            <a:endParaRPr lang="en-US" altLang="ru-RU" sz="2400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видам познавательной деятельности также имеют сопоставимые параметры: среднее значение средних баллов всех стран-участниц исследования принимается за 500 со стандартным отклонением 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7300" y="381000"/>
            <a:ext cx="1017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Метапредметный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коэффициент интеллектуальности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79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036" y="1745893"/>
            <a:ext cx="1009896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участников по группам баллов с учетом метапредметного коэффициента интеллектуальности: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но с уверенность 95% утверждать, что среднее значение при выборке большего объема не выйдет за пределы очень узкого интервала;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аналогии с тестами интеллектуальности (такими, например, как IQ) коэффициент обозначает отношение «умственного возраста» к реальному хронологическому возрасту испытуемого;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узкие доверительные интервалы распределение баллов по ситуациям.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300" y="381000"/>
            <a:ext cx="1017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Метапредметный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коэффициент интеллектуальности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25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3291" y="2023482"/>
            <a:ext cx="77033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latin typeface="AvantGardeGothicCTT" pitchFamily="2" charset="0"/>
              </a:rPr>
              <a:t>Задачи открытого типа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как инструмент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развития и оценивания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метапредметных </a:t>
            </a:r>
            <a:br>
              <a:rPr lang="ru-RU" sz="4400" b="1" dirty="0">
                <a:latin typeface="AvantGardeGothicCTT" pitchFamily="2" charset="0"/>
              </a:rPr>
            </a:br>
            <a:r>
              <a:rPr lang="ru-RU" sz="4400" b="1" dirty="0">
                <a:latin typeface="AvantGardeGothicCTT" pitchFamily="2" charset="0"/>
              </a:rPr>
              <a:t>результатов обучающихся</a:t>
            </a:r>
            <a:endParaRPr lang="ru-RU" sz="4400" dirty="0">
              <a:latin typeface="AvantGardeGothic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4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7300" y="1114023"/>
            <a:ext cx="4929855" cy="6731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7300" y="1917772"/>
            <a:ext cx="4929855" cy="6731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7300" y="2721521"/>
            <a:ext cx="4929855" cy="6731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7300" y="3525269"/>
            <a:ext cx="4929855" cy="6731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7300" y="381000"/>
            <a:ext cx="1017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Атлас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новых профессий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5905500"/>
            <a:ext cx="1017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000" b="1" dirty="0">
                <a:latin typeface="AvantGardeGothicCTT" pitchFamily="2" charset="0"/>
              </a:rPr>
              <a:t>atlas100.ru</a:t>
            </a:r>
            <a:endParaRPr lang="ru-RU" sz="4000" dirty="0">
              <a:latin typeface="AvantGardeGothicCT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813" y="1095637"/>
            <a:ext cx="4855186" cy="4680000"/>
          </a:xfrm>
          <a:prstGeom prst="rect">
            <a:avLst/>
          </a:prstGeom>
          <a:ln w="19050">
            <a:solidFill>
              <a:srgbClr val="A38D5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89460" y="1261951"/>
            <a:ext cx="363186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vantGardeGothicCTT" pitchFamily="2" charset="0"/>
              </a:rPr>
              <a:t>системное мышление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1353" y="3652431"/>
            <a:ext cx="35680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vantGardeGothicCTT" pitchFamily="2" charset="0"/>
              </a:rPr>
              <a:t>работа с людьми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538" y="2862486"/>
            <a:ext cx="382371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vantGardeGothicCTT" pitchFamily="2" charset="0"/>
              </a:rPr>
              <a:t>управление проектами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7523" y="1935088"/>
            <a:ext cx="457574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atin typeface="AvantGardeGothicCTT" pitchFamily="2" charset="0"/>
              </a:rPr>
              <a:t>работа в условиях неопределенности</a:t>
            </a:r>
          </a:p>
        </p:txBody>
      </p:sp>
      <p:cxnSp>
        <p:nvCxnSpPr>
          <p:cNvPr id="21" name="Соединительная линия уступом 20"/>
          <p:cNvCxnSpPr>
            <a:stCxn id="4" idx="3"/>
          </p:cNvCxnSpPr>
          <p:nvPr/>
        </p:nvCxnSpPr>
        <p:spPr>
          <a:xfrm>
            <a:off x="6187155" y="1450592"/>
            <a:ext cx="4948015" cy="1668623"/>
          </a:xfrm>
          <a:prstGeom prst="bentConnector3">
            <a:avLst>
              <a:gd name="adj1" fmla="val 371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7" idx="3"/>
          </p:cNvCxnSpPr>
          <p:nvPr/>
        </p:nvCxnSpPr>
        <p:spPr>
          <a:xfrm>
            <a:off x="6187155" y="2254341"/>
            <a:ext cx="5024927" cy="3250569"/>
          </a:xfrm>
          <a:prstGeom prst="bentConnector3">
            <a:avLst>
              <a:gd name="adj1" fmla="val 35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187155" y="3885161"/>
            <a:ext cx="156494" cy="1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180308" y="3075726"/>
            <a:ext cx="156494" cy="1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>
            <a:off x="3000365" y="4329804"/>
            <a:ext cx="1410056" cy="58966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50453" y="5023689"/>
            <a:ext cx="4929855" cy="133901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793538" y="5304626"/>
            <a:ext cx="388353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err="1">
                <a:latin typeface="AvantGardeGothicCTT" pitchFamily="2" charset="0"/>
              </a:rPr>
              <a:t>метапредметный</a:t>
            </a:r>
            <a:endParaRPr lang="ru-RU" sz="3200" b="1" dirty="0">
              <a:latin typeface="AvantGardeGothicCTT" pitchFamily="2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>
                <a:latin typeface="AvantGardeGothicCTT" pitchFamily="2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85716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Требования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 метапредметным результатам в НОО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300" y="2021800"/>
            <a:ext cx="616045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освоенные обучающимися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 учебные действия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(познавательные, регулятивные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коммуникативные), обеспечивающие овладение ключевыми компетенциями, составляющими основу умения учиться,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межпредметные понятия</a:t>
            </a:r>
            <a:endParaRPr lang="ru-RU" sz="2400" b="1" dirty="0"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и по запросу младший школь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780" y="3963659"/>
            <a:ext cx="3202220" cy="23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6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средний школь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084" y="3127761"/>
            <a:ext cx="4358392" cy="32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300" y="381000"/>
            <a:ext cx="594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Требования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 метапредметным результатам в ООО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300" y="2021800"/>
            <a:ext cx="616045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освоенные обучающимися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 понятия и универсальные учебные действия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(регулятивные, познавательные, коммуникативные),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</a:t>
            </a:r>
          </a:p>
        </p:txBody>
      </p:sp>
    </p:spTree>
    <p:extLst>
      <p:ext uri="{BB962C8B-B14F-4D97-AF65-F5344CB8AC3E}">
        <p14:creationId xmlns:p14="http://schemas.microsoft.com/office/powerpoint/2010/main" val="130383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Требования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к метапредметным результатам в СОО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7300" y="2021800"/>
            <a:ext cx="616045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освоенные обучающимися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 понятия и универсальные учебные действия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(регулятивные, познавательные, коммуникативные),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их использования в познавательной и социальной практике,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самостоятель-ность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 планировании и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осуществле-нии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учебной деятельности и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орга-низации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учебного сотрудничества с педагогами и сверстниками,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способ-</a:t>
            </a:r>
            <a:r>
              <a:rPr lang="ru-RU" sz="2400" b="1" dirty="0" err="1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ность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 построению индивидуальной образовательной траектории, </a:t>
            </a:r>
            <a:r>
              <a:rPr lang="ru-RU" sz="2400" dirty="0" err="1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владе-ние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навыками 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учебно-исследователь-</a:t>
            </a:r>
            <a:r>
              <a:rPr lang="ru-RU" sz="2400" b="1" dirty="0" err="1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ской</a:t>
            </a:r>
            <a:r>
              <a:rPr lang="ru-RU" sz="2400" b="1" dirty="0">
                <a:solidFill>
                  <a:srgbClr val="FF0000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проектной и социальной деятельности</a:t>
            </a:r>
          </a:p>
        </p:txBody>
      </p:sp>
      <p:pic>
        <p:nvPicPr>
          <p:cNvPr id="1026" name="Picture 2" descr="Картинки по запросу подростки в школ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958" y="3281585"/>
            <a:ext cx="4742797" cy="30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1458217"/>
            <a:ext cx="10255431" cy="5371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381000"/>
            <a:ext cx="10172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Инструменты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развития метапредметности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260" y="2081682"/>
            <a:ext cx="23567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обучающихся </a:t>
            </a:r>
            <a:b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решению систем задач открытого </a:t>
            </a:r>
            <a:b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частично открытого типа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2366" y="2760946"/>
            <a:ext cx="2356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учебных материалов </a:t>
            </a:r>
            <a:b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различные формы представления информации, </a:t>
            </a:r>
            <a:b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визуальные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2433" y="3665082"/>
            <a:ext cx="2551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образовательную практику системы работы школьников </a:t>
            </a:r>
            <a:b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над проектами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73243" y="4372032"/>
            <a:ext cx="2356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событийного образования через систему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2000" b="1" dirty="0" err="1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межпредметныхконкурсов</a:t>
            </a: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олимпиад </a:t>
            </a:r>
            <a:b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88166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закрытого типа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52544" y="1666429"/>
            <a:ext cx="1623701" cy="12391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?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9244394" y="4400996"/>
            <a:ext cx="1440000" cy="14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9823389" y="3215312"/>
            <a:ext cx="333286" cy="94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1542919"/>
            <a:ext cx="616045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содержит все необходимые данные в явном виде.</a:t>
            </a:r>
          </a:p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решения известен и  представляет собой цепочку формальных операций.</a:t>
            </a:r>
          </a:p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ответ определён однозначно.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сумму необходимо заплатить Ивану Ивановичу за ноябрь, если его квартплата составляет 4250 рублей в месяц и просрочена на 50 дней, а пеня составляет 1% от суммы квартплаты за каждый день просрочки?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5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381000"/>
            <a:ext cx="594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C000"/>
                </a:solidFill>
                <a:latin typeface="AvantGardeGothicCTT" pitchFamily="2" charset="0"/>
              </a:rPr>
              <a:t>Задачи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 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vantGardeGothicCTT" pitchFamily="2" charset="0"/>
              </a:rPr>
              <a:t>открытого типа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vantGardeGothicCT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1542919"/>
            <a:ext cx="616045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«Размытое», неопределённое условие.</a:t>
            </a:r>
          </a:p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 подходы к решению.</a:t>
            </a:r>
          </a:p>
          <a:p>
            <a:pPr marL="342900" indent="-342900">
              <a:lnSpc>
                <a:spcPct val="80000"/>
              </a:lnSpc>
              <a:buClr>
                <a:srgbClr val="B0151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приемлемых решений.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B01513">
                  <a:lumMod val="75000"/>
                </a:srgbClr>
              </a:buClr>
              <a:defRPr/>
            </a:pPr>
            <a:r>
              <a:rPr lang="ru-RU" sz="2400" b="1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 </a:t>
            </a:r>
            <a:r>
              <a:rPr lang="ru-RU" sz="2400" dirty="0">
                <a:latin typeface="AvantGardeGothicCT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 наверняка замечали, что чем больше ям и канав надо преодолеть автомобилю, тем больше диаметр колес. Существует ли универсальное колесо, которое  меняло бы свои размеры в зависимости от ситуации?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FF0000"/>
              </a:solidFill>
              <a:latin typeface="AvantGardeGothicCT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901562" y="1213502"/>
            <a:ext cx="2071238" cy="1523339"/>
          </a:xfrm>
          <a:custGeom>
            <a:avLst/>
            <a:gdLst>
              <a:gd name="connsiteX0" fmla="*/ 45884 w 2319052"/>
              <a:gd name="connsiteY0" fmla="*/ 550494 h 1783276"/>
              <a:gd name="connsiteX1" fmla="*/ 1780681 w 2319052"/>
              <a:gd name="connsiteY1" fmla="*/ 3564 h 1783276"/>
              <a:gd name="connsiteX2" fmla="*/ 2310520 w 2319052"/>
              <a:gd name="connsiteY2" fmla="*/ 841051 h 1783276"/>
              <a:gd name="connsiteX3" fmla="*/ 1455940 w 2319052"/>
              <a:gd name="connsiteY3" fmla="*/ 1148700 h 1783276"/>
              <a:gd name="connsiteX4" fmla="*/ 772277 w 2319052"/>
              <a:gd name="connsiteY4" fmla="*/ 1772543 h 1783276"/>
              <a:gd name="connsiteX5" fmla="*/ 191163 w 2319052"/>
              <a:gd name="connsiteY5" fmla="*/ 1490532 h 1783276"/>
              <a:gd name="connsiteX6" fmla="*/ 473174 w 2319052"/>
              <a:gd name="connsiteY6" fmla="*/ 823960 h 1783276"/>
              <a:gd name="connsiteX7" fmla="*/ 45884 w 2319052"/>
              <a:gd name="connsiteY7" fmla="*/ 550494 h 178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052" h="1783276">
                <a:moveTo>
                  <a:pt x="45884" y="550494"/>
                </a:moveTo>
                <a:cubicBezTo>
                  <a:pt x="263802" y="413761"/>
                  <a:pt x="1403242" y="-44862"/>
                  <a:pt x="1780681" y="3564"/>
                </a:cubicBezTo>
                <a:cubicBezTo>
                  <a:pt x="2158120" y="51990"/>
                  <a:pt x="2364643" y="650195"/>
                  <a:pt x="2310520" y="841051"/>
                </a:cubicBezTo>
                <a:cubicBezTo>
                  <a:pt x="2256397" y="1031907"/>
                  <a:pt x="1712314" y="993451"/>
                  <a:pt x="1455940" y="1148700"/>
                </a:cubicBezTo>
                <a:cubicBezTo>
                  <a:pt x="1199566" y="1303949"/>
                  <a:pt x="983073" y="1715571"/>
                  <a:pt x="772277" y="1772543"/>
                </a:cubicBezTo>
                <a:cubicBezTo>
                  <a:pt x="561481" y="1829515"/>
                  <a:pt x="241014" y="1648629"/>
                  <a:pt x="191163" y="1490532"/>
                </a:cubicBezTo>
                <a:cubicBezTo>
                  <a:pt x="141313" y="1332435"/>
                  <a:pt x="490266" y="980633"/>
                  <a:pt x="473174" y="823960"/>
                </a:cubicBezTo>
                <a:cubicBezTo>
                  <a:pt x="456082" y="667287"/>
                  <a:pt x="-172034" y="687227"/>
                  <a:pt x="45884" y="550494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?</a:t>
            </a:r>
          </a:p>
        </p:txBody>
      </p:sp>
      <p:sp>
        <p:nvSpPr>
          <p:cNvPr id="8" name="Овал 7"/>
          <p:cNvSpPr/>
          <p:nvPr/>
        </p:nvSpPr>
        <p:spPr>
          <a:xfrm>
            <a:off x="8061919" y="5040423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9" name="Овал 8"/>
          <p:cNvSpPr/>
          <p:nvPr/>
        </p:nvSpPr>
        <p:spPr>
          <a:xfrm>
            <a:off x="9036139" y="5490941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12" name="Овал 11"/>
          <p:cNvSpPr/>
          <p:nvPr/>
        </p:nvSpPr>
        <p:spPr>
          <a:xfrm>
            <a:off x="9677073" y="4713274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13" name="Овал 12"/>
          <p:cNvSpPr/>
          <p:nvPr/>
        </p:nvSpPr>
        <p:spPr>
          <a:xfrm>
            <a:off x="8759516" y="4371442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452584" y="5371300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594630" y="4371442"/>
            <a:ext cx="839643" cy="87175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!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7984005" y="2756330"/>
            <a:ext cx="1024130" cy="2050991"/>
          </a:xfrm>
          <a:custGeom>
            <a:avLst/>
            <a:gdLst>
              <a:gd name="connsiteX0" fmla="*/ 1024130 w 1024130"/>
              <a:gd name="connsiteY0" fmla="*/ 0 h 2050991"/>
              <a:gd name="connsiteX1" fmla="*/ 49910 w 1024130"/>
              <a:gd name="connsiteY1" fmla="*/ 948584 h 2050991"/>
              <a:gd name="connsiteX2" fmla="*/ 229371 w 1024130"/>
              <a:gd name="connsiteY2" fmla="*/ 2050991 h 20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130" h="2050991">
                <a:moveTo>
                  <a:pt x="1024130" y="0"/>
                </a:moveTo>
                <a:cubicBezTo>
                  <a:pt x="603250" y="303376"/>
                  <a:pt x="182370" y="606752"/>
                  <a:pt x="49910" y="948584"/>
                </a:cubicBezTo>
                <a:cubicBezTo>
                  <a:pt x="-82550" y="1290416"/>
                  <a:pt x="73410" y="1670703"/>
                  <a:pt x="229371" y="2050991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0519873" y="2435551"/>
            <a:ext cx="598209" cy="1811709"/>
          </a:xfrm>
          <a:custGeom>
            <a:avLst/>
            <a:gdLst>
              <a:gd name="connsiteX0" fmla="*/ 0 w 598209"/>
              <a:gd name="connsiteY0" fmla="*/ 0 h 1811709"/>
              <a:gd name="connsiteX1" fmla="*/ 170916 w 598209"/>
              <a:gd name="connsiteY1" fmla="*/ 136733 h 1811709"/>
              <a:gd name="connsiteX2" fmla="*/ 598206 w 598209"/>
              <a:gd name="connsiteY2" fmla="*/ 743485 h 1811709"/>
              <a:gd name="connsiteX3" fmla="*/ 179462 w 598209"/>
              <a:gd name="connsiteY3" fmla="*/ 1521152 h 1811709"/>
              <a:gd name="connsiteX4" fmla="*/ 470019 w 598209"/>
              <a:gd name="connsiteY4" fmla="*/ 1811709 h 181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09" h="1811709">
                <a:moveTo>
                  <a:pt x="0" y="0"/>
                </a:moveTo>
                <a:cubicBezTo>
                  <a:pt x="35607" y="6409"/>
                  <a:pt x="71215" y="12819"/>
                  <a:pt x="170916" y="136733"/>
                </a:cubicBezTo>
                <a:cubicBezTo>
                  <a:pt x="270617" y="260647"/>
                  <a:pt x="596782" y="512749"/>
                  <a:pt x="598206" y="743485"/>
                </a:cubicBezTo>
                <a:cubicBezTo>
                  <a:pt x="599630" y="974221"/>
                  <a:pt x="200826" y="1343115"/>
                  <a:pt x="179462" y="1521152"/>
                </a:cubicBezTo>
                <a:cubicBezTo>
                  <a:pt x="158098" y="1699189"/>
                  <a:pt x="314058" y="1755449"/>
                  <a:pt x="470019" y="181170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9548350" y="2803670"/>
            <a:ext cx="654864" cy="1797582"/>
          </a:xfrm>
          <a:custGeom>
            <a:avLst/>
            <a:gdLst>
              <a:gd name="connsiteX0" fmla="*/ 0 w 654864"/>
              <a:gd name="connsiteY0" fmla="*/ 0 h 1797582"/>
              <a:gd name="connsiteX1" fmla="*/ 632389 w 654864"/>
              <a:gd name="connsiteY1" fmla="*/ 478565 h 1797582"/>
              <a:gd name="connsiteX2" fmla="*/ 470019 w 654864"/>
              <a:gd name="connsiteY2" fmla="*/ 1418602 h 1797582"/>
              <a:gd name="connsiteX3" fmla="*/ 632389 w 654864"/>
              <a:gd name="connsiteY3" fmla="*/ 1751888 h 1797582"/>
              <a:gd name="connsiteX4" fmla="*/ 649480 w 654864"/>
              <a:gd name="connsiteY4" fmla="*/ 1786071 h 179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864" h="1797582">
                <a:moveTo>
                  <a:pt x="0" y="0"/>
                </a:moveTo>
                <a:cubicBezTo>
                  <a:pt x="277026" y="121065"/>
                  <a:pt x="554053" y="242131"/>
                  <a:pt x="632389" y="478565"/>
                </a:cubicBezTo>
                <a:cubicBezTo>
                  <a:pt x="710725" y="714999"/>
                  <a:pt x="470019" y="1206382"/>
                  <a:pt x="470019" y="1418602"/>
                </a:cubicBezTo>
                <a:cubicBezTo>
                  <a:pt x="470019" y="1630822"/>
                  <a:pt x="602479" y="1690643"/>
                  <a:pt x="632389" y="1751888"/>
                </a:cubicBezTo>
                <a:cubicBezTo>
                  <a:pt x="662299" y="1813133"/>
                  <a:pt x="655889" y="1799602"/>
                  <a:pt x="649480" y="1786071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8575305" y="2999574"/>
            <a:ext cx="948085" cy="1316052"/>
          </a:xfrm>
          <a:custGeom>
            <a:avLst/>
            <a:gdLst>
              <a:gd name="connsiteX0" fmla="*/ 560149 w 948085"/>
              <a:gd name="connsiteY0" fmla="*/ 0 h 1316052"/>
              <a:gd name="connsiteX1" fmla="*/ 21764 w 948085"/>
              <a:gd name="connsiteY1" fmla="*/ 692209 h 1316052"/>
              <a:gd name="connsiteX2" fmla="*/ 184134 w 948085"/>
              <a:gd name="connsiteY2" fmla="*/ 999858 h 1316052"/>
              <a:gd name="connsiteX3" fmla="*/ 901981 w 948085"/>
              <a:gd name="connsiteY3" fmla="*/ 794759 h 1316052"/>
              <a:gd name="connsiteX4" fmla="*/ 816523 w 948085"/>
              <a:gd name="connsiteY4" fmla="*/ 1316052 h 13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085" h="1316052">
                <a:moveTo>
                  <a:pt x="560149" y="0"/>
                </a:moveTo>
                <a:cubicBezTo>
                  <a:pt x="322291" y="262783"/>
                  <a:pt x="84433" y="525566"/>
                  <a:pt x="21764" y="692209"/>
                </a:cubicBezTo>
                <a:cubicBezTo>
                  <a:pt x="-40905" y="858852"/>
                  <a:pt x="37431" y="982766"/>
                  <a:pt x="184134" y="999858"/>
                </a:cubicBezTo>
                <a:cubicBezTo>
                  <a:pt x="330837" y="1016950"/>
                  <a:pt x="796583" y="742060"/>
                  <a:pt x="901981" y="794759"/>
                </a:cubicBezTo>
                <a:cubicBezTo>
                  <a:pt x="1007379" y="847458"/>
                  <a:pt x="911951" y="1081755"/>
                  <a:pt x="816523" y="131605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6732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194</TotalTime>
  <Words>1315</Words>
  <Application>Microsoft Office PowerPoint</Application>
  <PresentationFormat>Широкоэкранный</PresentationFormat>
  <Paragraphs>142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AvantGardeGothicCTT</vt:lpstr>
      <vt:lpstr>Arial</vt:lpstr>
      <vt:lpstr>Corbel</vt:lpstr>
      <vt:lpstr>Calibri</vt:lpstr>
      <vt:lpstr>Times New Roman</vt:lpstr>
      <vt:lpstr>Century Gothic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Когыльничан Виктор Леонидович (КОГОАУ ДПО ИРО Кировской области)</cp:lastModifiedBy>
  <cp:revision>24</cp:revision>
  <dcterms:created xsi:type="dcterms:W3CDTF">2017-12-09T04:14:33Z</dcterms:created>
  <dcterms:modified xsi:type="dcterms:W3CDTF">2017-12-18T09:45:49Z</dcterms:modified>
</cp:coreProperties>
</file>