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8" r:id="rId2"/>
    <p:sldId id="259" r:id="rId3"/>
    <p:sldId id="260" r:id="rId4"/>
    <p:sldId id="265" r:id="rId5"/>
    <p:sldId id="264" r:id="rId6"/>
    <p:sldId id="263" r:id="rId7"/>
    <p:sldId id="266" r:id="rId8"/>
    <p:sldId id="268" r:id="rId9"/>
    <p:sldId id="267" r:id="rId10"/>
    <p:sldId id="269" r:id="rId11"/>
    <p:sldId id="270" r:id="rId12"/>
    <p:sldId id="257" r:id="rId13"/>
    <p:sldId id="256" r:id="rId14"/>
    <p:sldId id="271" r:id="rId15"/>
    <p:sldId id="280" r:id="rId16"/>
    <p:sldId id="281" r:id="rId17"/>
    <p:sldId id="272" r:id="rId18"/>
    <p:sldId id="274" r:id="rId19"/>
    <p:sldId id="273" r:id="rId20"/>
    <p:sldId id="275" r:id="rId21"/>
    <p:sldId id="276" r:id="rId22"/>
    <p:sldId id="277" r:id="rId23"/>
    <p:sldId id="278" r:id="rId24"/>
    <p:sldId id="279" r:id="rId25"/>
    <p:sldId id="283" r:id="rId26"/>
    <p:sldId id="261" r:id="rId27"/>
    <p:sldId id="284" r:id="rId2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D0856E-B5B6-4EE7-82E2-66B3336B1BEA}" type="datetimeFigureOut">
              <a:rPr lang="ru-RU" smtClean="0"/>
              <a:t>18.12.2017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83A318-58AE-4A14-A500-E916BF5E3F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5842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83A318-58AE-4A14-A500-E916BF5E3F6A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17475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83A318-58AE-4A14-A500-E916BF5E3F6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80352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C1D7E-0D7B-4B4A-9C38-EF8968B9A48D}" type="datetimeFigureOut">
              <a:rPr lang="ru-RU" smtClean="0"/>
              <a:t>18.12.2017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3FA0F-81BF-4091-A78D-8F9DF88BAF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9333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C1D7E-0D7B-4B4A-9C38-EF8968B9A48D}" type="datetimeFigureOut">
              <a:rPr lang="ru-RU" smtClean="0"/>
              <a:t>18.12.2017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3FA0F-81BF-4091-A78D-8F9DF88BAF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2258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C1D7E-0D7B-4B4A-9C38-EF8968B9A48D}" type="datetimeFigureOut">
              <a:rPr lang="ru-RU" smtClean="0"/>
              <a:t>18.12.2017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3FA0F-81BF-4091-A78D-8F9DF88BAF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983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C1D7E-0D7B-4B4A-9C38-EF8968B9A48D}" type="datetimeFigureOut">
              <a:rPr lang="ru-RU" smtClean="0"/>
              <a:t>18.12.2017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3FA0F-81BF-4091-A78D-8F9DF88BAF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1179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C1D7E-0D7B-4B4A-9C38-EF8968B9A48D}" type="datetimeFigureOut">
              <a:rPr lang="ru-RU" smtClean="0"/>
              <a:t>18.12.2017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3FA0F-81BF-4091-A78D-8F9DF88BAF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7650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C1D7E-0D7B-4B4A-9C38-EF8968B9A48D}" type="datetimeFigureOut">
              <a:rPr lang="ru-RU" smtClean="0"/>
              <a:t>18.12.2017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3FA0F-81BF-4091-A78D-8F9DF88BAF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2624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C1D7E-0D7B-4B4A-9C38-EF8968B9A48D}" type="datetimeFigureOut">
              <a:rPr lang="ru-RU" smtClean="0"/>
              <a:t>18.12.2017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3FA0F-81BF-4091-A78D-8F9DF88BAF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55602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C1D7E-0D7B-4B4A-9C38-EF8968B9A48D}" type="datetimeFigureOut">
              <a:rPr lang="ru-RU" smtClean="0"/>
              <a:t>18.12.2017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3FA0F-81BF-4091-A78D-8F9DF88BAF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621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C1D7E-0D7B-4B4A-9C38-EF8968B9A48D}" type="datetimeFigureOut">
              <a:rPr lang="ru-RU" smtClean="0"/>
              <a:t>18.12.2017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3FA0F-81BF-4091-A78D-8F9DF88BAF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2719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C1D7E-0D7B-4B4A-9C38-EF8968B9A48D}" type="datetimeFigureOut">
              <a:rPr lang="ru-RU" smtClean="0"/>
              <a:t>18.12.2017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3FA0F-81BF-4091-A78D-8F9DF88BAF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28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C1D7E-0D7B-4B4A-9C38-EF8968B9A48D}" type="datetimeFigureOut">
              <a:rPr lang="ru-RU" smtClean="0"/>
              <a:t>18.12.2017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3FA0F-81BF-4091-A78D-8F9DF88BAF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7082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8C1D7E-0D7B-4B4A-9C38-EF8968B9A48D}" type="datetimeFigureOut">
              <a:rPr lang="ru-RU" smtClean="0"/>
              <a:t>18.12.2017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D3FA0F-81BF-4091-A78D-8F9DF88BAF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6236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tatic8.depositphotos.com/1025323/985/i/950/depositphotos_9857631-stock-photo-information-perspectiv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-2932" y="0"/>
            <a:ext cx="12192000" cy="7315200"/>
          </a:xfrm>
          <a:prstGeom prst="rect">
            <a:avLst/>
          </a:prstGeom>
          <a:solidFill>
            <a:schemeClr val="bg1">
              <a:alpha val="4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1161" y="808892"/>
            <a:ext cx="11183815" cy="2523393"/>
          </a:xfrm>
        </p:spPr>
        <p:txBody>
          <a:bodyPr>
            <a:noAutofit/>
          </a:bodyPr>
          <a:lstStyle/>
          <a:p>
            <a:r>
              <a:rPr lang="ru-RU" b="1" dirty="0" err="1"/>
              <a:t>Геймификация</a:t>
            </a:r>
            <a:r>
              <a:rPr lang="ru-RU" b="1" dirty="0"/>
              <a:t> учебного процесса </a:t>
            </a:r>
            <a:br>
              <a:rPr lang="en-US" b="1" dirty="0"/>
            </a:br>
            <a:r>
              <a:rPr lang="ru-RU" b="1" dirty="0"/>
              <a:t>как феномен в сфере современного образования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224952" y="3560885"/>
            <a:ext cx="5600702" cy="3006969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ru-RU" sz="2800" b="1" dirty="0"/>
              <a:t>Суворова Татьяна Николаевна,</a:t>
            </a:r>
          </a:p>
          <a:p>
            <a:pPr algn="l">
              <a:spcBef>
                <a:spcPts val="0"/>
              </a:spcBef>
            </a:pPr>
            <a:r>
              <a:rPr lang="ru-RU" sz="2800" b="1" dirty="0"/>
              <a:t>доктор педагогических наук, профессор кафедры информационных технологий и методики обучения информатике ФГБОУ ВО «</a:t>
            </a:r>
            <a:r>
              <a:rPr lang="ru-RU" sz="2800" b="1" dirty="0" err="1"/>
              <a:t>ВятГУ</a:t>
            </a:r>
            <a:r>
              <a:rPr lang="ru-RU" sz="2800" b="1" dirty="0"/>
              <a:t>»</a:t>
            </a:r>
          </a:p>
          <a:p>
            <a:pPr algn="l">
              <a:spcBef>
                <a:spcPts val="0"/>
              </a:spcBef>
            </a:pPr>
            <a:r>
              <a:rPr lang="en-US" sz="2800" b="1" dirty="0"/>
              <a:t>suvorovatn@mail.ru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706079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410" y="0"/>
            <a:ext cx="104195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410" y="3925441"/>
            <a:ext cx="3548180" cy="343844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812139">
            <a:off x="2461846" y="4123592"/>
            <a:ext cx="70338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/>
              <a:t>3</a:t>
            </a:r>
          </a:p>
        </p:txBody>
      </p:sp>
      <p:sp>
        <p:nvSpPr>
          <p:cNvPr id="4" name="TextBox 3"/>
          <p:cNvSpPr txBox="1"/>
          <p:nvPr/>
        </p:nvSpPr>
        <p:spPr>
          <a:xfrm rot="20965897">
            <a:off x="3121272" y="5319347"/>
            <a:ext cx="71217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/>
              <a:t>Т</a:t>
            </a:r>
          </a:p>
        </p:txBody>
      </p:sp>
    </p:spTree>
    <p:extLst>
      <p:ext uri="{BB962C8B-B14F-4D97-AF65-F5344CB8AC3E}">
        <p14:creationId xmlns:p14="http://schemas.microsoft.com/office/powerpoint/2010/main" val="8948077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www.e-xecutive.ru/uploads/article/image/1950808/thumb_Kevin_Verba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2125683"/>
            <a:ext cx="6737935" cy="4586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1263" y="676894"/>
            <a:ext cx="60564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Профессор</a:t>
            </a:r>
            <a:r>
              <a:rPr lang="ru-RU" sz="3200" b="1" dirty="0"/>
              <a:t> </a:t>
            </a:r>
            <a:r>
              <a:rPr lang="ru-RU" sz="3200" dirty="0" err="1"/>
              <a:t>Пенсильванского</a:t>
            </a:r>
            <a:r>
              <a:rPr lang="ru-RU" sz="3200" dirty="0"/>
              <a:t> университета </a:t>
            </a:r>
            <a:r>
              <a:rPr lang="ru-RU" sz="3200" b="1" dirty="0"/>
              <a:t>Кевин Вербах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327074" y="3313216"/>
            <a:ext cx="44888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i="1" dirty="0"/>
              <a:t>Учебный курс «</a:t>
            </a:r>
            <a:r>
              <a:rPr lang="ru-RU" sz="3200" i="1" dirty="0" err="1"/>
              <a:t>Gamification</a:t>
            </a:r>
            <a:r>
              <a:rPr lang="ru-RU" sz="3200" i="1" dirty="0"/>
              <a:t>»,</a:t>
            </a:r>
            <a:endParaRPr lang="ru-RU" dirty="0"/>
          </a:p>
          <a:p>
            <a:r>
              <a:rPr lang="ru-RU" sz="3200" i="1" dirty="0"/>
              <a:t>август-октябрь 2012 г.</a:t>
            </a:r>
          </a:p>
        </p:txBody>
      </p:sp>
    </p:spTree>
    <p:extLst>
      <p:ext uri="{BB962C8B-B14F-4D97-AF65-F5344CB8AC3E}">
        <p14:creationId xmlns:p14="http://schemas.microsoft.com/office/powerpoint/2010/main" val="39573322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://www.bodyshopbusiness.com/wp-content/uploads/News/01_01_2008/123370chuckcoon_0000007264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http://www.bodyshopbusiness.com/wp-content/uploads/News/01_01_2008/123370chuckcoon_00000072641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 descr="http://www.bodyshopbusiness.com/wp-content/uploads/News/01_01_2008/123370chuckcoon_00000072641.jpg"/>
          <p:cNvSpPr>
            <a:spLocks noChangeAspect="1" noChangeArrowheads="1"/>
          </p:cNvSpPr>
          <p:nvPr/>
        </p:nvSpPr>
        <p:spPr bwMode="auto">
          <a:xfrm>
            <a:off x="460375" y="160337"/>
            <a:ext cx="2685948" cy="2685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8" descr="http://www.bodyshopbusiness.com/wp-content/uploads/News/01_01_2008/123370chuckcoon_00000072641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451263" y="676894"/>
            <a:ext cx="60564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Профессор</a:t>
            </a:r>
            <a:r>
              <a:rPr lang="ru-RU" sz="3200" b="1" dirty="0"/>
              <a:t> </a:t>
            </a:r>
            <a:r>
              <a:rPr lang="ru-RU" sz="3200" dirty="0" err="1"/>
              <a:t>Пенсильванского</a:t>
            </a:r>
            <a:r>
              <a:rPr lang="ru-RU" sz="3200" dirty="0"/>
              <a:t> университета </a:t>
            </a:r>
            <a:r>
              <a:rPr lang="ru-RU" sz="3200" b="1" dirty="0"/>
              <a:t>Кевин Вербах</a:t>
            </a:r>
          </a:p>
        </p:txBody>
      </p:sp>
      <p:pic>
        <p:nvPicPr>
          <p:cNvPr id="8" name="Picture 2" descr="https://www.e-xecutive.ru/uploads/article/image/1950808/thumb_Kevin_Verba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2125683"/>
            <a:ext cx="6737935" cy="4586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327074" y="2125683"/>
            <a:ext cx="448887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i="1" dirty="0"/>
              <a:t>«</a:t>
            </a:r>
            <a:r>
              <a:rPr lang="ru-RU" sz="3200" b="1" i="1" dirty="0" err="1"/>
              <a:t>Геймификация</a:t>
            </a:r>
            <a:r>
              <a:rPr lang="ru-RU" sz="3200" i="1" dirty="0"/>
              <a:t> – </a:t>
            </a:r>
            <a:br>
              <a:rPr lang="ru-RU" sz="3200" i="1" dirty="0"/>
            </a:br>
            <a:r>
              <a:rPr lang="ru-RU" sz="3200" i="1" dirty="0"/>
              <a:t>это</a:t>
            </a:r>
            <a:r>
              <a:rPr lang="en-US" sz="3200" i="1" dirty="0"/>
              <a:t> </a:t>
            </a:r>
            <a:r>
              <a:rPr lang="ru-RU" sz="3200" i="1" dirty="0"/>
              <a:t>процесс использования игровых механик и игрового мышления для решения неигровых проблем и для вовлечения людей в какой-либо процесс»</a:t>
            </a:r>
          </a:p>
        </p:txBody>
      </p:sp>
    </p:spTree>
    <p:extLst>
      <p:ext uri="{BB962C8B-B14F-4D97-AF65-F5344CB8AC3E}">
        <p14:creationId xmlns:p14="http://schemas.microsoft.com/office/powerpoint/2010/main" val="32192634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9" y="2091615"/>
            <a:ext cx="5794170" cy="41862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519553" y="1876698"/>
            <a:ext cx="450074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b="1" dirty="0"/>
          </a:p>
          <a:p>
            <a:r>
              <a:rPr lang="ru-RU" sz="2800" i="1" dirty="0"/>
              <a:t>«… истоки </a:t>
            </a:r>
            <a:r>
              <a:rPr lang="ru-RU" sz="2800" i="1" dirty="0" err="1"/>
              <a:t>геймификации</a:t>
            </a:r>
            <a:r>
              <a:rPr lang="ru-RU" sz="2800" i="1" dirty="0"/>
              <a:t> находятся в середине</a:t>
            </a:r>
            <a:r>
              <a:rPr lang="en-US" sz="2800" i="1" dirty="0"/>
              <a:t> </a:t>
            </a:r>
            <a:br>
              <a:rPr lang="en-US" sz="2800" i="1" dirty="0"/>
            </a:br>
            <a:r>
              <a:rPr lang="en-US" sz="2800" i="1" dirty="0"/>
              <a:t>XX</a:t>
            </a:r>
            <a:r>
              <a:rPr lang="ru-RU" sz="2800" i="1" dirty="0"/>
              <a:t> века в Советском Союзе. Это был способ мотивировать рабочих, </a:t>
            </a:r>
            <a:br>
              <a:rPr lang="ru-RU" sz="2800" i="1" dirty="0"/>
            </a:br>
            <a:r>
              <a:rPr lang="ru-RU" sz="2800" i="1" dirty="0"/>
              <a:t>не полагаясь на денежные стимулы капиталистического строя»</a:t>
            </a:r>
            <a:endParaRPr lang="en-US" sz="2800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380999" y="390254"/>
            <a:ext cx="543791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/>
              <a:t>Марк Нельсон </a:t>
            </a:r>
          </a:p>
          <a:p>
            <a:r>
              <a:rPr lang="ru-RU" sz="3200" dirty="0"/>
              <a:t>(</a:t>
            </a:r>
            <a:r>
              <a:rPr lang="en-US" sz="3200" dirty="0"/>
              <a:t>Mark J. Nelson</a:t>
            </a:r>
            <a:r>
              <a:rPr lang="ru-RU" sz="3200" dirty="0"/>
              <a:t>)</a:t>
            </a:r>
            <a:r>
              <a:rPr lang="ru-RU" sz="3200" b="1" dirty="0"/>
              <a:t> </a:t>
            </a:r>
          </a:p>
          <a:p>
            <a:r>
              <a:rPr lang="en-US" sz="3200" dirty="0"/>
              <a:t>IT University</a:t>
            </a:r>
            <a:r>
              <a:rPr lang="ru-RU" sz="3200" dirty="0"/>
              <a:t>, Копенгаген</a:t>
            </a:r>
          </a:p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6396092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275379" y="1255297"/>
            <a:ext cx="11776105" cy="4589092"/>
            <a:chOff x="275379" y="1255297"/>
            <a:chExt cx="11776105" cy="4589092"/>
          </a:xfrm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2814401" y="3104158"/>
              <a:ext cx="6698062" cy="2406953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grpSp>
          <p:nvGrpSpPr>
            <p:cNvPr id="6" name="Группа 5"/>
            <p:cNvGrpSpPr/>
            <p:nvPr/>
          </p:nvGrpSpPr>
          <p:grpSpPr>
            <a:xfrm>
              <a:off x="275379" y="1255297"/>
              <a:ext cx="11776105" cy="4589092"/>
              <a:chOff x="-86909" y="7420"/>
              <a:chExt cx="6340532" cy="1329223"/>
            </a:xfrm>
          </p:grpSpPr>
          <p:sp>
            <p:nvSpPr>
              <p:cNvPr id="7" name="Прямоугольник 6"/>
              <p:cNvSpPr/>
              <p:nvPr/>
            </p:nvSpPr>
            <p:spPr>
              <a:xfrm>
                <a:off x="-86909" y="7420"/>
                <a:ext cx="6340532" cy="132922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ru-RU" sz="3200" b="1" dirty="0">
                    <a:solidFill>
                      <a:srgbClr val="000000"/>
                    </a:solidFill>
                    <a:effectLst/>
                    <a:ea typeface="Calibri"/>
                    <a:cs typeface="Times New Roman"/>
                  </a:rPr>
                  <a:t> </a:t>
                </a:r>
                <a:endParaRPr lang="ru-RU" sz="3200" dirty="0">
                  <a:effectLst/>
                  <a:ea typeface="Calibri"/>
                  <a:cs typeface="Times New Roman"/>
                </a:endParaRPr>
              </a:p>
              <a:p>
                <a:pPr algn="ctr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ru-RU" sz="3200" b="1" dirty="0">
                    <a:solidFill>
                      <a:srgbClr val="000000"/>
                    </a:solidFill>
                    <a:effectLst/>
                    <a:ea typeface="Calibri"/>
                    <a:cs typeface="Times New Roman"/>
                  </a:rPr>
                  <a:t>Образовательная </a:t>
                </a:r>
                <a:r>
                  <a:rPr lang="ru-RU" sz="3200" b="1" dirty="0" err="1">
                    <a:solidFill>
                      <a:srgbClr val="000000"/>
                    </a:solidFill>
                    <a:effectLst/>
                    <a:ea typeface="Calibri"/>
                    <a:cs typeface="Times New Roman"/>
                  </a:rPr>
                  <a:t>игропрактика</a:t>
                </a:r>
                <a:endParaRPr lang="ru-RU" sz="3200" dirty="0">
                  <a:effectLst/>
                  <a:ea typeface="Calibri"/>
                  <a:cs typeface="Times New Roman"/>
                </a:endParaRPr>
              </a:p>
              <a:p>
                <a:pPr algn="ctr">
                  <a:lnSpc>
                    <a:spcPct val="107000"/>
                  </a:lnSpc>
                  <a:spcAft>
                    <a:spcPts val="0"/>
                  </a:spcAft>
                </a:pPr>
                <a:endParaRPr lang="en-US" sz="3200" dirty="0">
                  <a:solidFill>
                    <a:srgbClr val="000000"/>
                  </a:solidFill>
                  <a:effectLst/>
                  <a:ea typeface="Calibri"/>
                  <a:cs typeface="Times New Roman"/>
                </a:endParaRPr>
              </a:p>
              <a:p>
                <a:pPr algn="ctr">
                  <a:lnSpc>
                    <a:spcPct val="107000"/>
                  </a:lnSpc>
                  <a:spcAft>
                    <a:spcPts val="0"/>
                  </a:spcAft>
                </a:pPr>
                <a:endParaRPr lang="en-US" sz="3200" dirty="0">
                  <a:solidFill>
                    <a:srgbClr val="000000"/>
                  </a:solidFill>
                  <a:ea typeface="Calibri"/>
                  <a:cs typeface="Times New Roman"/>
                </a:endParaRPr>
              </a:p>
              <a:p>
                <a:pPr algn="ctr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ru-RU" sz="3200" dirty="0">
                    <a:solidFill>
                      <a:srgbClr val="000000"/>
                    </a:solidFill>
                    <a:effectLst/>
                    <a:ea typeface="Calibri"/>
                    <a:cs typeface="Times New Roman"/>
                  </a:rPr>
                  <a:t> </a:t>
                </a:r>
                <a:endParaRPr lang="en-US" sz="3200" dirty="0">
                  <a:ea typeface="Calibri"/>
                  <a:cs typeface="Times New Roman"/>
                </a:endParaRPr>
              </a:p>
              <a:p>
                <a:pPr algn="ctr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ru-RU" sz="2800" dirty="0">
                    <a:solidFill>
                      <a:srgbClr val="000000"/>
                    </a:solidFill>
                    <a:effectLst/>
                    <a:ea typeface="Calibri"/>
                    <a:cs typeface="Times New Roman"/>
                  </a:rPr>
                  <a:t>Организация</a:t>
                </a:r>
                <a:r>
                  <a:rPr lang="en-US" sz="2800" dirty="0">
                    <a:solidFill>
                      <a:srgbClr val="000000"/>
                    </a:solidFill>
                    <a:ea typeface="Calibri"/>
                    <a:cs typeface="Times New Roman"/>
                  </a:rPr>
                  <a:t>	</a:t>
                </a:r>
                <a:r>
                  <a:rPr lang="ru-RU" sz="2800" dirty="0" err="1">
                    <a:solidFill>
                      <a:srgbClr val="000000"/>
                    </a:solidFill>
                    <a:effectLst/>
                    <a:ea typeface="Calibri"/>
                    <a:cs typeface="Times New Roman"/>
                  </a:rPr>
                  <a:t>Геймификация</a:t>
                </a:r>
                <a:r>
                  <a:rPr lang="ru-RU" sz="2800" dirty="0">
                    <a:solidFill>
                      <a:srgbClr val="000000"/>
                    </a:solidFill>
                    <a:effectLst/>
                    <a:ea typeface="Calibri"/>
                    <a:cs typeface="Times New Roman"/>
                  </a:rPr>
                  <a:t>	</a:t>
                </a:r>
                <a:r>
                  <a:rPr lang="en-US" sz="4400" dirty="0">
                    <a:solidFill>
                      <a:srgbClr val="000000"/>
                    </a:solidFill>
                    <a:effectLst/>
                    <a:ea typeface="Calibri"/>
                    <a:cs typeface="Times New Roman"/>
                  </a:rPr>
                  <a:t>	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ea typeface="Calibri"/>
                    <a:cs typeface="Times New Roman"/>
                  </a:rPr>
                  <a:t>	</a:t>
                </a:r>
                <a:r>
                  <a:rPr lang="ru-RU" sz="2800" dirty="0">
                    <a:solidFill>
                      <a:srgbClr val="000000"/>
                    </a:solidFill>
                    <a:effectLst/>
                    <a:ea typeface="Calibri"/>
                    <a:cs typeface="Times New Roman"/>
                  </a:rPr>
                  <a:t>Игра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ea typeface="Calibri"/>
                    <a:cs typeface="Times New Roman"/>
                  </a:rPr>
                  <a:t>	</a:t>
                </a:r>
                <a:r>
                  <a:rPr lang="en-US" sz="1400" dirty="0">
                    <a:solidFill>
                      <a:srgbClr val="000000"/>
                    </a:solidFill>
                    <a:effectLst/>
                    <a:ea typeface="Calibri"/>
                    <a:cs typeface="Times New Roman"/>
                  </a:rPr>
                  <a:t>	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ea typeface="Calibri"/>
                    <a:cs typeface="Times New Roman"/>
                  </a:rPr>
                  <a:t> </a:t>
                </a:r>
                <a:r>
                  <a:rPr lang="ru-RU" sz="2800" dirty="0">
                    <a:solidFill>
                      <a:srgbClr val="000000"/>
                    </a:solidFill>
                    <a:effectLst/>
                    <a:ea typeface="Calibri"/>
                    <a:cs typeface="Times New Roman"/>
                  </a:rPr>
                  <a:t>Содержание</a:t>
                </a:r>
                <a:endParaRPr lang="ru-RU" sz="2800" dirty="0">
                  <a:effectLst/>
                  <a:ea typeface="Calibri"/>
                  <a:cs typeface="Times New Roman"/>
                </a:endParaRPr>
              </a:p>
            </p:txBody>
          </p:sp>
          <p:sp>
            <p:nvSpPr>
              <p:cNvPr id="8" name="Овал 7"/>
              <p:cNvSpPr/>
              <p:nvPr/>
            </p:nvSpPr>
            <p:spPr>
              <a:xfrm>
                <a:off x="4791342" y="861597"/>
                <a:ext cx="190424" cy="914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9" name="Овал 8"/>
              <p:cNvSpPr/>
              <p:nvPr/>
            </p:nvSpPr>
            <p:spPr>
              <a:xfrm>
                <a:off x="1184948" y="854172"/>
                <a:ext cx="190424" cy="914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</p:grpSp>
      </p:grpSp>
      <p:sp>
        <p:nvSpPr>
          <p:cNvPr id="13" name="TextBox 12"/>
          <p:cNvSpPr txBox="1"/>
          <p:nvPr/>
        </p:nvSpPr>
        <p:spPr>
          <a:xfrm>
            <a:off x="2637567" y="6016239"/>
            <a:ext cx="6241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* </a:t>
            </a:r>
            <a:r>
              <a:rPr lang="ru-RU" i="1" dirty="0"/>
              <a:t>схем</a:t>
            </a:r>
            <a:r>
              <a:rPr lang="en-US" i="1" dirty="0"/>
              <a:t>a</a:t>
            </a:r>
            <a:r>
              <a:rPr lang="ru-RU" i="1" dirty="0"/>
              <a:t> С. </a:t>
            </a:r>
            <a:r>
              <a:rPr lang="ru-RU" i="1" dirty="0" err="1"/>
              <a:t>Детердинга</a:t>
            </a:r>
            <a:r>
              <a:rPr lang="ru-RU" i="1" dirty="0"/>
              <a:t>, Д. Диксона, Р. </a:t>
            </a:r>
            <a:r>
              <a:rPr lang="ru-RU" i="1" dirty="0" err="1"/>
              <a:t>Халеда</a:t>
            </a:r>
            <a:r>
              <a:rPr lang="ru-RU" i="1" dirty="0"/>
              <a:t>, Л. </a:t>
            </a:r>
            <a:r>
              <a:rPr lang="ru-RU" i="1" dirty="0" err="1"/>
              <a:t>Нака</a:t>
            </a:r>
            <a:r>
              <a:rPr lang="ru-RU" i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899092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53143" y="2616565"/>
            <a:ext cx="1098912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ru-RU" sz="3200" dirty="0"/>
              <a:t>игровые платформы (</a:t>
            </a:r>
            <a:r>
              <a:rPr lang="en-US" sz="3200" dirty="0" err="1"/>
              <a:t>Classcraft</a:t>
            </a:r>
            <a:r>
              <a:rPr lang="ru-RU" sz="3200" dirty="0"/>
              <a:t>, </a:t>
            </a:r>
            <a:r>
              <a:rPr lang="en-US" sz="3200" dirty="0" err="1"/>
              <a:t>MinecraftEdu</a:t>
            </a:r>
            <a:r>
              <a:rPr lang="ru-RU" sz="3200" dirty="0"/>
              <a:t>), 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ru-RU" sz="3200" dirty="0"/>
              <a:t>образовательные </a:t>
            </a:r>
            <a:r>
              <a:rPr lang="ru-RU" sz="3200" dirty="0" err="1"/>
              <a:t>квесты</a:t>
            </a:r>
            <a:r>
              <a:rPr lang="ru-RU" sz="3200" dirty="0"/>
              <a:t> (</a:t>
            </a:r>
            <a:r>
              <a:rPr lang="en-US" sz="3200" dirty="0"/>
              <a:t>Quandary, Ribbon Hero</a:t>
            </a:r>
            <a:r>
              <a:rPr lang="ru-RU" sz="3200" dirty="0"/>
              <a:t>), 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ru-RU" sz="3200" dirty="0"/>
              <a:t>сервисы управления обучением (</a:t>
            </a:r>
            <a:r>
              <a:rPr lang="en-US" sz="3200" dirty="0" err="1"/>
              <a:t>ClassDojo</a:t>
            </a:r>
            <a:r>
              <a:rPr lang="ru-RU" sz="3200" dirty="0"/>
              <a:t>, </a:t>
            </a:r>
            <a:r>
              <a:rPr lang="en-US" sz="3200" dirty="0" err="1"/>
              <a:t>Goalbook</a:t>
            </a:r>
            <a:r>
              <a:rPr lang="ru-RU" sz="3200" dirty="0"/>
              <a:t>), 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ru-RU" sz="3200" dirty="0"/>
              <a:t>игровые средства обучения программированию (</a:t>
            </a:r>
            <a:r>
              <a:rPr lang="en-US" sz="3200" dirty="0"/>
              <a:t>Scratch</a:t>
            </a:r>
            <a:r>
              <a:rPr lang="ru-RU" sz="3200" dirty="0"/>
              <a:t>),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ru-RU" sz="3200" dirty="0"/>
              <a:t>сайты-конструкторы игр (</a:t>
            </a:r>
            <a:r>
              <a:rPr lang="en-US" sz="3200" dirty="0" err="1"/>
              <a:t>LearningApps</a:t>
            </a:r>
            <a:r>
              <a:rPr lang="ru-RU" sz="3200" dirty="0"/>
              <a:t>, «</a:t>
            </a:r>
            <a:r>
              <a:rPr lang="ru-RU" sz="3200" dirty="0" err="1"/>
              <a:t>еТреники</a:t>
            </a:r>
            <a:r>
              <a:rPr lang="ru-RU" sz="3200" dirty="0"/>
              <a:t>»)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24543" y="653143"/>
            <a:ext cx="110381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/>
              <a:t>Программные средства </a:t>
            </a:r>
            <a:r>
              <a:rPr lang="ru-RU" sz="4800" b="1" dirty="0" err="1"/>
              <a:t>геймификации</a:t>
            </a:r>
            <a:endParaRPr lang="ru-RU" sz="4800" b="1" dirty="0"/>
          </a:p>
        </p:txBody>
      </p:sp>
    </p:spTree>
    <p:extLst>
      <p:ext uri="{BB962C8B-B14F-4D97-AF65-F5344CB8AC3E}">
        <p14:creationId xmlns:p14="http://schemas.microsoft.com/office/powerpoint/2010/main" val="707559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07894" y="2759528"/>
            <a:ext cx="50608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/>
              <a:t>https://etreniki.ru/</a:t>
            </a:r>
          </a:p>
        </p:txBody>
      </p:sp>
      <p:pic>
        <p:nvPicPr>
          <p:cNvPr id="1026" name="Picture 2" descr="https://etreniki.ru/assets/og/sit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216" y="342900"/>
            <a:ext cx="5992585" cy="5992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805" y="3740651"/>
            <a:ext cx="2591025" cy="244470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842741" y="3912572"/>
            <a:ext cx="42203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/>
              <a:t>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783517" y="3938957"/>
            <a:ext cx="48357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4807823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187" y="465992"/>
            <a:ext cx="9746271" cy="5873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39665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7008" y="0"/>
            <a:ext cx="950976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41496">
            <a:off x="-641839" y="833824"/>
            <a:ext cx="3511600" cy="357256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403285">
            <a:off x="764932" y="1345225"/>
            <a:ext cx="48357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/>
              <a:t>8</a:t>
            </a:r>
          </a:p>
        </p:txBody>
      </p:sp>
      <p:sp>
        <p:nvSpPr>
          <p:cNvPr id="5" name="TextBox 4"/>
          <p:cNvSpPr txBox="1"/>
          <p:nvPr/>
        </p:nvSpPr>
        <p:spPr>
          <a:xfrm rot="20825696">
            <a:off x="1494695" y="1995855"/>
            <a:ext cx="61546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/>
              <a:t>И</a:t>
            </a:r>
          </a:p>
        </p:txBody>
      </p:sp>
    </p:spTree>
    <p:extLst>
      <p:ext uri="{BB962C8B-B14F-4D97-AF65-F5344CB8AC3E}">
        <p14:creationId xmlns:p14="http://schemas.microsoft.com/office/powerpoint/2010/main" val="4082918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877" y="313790"/>
            <a:ext cx="9316645" cy="630646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5243" y="3285463"/>
            <a:ext cx="4413236" cy="405042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216662" y="4193932"/>
            <a:ext cx="51874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/>
              <a:t>9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245359" y="4387364"/>
            <a:ext cx="457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/>
              <a:t>Я</a:t>
            </a:r>
          </a:p>
        </p:txBody>
      </p:sp>
    </p:spTree>
    <p:extLst>
      <p:ext uri="{BB962C8B-B14F-4D97-AF65-F5344CB8AC3E}">
        <p14:creationId xmlns:p14="http://schemas.microsoft.com/office/powerpoint/2010/main" val="21499666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static8.depositphotos.com/1025323/985/i/950/depositphotos_9857631-stock-photo-information-perspect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875" y="0"/>
            <a:ext cx="121920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125" y="0"/>
            <a:ext cx="12205250" cy="7328027"/>
          </a:xfrm>
          <a:prstGeom prst="rect">
            <a:avLst/>
          </a:prstGeom>
          <a:solidFill>
            <a:schemeClr val="bg1">
              <a:alpha val="61000"/>
            </a:schemeClr>
          </a:solidFill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4675" y="4005263"/>
            <a:ext cx="10515600" cy="2852737"/>
          </a:xfrm>
        </p:spPr>
        <p:txBody>
          <a:bodyPr>
            <a:noAutofit/>
          </a:bodyPr>
          <a:lstStyle/>
          <a:p>
            <a:r>
              <a:rPr lang="ru-RU" sz="4400" u="sng" dirty="0"/>
              <a:t>Вопрос №1:</a:t>
            </a:r>
            <a:br>
              <a:rPr lang="ru-RU" sz="4400" dirty="0"/>
            </a:br>
            <a:r>
              <a:rPr lang="ru-RU" sz="4400" dirty="0"/>
              <a:t>Каково место </a:t>
            </a:r>
            <a:r>
              <a:rPr lang="ru-RU" sz="4400" dirty="0" err="1"/>
              <a:t>геймификации</a:t>
            </a:r>
            <a:r>
              <a:rPr lang="ru-RU" sz="4400" dirty="0"/>
              <a:t> в структуре методической системы обучения, традиционно заданной пятью основными элементами звезды </a:t>
            </a:r>
            <a:r>
              <a:rPr lang="ru-RU" sz="4400" dirty="0" err="1"/>
              <a:t>Пышкало</a:t>
            </a:r>
            <a:r>
              <a:rPr lang="ru-RU" sz="4400" dirty="0"/>
              <a:t> (цели, содержание, формы, методы и средства обучения)? </a:t>
            </a:r>
            <a:br>
              <a:rPr lang="ru-RU" sz="4400" dirty="0"/>
            </a:br>
            <a:r>
              <a:rPr lang="ru-RU" sz="4400" dirty="0"/>
              <a:t>Является ли </a:t>
            </a:r>
            <a:r>
              <a:rPr lang="ru-RU" sz="4400" dirty="0" err="1"/>
              <a:t>геймификация</a:t>
            </a:r>
            <a:r>
              <a:rPr lang="ru-RU" sz="4400" dirty="0"/>
              <a:t> частью одного из этих компонентов МСО? </a:t>
            </a:r>
            <a:br>
              <a:rPr lang="ru-RU" sz="4400" dirty="0"/>
            </a:br>
            <a:r>
              <a:rPr lang="ru-RU" sz="4400" dirty="0"/>
              <a:t>На какие компоненты МСО она оказывает влияние? </a:t>
            </a:r>
          </a:p>
        </p:txBody>
      </p:sp>
    </p:spTree>
    <p:extLst>
      <p:ext uri="{BB962C8B-B14F-4D97-AF65-F5344CB8AC3E}">
        <p14:creationId xmlns:p14="http://schemas.microsoft.com/office/powerpoint/2010/main" val="9190996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7010" y="0"/>
            <a:ext cx="799185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77362" y="2206646"/>
            <a:ext cx="2591025" cy="244470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81454" y="3341076"/>
            <a:ext cx="37806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/>
              <a:t>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95967" y="2435469"/>
            <a:ext cx="38686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/>
              <a:t>И</a:t>
            </a:r>
          </a:p>
        </p:txBody>
      </p:sp>
    </p:spTree>
    <p:extLst>
      <p:ext uri="{BB962C8B-B14F-4D97-AF65-F5344CB8AC3E}">
        <p14:creationId xmlns:p14="http://schemas.microsoft.com/office/powerpoint/2010/main" val="32386580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6825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707415" y="2373700"/>
            <a:ext cx="2591025" cy="244470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207870" y="2576149"/>
            <a:ext cx="4308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/>
              <a:t>5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131062" y="3499341"/>
            <a:ext cx="60666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/>
              <a:t>В</a:t>
            </a:r>
          </a:p>
        </p:txBody>
      </p:sp>
    </p:spTree>
    <p:extLst>
      <p:ext uri="{BB962C8B-B14F-4D97-AF65-F5344CB8AC3E}">
        <p14:creationId xmlns:p14="http://schemas.microsoft.com/office/powerpoint/2010/main" val="37767597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6160" y="4589144"/>
            <a:ext cx="4974336" cy="135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264" y="585216"/>
            <a:ext cx="10570464" cy="3529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154679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446" y="1178169"/>
            <a:ext cx="8563708" cy="5679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494348">
            <a:off x="9234581" y="-731203"/>
            <a:ext cx="3511600" cy="357256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524099">
            <a:off x="10093570" y="747344"/>
            <a:ext cx="48357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/>
              <a:t>7</a:t>
            </a:r>
          </a:p>
        </p:txBody>
      </p:sp>
      <p:sp>
        <p:nvSpPr>
          <p:cNvPr id="5" name="TextBox 4"/>
          <p:cNvSpPr txBox="1"/>
          <p:nvPr/>
        </p:nvSpPr>
        <p:spPr>
          <a:xfrm rot="21169393">
            <a:off x="10920044" y="1194699"/>
            <a:ext cx="33410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/>
              <a:t>Ц</a:t>
            </a:r>
          </a:p>
        </p:txBody>
      </p:sp>
    </p:spTree>
    <p:extLst>
      <p:ext uri="{BB962C8B-B14F-4D97-AF65-F5344CB8AC3E}">
        <p14:creationId xmlns:p14="http://schemas.microsoft.com/office/powerpoint/2010/main" val="17404990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976" y="0"/>
            <a:ext cx="1029614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581807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956" y="0"/>
            <a:ext cx="104195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52">
            <a:off x="1198151" y="3544026"/>
            <a:ext cx="3204210" cy="302326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21250473">
            <a:off x="1746741" y="4677507"/>
            <a:ext cx="457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/>
              <a:t>1</a:t>
            </a:r>
          </a:p>
        </p:txBody>
      </p:sp>
      <p:sp>
        <p:nvSpPr>
          <p:cNvPr id="4" name="TextBox 3"/>
          <p:cNvSpPr txBox="1"/>
          <p:nvPr/>
        </p:nvSpPr>
        <p:spPr>
          <a:xfrm rot="1849452">
            <a:off x="3226779" y="4193930"/>
            <a:ext cx="509952" cy="11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/>
              <a:t>М</a:t>
            </a:r>
          </a:p>
        </p:txBody>
      </p:sp>
    </p:spTree>
    <p:extLst>
      <p:ext uri="{BB962C8B-B14F-4D97-AF65-F5344CB8AC3E}">
        <p14:creationId xmlns:p14="http://schemas.microsoft.com/office/powerpoint/2010/main" val="4341899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static8.depositphotos.com/1025323/985/i/950/depositphotos_9857631-stock-photo-information-perspect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0" y="0"/>
            <a:ext cx="121920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0" y="0"/>
            <a:ext cx="12205250" cy="7328027"/>
          </a:xfrm>
          <a:prstGeom prst="rect">
            <a:avLst/>
          </a:prstGeom>
          <a:solidFill>
            <a:schemeClr val="bg1">
              <a:alpha val="61000"/>
            </a:schemeClr>
          </a:solidFill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898071" y="1469571"/>
            <a:ext cx="11016796" cy="354193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400" u="sng" dirty="0"/>
              <a:t>Вопрос №3:</a:t>
            </a:r>
            <a:br>
              <a:rPr lang="ru-RU" sz="4400" dirty="0"/>
            </a:br>
            <a:r>
              <a:rPr lang="ru-RU" sz="4400" dirty="0"/>
              <a:t>Кто из зарубежных исследователей полагает, что истоки </a:t>
            </a:r>
            <a:r>
              <a:rPr lang="ru-RU" sz="4400" dirty="0" err="1"/>
              <a:t>геймификации</a:t>
            </a:r>
            <a:r>
              <a:rPr lang="ru-RU" sz="4400" dirty="0"/>
              <a:t> обнаруживаются в Советском Союзе </a:t>
            </a:r>
            <a:r>
              <a:rPr lang="en-US" sz="4400" dirty="0"/>
              <a:t>XX</a:t>
            </a:r>
            <a:r>
              <a:rPr lang="ru-RU" sz="4400" dirty="0"/>
              <a:t> века?</a:t>
            </a:r>
          </a:p>
        </p:txBody>
      </p:sp>
    </p:spTree>
    <p:extLst>
      <p:ext uri="{BB962C8B-B14F-4D97-AF65-F5344CB8AC3E}">
        <p14:creationId xmlns:p14="http://schemas.microsoft.com/office/powerpoint/2010/main" val="19548261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tatic8.depositphotos.com/1025323/985/i/950/depositphotos_9857631-stock-photo-information-perspectiv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-2932" y="0"/>
            <a:ext cx="12192000" cy="7315200"/>
          </a:xfrm>
          <a:prstGeom prst="rect">
            <a:avLst/>
          </a:prstGeom>
          <a:solidFill>
            <a:schemeClr val="bg1">
              <a:alpha val="4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1161" y="808892"/>
            <a:ext cx="11183815" cy="2523393"/>
          </a:xfrm>
        </p:spPr>
        <p:txBody>
          <a:bodyPr>
            <a:noAutofit/>
          </a:bodyPr>
          <a:lstStyle/>
          <a:p>
            <a:r>
              <a:rPr lang="ru-RU" b="1" dirty="0"/>
              <a:t>Благодарю за внимание!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224952" y="3560885"/>
            <a:ext cx="5600702" cy="3006969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ru-RU" sz="2800" b="1" dirty="0"/>
              <a:t>Суворова Татьяна Николаевна,</a:t>
            </a:r>
          </a:p>
          <a:p>
            <a:pPr algn="l">
              <a:spcBef>
                <a:spcPts val="0"/>
              </a:spcBef>
            </a:pPr>
            <a:r>
              <a:rPr lang="ru-RU" sz="2800" b="1" dirty="0"/>
              <a:t>доктор педагогических наук, профессор кафедры информационных технологий и методики обучения информатике ФГБОУ ВО «</a:t>
            </a:r>
            <a:r>
              <a:rPr lang="ru-RU" sz="2800" b="1" dirty="0" err="1"/>
              <a:t>ВятГУ</a:t>
            </a:r>
            <a:r>
              <a:rPr lang="ru-RU" sz="2800" b="1" dirty="0"/>
              <a:t>»</a:t>
            </a:r>
          </a:p>
          <a:p>
            <a:pPr algn="l">
              <a:spcBef>
                <a:spcPts val="0"/>
              </a:spcBef>
            </a:pPr>
            <a:r>
              <a:rPr lang="en-US" sz="2800" b="1" dirty="0"/>
              <a:t>suvorovatn@mail.ru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3913806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static8.depositphotos.com/1025323/985/i/950/depositphotos_9857631-stock-photo-information-perspect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0" y="0"/>
            <a:ext cx="121920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0" y="-47625"/>
            <a:ext cx="12205250" cy="7328027"/>
          </a:xfrm>
          <a:prstGeom prst="rect">
            <a:avLst/>
          </a:prstGeom>
          <a:solidFill>
            <a:schemeClr val="bg1">
              <a:alpha val="61000"/>
            </a:schemeClr>
          </a:solidFill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8175" y="1322182"/>
            <a:ext cx="10515600" cy="785811"/>
          </a:xfrm>
        </p:spPr>
        <p:txBody>
          <a:bodyPr>
            <a:noAutofit/>
          </a:bodyPr>
          <a:lstStyle/>
          <a:p>
            <a:r>
              <a:rPr lang="ru-RU" sz="4400" u="sng" dirty="0"/>
              <a:t>Вопрос №2:</a:t>
            </a:r>
            <a:br>
              <a:rPr lang="ru-RU" sz="4400" dirty="0"/>
            </a:br>
            <a:r>
              <a:rPr lang="ru-RU" sz="4400" dirty="0"/>
              <a:t>Какое слово зашифровано в презентации?</a:t>
            </a:r>
          </a:p>
        </p:txBody>
      </p:sp>
      <p:pic>
        <p:nvPicPr>
          <p:cNvPr id="1028" name="Picture 4" descr="http://analogindex.ru/image/612219/1024x1024/cyphersreview_2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2224" y="2450592"/>
            <a:ext cx="8893301" cy="4175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85314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0010"/>
            <a:ext cx="12192000" cy="8027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82215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993" y="696515"/>
            <a:ext cx="9702172" cy="6149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71304" y="130629"/>
            <a:ext cx="79208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/>
              <a:t>Профессии будущего</a:t>
            </a:r>
          </a:p>
        </p:txBody>
      </p:sp>
    </p:spTree>
    <p:extLst>
      <p:ext uri="{BB962C8B-B14F-4D97-AF65-F5344CB8AC3E}">
        <p14:creationId xmlns:p14="http://schemas.microsoft.com/office/powerpoint/2010/main" val="2751801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1230"/>
            <a:ext cx="12192000" cy="6786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1000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3761" y="-1061"/>
            <a:ext cx="1132906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/>
              <a:t>Указ Президента РФ от 9 мая 2017 г. № 203</a:t>
            </a:r>
          </a:p>
          <a:p>
            <a:pPr algn="ctr"/>
            <a:r>
              <a:rPr lang="ru-RU" sz="3600" b="1" dirty="0"/>
              <a:t>«О Стратегии развития информационного общества</a:t>
            </a:r>
            <a:br>
              <a:rPr lang="ru-RU" sz="3600" b="1" dirty="0"/>
            </a:br>
            <a:r>
              <a:rPr lang="ru-RU" sz="3600" b="1" dirty="0"/>
              <a:t> в Российской Федерации на 2017 – 2030 годы»</a:t>
            </a:r>
          </a:p>
          <a:p>
            <a:pPr algn="ctr"/>
            <a:endParaRPr lang="ru-RU" sz="3600" b="1" dirty="0"/>
          </a:p>
          <a:p>
            <a:r>
              <a:rPr lang="ru-RU" sz="3600" dirty="0"/>
              <a:t>В результате реализации Стратегии должны быть сформированы:</a:t>
            </a:r>
          </a:p>
          <a:p>
            <a:endParaRPr lang="ru-RU" sz="3600" dirty="0"/>
          </a:p>
          <a:p>
            <a:pPr marL="285750" indent="-285750">
              <a:buFont typeface="Wingdings" pitchFamily="2" charset="2"/>
              <a:buChar char="ü"/>
            </a:pPr>
            <a:r>
              <a:rPr lang="ru-RU" sz="3600" dirty="0"/>
              <a:t>    национальные технологические платформы</a:t>
            </a:r>
            <a:br>
              <a:rPr lang="ru-RU" sz="3600" dirty="0"/>
            </a:br>
            <a:r>
              <a:rPr lang="ru-RU" sz="3600" dirty="0"/>
              <a:t>онлайн-образования и онлайн-медицины;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3600" dirty="0"/>
              <a:t>    единая инфраструктура электронного правительства;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3600" dirty="0"/>
              <a:t>    Национальная электронная библиотека.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4372" y="4639603"/>
            <a:ext cx="2591025" cy="244470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319658" y="4784267"/>
            <a:ext cx="37555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/>
              <a:t>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139853" y="4791805"/>
            <a:ext cx="53633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/>
              <a:t>О</a:t>
            </a:r>
          </a:p>
        </p:txBody>
      </p:sp>
    </p:spTree>
    <p:extLst>
      <p:ext uri="{BB962C8B-B14F-4D97-AF65-F5344CB8AC3E}">
        <p14:creationId xmlns:p14="http://schemas.microsoft.com/office/powerpoint/2010/main" val="8927984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541818" y="1812251"/>
            <a:ext cx="6096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i="1" dirty="0"/>
              <a:t>Александр Кондаков </a:t>
            </a:r>
            <a:r>
              <a:rPr lang="ru-RU" sz="2800" i="1" dirty="0"/>
              <a:t>- президент Института мобильных образовательных программ (ИМОС), генеральный директор компании «Мобильное электронное образование», руководитель проекта по разработке ФГОС общего образования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893" y="511208"/>
            <a:ext cx="3891846" cy="5390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24212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8" y="14288"/>
            <a:ext cx="11020425" cy="682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416553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758</TotalTime>
  <Words>241</Words>
  <Application>Microsoft Office PowerPoint</Application>
  <PresentationFormat>Широкоэкранный</PresentationFormat>
  <Paragraphs>65</Paragraphs>
  <Slides>27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3" baseType="lpstr">
      <vt:lpstr>Arial</vt:lpstr>
      <vt:lpstr>Calibri</vt:lpstr>
      <vt:lpstr>Calibri Light</vt:lpstr>
      <vt:lpstr>Times New Roman</vt:lpstr>
      <vt:lpstr>Wingdings</vt:lpstr>
      <vt:lpstr>Тема Office</vt:lpstr>
      <vt:lpstr>Геймификация учебного процесса  как феномен в сфере современного образования</vt:lpstr>
      <vt:lpstr>Вопрос №1: Каково место геймификации в структуре методической системы обучения, традиционно заданной пятью основными элементами звезды Пышкало (цели, содержание, формы, методы и средства обучения)?  Является ли геймификация частью одного из этих компонентов МСО?  На какие компоненты МСО она оказывает влияние? </vt:lpstr>
      <vt:lpstr>Вопрос №2: Какое слово зашифровано в презентации?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Благодарю за внимание!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Когыльничан Виктор Леонидович (КОГОАУ ДПО ИРО Кировской области)</cp:lastModifiedBy>
  <cp:revision>39</cp:revision>
  <dcterms:created xsi:type="dcterms:W3CDTF">2017-12-11T15:52:42Z</dcterms:created>
  <dcterms:modified xsi:type="dcterms:W3CDTF">2017-12-18T09:46:16Z</dcterms:modified>
</cp:coreProperties>
</file>