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8" r:id="rId3"/>
    <p:sldId id="388" r:id="rId4"/>
    <p:sldId id="385" r:id="rId5"/>
    <p:sldId id="390" r:id="rId6"/>
    <p:sldId id="391" r:id="rId7"/>
    <p:sldId id="387" r:id="rId8"/>
    <p:sldId id="389" r:id="rId9"/>
    <p:sldId id="392" r:id="rId10"/>
    <p:sldId id="400" r:id="rId11"/>
    <p:sldId id="401" r:id="rId12"/>
    <p:sldId id="402" r:id="rId13"/>
    <p:sldId id="395" r:id="rId14"/>
    <p:sldId id="396" r:id="rId15"/>
    <p:sldId id="397" r:id="rId16"/>
    <p:sldId id="398" r:id="rId17"/>
    <p:sldId id="399" r:id="rId18"/>
    <p:sldId id="373" r:id="rId19"/>
    <p:sldId id="406" r:id="rId20"/>
    <p:sldId id="407" r:id="rId21"/>
    <p:sldId id="405" r:id="rId22"/>
    <p:sldId id="393" r:id="rId23"/>
    <p:sldId id="394" r:id="rId24"/>
    <p:sldId id="404" r:id="rId25"/>
    <p:sldId id="29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5B9BD5"/>
    <a:srgbClr val="9BDEFF"/>
    <a:srgbClr val="89D8FF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4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7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3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8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4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10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54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3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3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80A95-B328-4CC3-B822-360D7D1488C2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B9D94-0654-4E45-87F4-1EAB19E9F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0913" y="0"/>
            <a:ext cx="708338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49251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1668" y="283335"/>
            <a:ext cx="1795755" cy="20219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5" y="314531"/>
            <a:ext cx="1637114" cy="1959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4830" y="314531"/>
            <a:ext cx="6575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использования электронной формы учебника по английскому языку в начальной школе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0018" y="4793555"/>
            <a:ext cx="632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Полушкина Г.Ф.,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преподаватель кафедры предметных областей КОГОАУ ДПО «ИРО Кировской области»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1705" y="6161402"/>
            <a:ext cx="464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Киров, 2017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43" y="2035659"/>
            <a:ext cx="1926142" cy="240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5" y="2035659"/>
            <a:ext cx="1701601" cy="240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6" y="2035659"/>
            <a:ext cx="1792351" cy="240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22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7977" y="498624"/>
            <a:ext cx="3115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грамматикой.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953" r="12552"/>
          <a:stretch/>
        </p:blipFill>
        <p:spPr>
          <a:xfrm>
            <a:off x="157587" y="1090747"/>
            <a:ext cx="6620780" cy="4996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150" r="12351"/>
          <a:stretch/>
        </p:blipFill>
        <p:spPr>
          <a:xfrm>
            <a:off x="3594908" y="2471299"/>
            <a:ext cx="5549092" cy="41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531" y="574707"/>
            <a:ext cx="7837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Чтение.</a:t>
            </a:r>
            <a:r>
              <a:rPr lang="ru-RU" dirty="0"/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графического образа английского слова с его звуковым образом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50" r="12351"/>
          <a:stretch/>
        </p:blipFill>
        <p:spPr>
          <a:xfrm>
            <a:off x="1344803" y="1315093"/>
            <a:ext cx="6937295" cy="51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6629" y="574707"/>
            <a:ext cx="4506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сравнение изображений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50" r="12150"/>
          <a:stretch/>
        </p:blipFill>
        <p:spPr>
          <a:xfrm>
            <a:off x="1063395" y="1175411"/>
            <a:ext cx="7246671" cy="53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886" y="694516"/>
            <a:ext cx="859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тестов, позволяющих оценивать насколько успешно усвоен материал модуля. 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852" r="12351"/>
          <a:stretch/>
        </p:blipFill>
        <p:spPr>
          <a:xfrm>
            <a:off x="1086307" y="1463957"/>
            <a:ext cx="6893530" cy="51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6248" y="757651"/>
            <a:ext cx="6335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Самоконтроль. Возможность сброса и повторения.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50" r="12351"/>
          <a:stretch/>
        </p:blipFill>
        <p:spPr>
          <a:xfrm>
            <a:off x="1316837" y="1476103"/>
            <a:ext cx="6714309" cy="500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2351" y="620012"/>
            <a:ext cx="7123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ведущий вид деятельности в начальной школе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51" r="12249"/>
          <a:stretch/>
        </p:blipFill>
        <p:spPr>
          <a:xfrm>
            <a:off x="1056044" y="1096204"/>
            <a:ext cx="7235889" cy="5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6248" y="757651"/>
            <a:ext cx="6335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упражнения рабочей тетради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51" r="12049"/>
          <a:stretch/>
        </p:blipFill>
        <p:spPr>
          <a:xfrm>
            <a:off x="1316837" y="1527092"/>
            <a:ext cx="6842078" cy="50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697" y="587775"/>
            <a:ext cx="8412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 страноведческим материалом посредством интерактивных упражнений развивает социокультурные знания и умения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454" r="12650"/>
          <a:stretch/>
        </p:blipFill>
        <p:spPr>
          <a:xfrm>
            <a:off x="0" y="1547950"/>
            <a:ext cx="5982789" cy="4491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451" r="12150"/>
          <a:stretch/>
        </p:blipFill>
        <p:spPr>
          <a:xfrm>
            <a:off x="2852203" y="2290012"/>
            <a:ext cx="6125998" cy="45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учителей иностранного языка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3346" y="917913"/>
            <a:ext cx="68283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основы раннего обучения иностранным языкам в условиях реализации ФГОС»,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профессиональной компетентности учителя иностранного языка в условиях реализации ФГОС»,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процессом внедрения электронных средств обучения в практику работы современного педагога в условиях реализации ФГОС»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16" y="3136490"/>
            <a:ext cx="3131485" cy="234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60" y="3136490"/>
            <a:ext cx="3154688" cy="236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082" y="4688988"/>
            <a:ext cx="2842293" cy="2169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30" y="4808617"/>
            <a:ext cx="2639090" cy="197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83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4331" y="548581"/>
            <a:ext cx="704224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учебника (ЭФУ). Новая форма – новые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технологии обучения английскому языку с учётом требований ФГОС (программа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2-9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учебники в печатной и электронной форме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1" y="1340202"/>
            <a:ext cx="2451561" cy="183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76" y="1283445"/>
            <a:ext cx="2527238" cy="189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76" y="4382587"/>
            <a:ext cx="2464527" cy="184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1" y="4382588"/>
            <a:ext cx="2464527" cy="184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67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3346" y="86916"/>
            <a:ext cx="6993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вариант и электронное приложение учебника в мультимедийной форме.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2126" y="917913"/>
            <a:ext cx="64554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электронного учебника являются: высокий уровень исполнения и художественного оформления, полнота информации, качество инструментария, наглядность, логичность и последовательность изложения.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054" r="13255" b="803"/>
          <a:stretch/>
        </p:blipFill>
        <p:spPr>
          <a:xfrm>
            <a:off x="3535126" y="2998695"/>
            <a:ext cx="5099423" cy="385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4" y="2512317"/>
            <a:ext cx="1764339" cy="234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4740" t="11696" r="32832" b="6518"/>
          <a:stretch/>
        </p:blipFill>
        <p:spPr>
          <a:xfrm>
            <a:off x="-52370" y="0"/>
            <a:ext cx="1796428" cy="254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747" y="4452045"/>
            <a:ext cx="1792379" cy="2408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65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4331" y="548581"/>
            <a:ext cx="704224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лингафонного класса на уроках иностранного языка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2" y="1600199"/>
            <a:ext cx="3283135" cy="246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22" y="3746405"/>
            <a:ext cx="4568658" cy="303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14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7068" y="666449"/>
            <a:ext cx="682835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в образовательных организациях : МОАУ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ЛинТех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28, МБОУ СОШ № 2, МБОУ СОШ с УИОП № 30, МБОУ «Лицей» города Кирово-Чепецка.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66" y="1983346"/>
            <a:ext cx="3228920" cy="213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30" y="2055762"/>
            <a:ext cx="3155806" cy="2076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29" y="4303455"/>
            <a:ext cx="3155807" cy="234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66" y="4235358"/>
            <a:ext cx="3215855" cy="241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3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 активно использующие электронные приложения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6883" y="1172160"/>
            <a:ext cx="430926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МОАУ </a:t>
            </a:r>
            <a:r>
              <a:rPr lang="ru-RU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ЛинТех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28 города Кирова, МБОУ СОШ с УИОП № 30 города Кирова, МБОУ СОШ №32 города Кирова, МБОУ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г. Кирова,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2 города Кирова, МОУ СОШ с УИОП № 1 г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Муниципальное казенное вечернее (сменное) общеобразовательное учреждение вечерняя (сменная) общеобразовательная школа города Кирово-Чепецка Кировской области, МКОУ ООШ 4  г. Советска, МКОУ СОШ дер. Средние 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Шуни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МКОУ СОШ № 6 г. Омутнинска, МКОУ СОШ №5 города Вятские Поляны Кировской области, МКОУ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«Лицей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кадетскими классами имени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Г.С. Шпагина».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83" y="1171596"/>
            <a:ext cx="2782388" cy="4950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9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63" y="1824070"/>
            <a:ext cx="3127086" cy="234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00" y="4800548"/>
            <a:ext cx="3486150" cy="12477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346" y="86916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учителей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5349" y="548581"/>
            <a:ext cx="685370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использования учителями электронного приложения в образовательной деятельности представлен в публикациях различного уровня.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94" y="4452486"/>
            <a:ext cx="3207351" cy="2405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64" y="4101441"/>
            <a:ext cx="1778861" cy="2721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33" y="2070262"/>
            <a:ext cx="1746389" cy="251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9641" r="10443"/>
          <a:stretch/>
        </p:blipFill>
        <p:spPr>
          <a:xfrm>
            <a:off x="5228310" y="1514609"/>
            <a:ext cx="3676997" cy="258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0" y="3535233"/>
            <a:ext cx="1707477" cy="239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312200" y="4292717"/>
            <a:ext cx="388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Электронная Библиотека.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Индекс Научного Цитирования. </a:t>
            </a:r>
          </a:p>
        </p:txBody>
      </p:sp>
    </p:spTree>
    <p:extLst>
      <p:ext uri="{BB962C8B-B14F-4D97-AF65-F5344CB8AC3E}">
        <p14:creationId xmlns:p14="http://schemas.microsoft.com/office/powerpoint/2010/main" val="31241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13" y="0"/>
            <a:ext cx="579549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2959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2651" y="86916"/>
            <a:ext cx="1463553" cy="1896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0" y="86916"/>
            <a:ext cx="1406155" cy="1684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57433" y="929035"/>
            <a:ext cx="6303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яркое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наглядное представление грамматического материала, анимационное видео, аудио-упражнения, игры позволяют сделать уроки английского языка живыми и увлекательными.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E:\MARINA\Spotlight Primary^ Let me share\Длска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11" y="3136219"/>
            <a:ext cx="3466172" cy="260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57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972" y="0"/>
            <a:ext cx="218941" cy="68580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0913" y="0"/>
            <a:ext cx="1094704" cy="68580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35617" y="0"/>
            <a:ext cx="592428" cy="6858000"/>
          </a:xfrm>
          <a:prstGeom prst="rect">
            <a:avLst/>
          </a:prstGeom>
          <a:solidFill>
            <a:srgbClr val="9BDEFF"/>
          </a:solidFill>
          <a:ln>
            <a:solidFill>
              <a:srgbClr val="9B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1668" y="283336"/>
            <a:ext cx="2086377" cy="2887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2" y="475063"/>
            <a:ext cx="1966953" cy="2504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0140" y="903655"/>
            <a:ext cx="5151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544" y="3172888"/>
            <a:ext cx="35824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Полушкина Г.Ф.,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 кафедры предметных областей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6531" y="5850250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Киров, 2017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3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194" y="86916"/>
            <a:ext cx="872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лектронное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учебника в мультимедийной форме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887" y="592365"/>
            <a:ext cx="8584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твечает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дидактическим принципам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деятельности: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системности, связи теории с практикой, активности, наглядности, доступности, прочности усвоения знаний.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содержании учебника учтены возрастные особенности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структуре,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художественному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печатной форме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учебника. 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производить мгновенный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необходимой страницы и информации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каждому ученику работать в индивидуальном режиме.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054" r="13255" b="803"/>
          <a:stretch/>
        </p:blipFill>
        <p:spPr>
          <a:xfrm>
            <a:off x="5679809" y="4217061"/>
            <a:ext cx="3296767" cy="2495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87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вариант учебника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34840" t="13125" r="32631" b="5982"/>
          <a:stretch/>
        </p:blipFill>
        <p:spPr>
          <a:xfrm>
            <a:off x="4982133" y="2727084"/>
            <a:ext cx="2894572" cy="404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" y="574707"/>
            <a:ext cx="3050391" cy="202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5041" t="11518" r="32933" b="8482"/>
          <a:stretch/>
        </p:blipFill>
        <p:spPr>
          <a:xfrm>
            <a:off x="1651750" y="2727083"/>
            <a:ext cx="2881710" cy="404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172423" y="527511"/>
            <a:ext cx="52643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дополнительной подготовки и работы учителя: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вывешивание карточек на доску, поиск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необходимого аудио-трека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многократное проговаривание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и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другое.  </a:t>
            </a:r>
          </a:p>
        </p:txBody>
      </p:sp>
    </p:spTree>
    <p:extLst>
      <p:ext uri="{BB962C8B-B14F-4D97-AF65-F5344CB8AC3E}">
        <p14:creationId xmlns:p14="http://schemas.microsoft.com/office/powerpoint/2010/main" val="36527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5041" t="11518" r="32933" b="43480"/>
          <a:stretch/>
        </p:blipFill>
        <p:spPr>
          <a:xfrm>
            <a:off x="0" y="574707"/>
            <a:ext cx="3604854" cy="284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852" r="12351"/>
          <a:stretch/>
        </p:blipFill>
        <p:spPr>
          <a:xfrm>
            <a:off x="3643780" y="3067654"/>
            <a:ext cx="4768700" cy="3584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801291" y="457064"/>
            <a:ext cx="50357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Встроенное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аудио-сопровождение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 время на поиск необходимого трека, способствует освоению фонетического и лексического материала, возможности многократного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повтора за диктором.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" y="4642782"/>
            <a:ext cx="303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элементы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учебника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интерактивны.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512" cy="2320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552" r="12652"/>
          <a:stretch/>
        </p:blipFill>
        <p:spPr>
          <a:xfrm>
            <a:off x="3091292" y="2214639"/>
            <a:ext cx="6052708" cy="45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1257" y="3135086"/>
            <a:ext cx="27040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новых структур в диалоге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Chit-Chat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прослушивание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чтение, драматизация,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44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3346" y="86916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451" y="548581"/>
            <a:ext cx="8265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дополнительного сюжета в виде видео фильма позволяет мотивировать учеников «ожившими» образами, создавая ситуацию реальности.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351" r="12552"/>
          <a:stretch/>
        </p:blipFill>
        <p:spPr>
          <a:xfrm>
            <a:off x="2616690" y="1783080"/>
            <a:ext cx="6359885" cy="4761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8334" t="9843"/>
          <a:stretch/>
        </p:blipFill>
        <p:spPr>
          <a:xfrm>
            <a:off x="145755" y="1783080"/>
            <a:ext cx="2669965" cy="349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90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51" r="12652"/>
          <a:stretch/>
        </p:blipFill>
        <p:spPr>
          <a:xfrm>
            <a:off x="986035" y="1415029"/>
            <a:ext cx="7047623" cy="527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96389" y="525239"/>
            <a:ext cx="8360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текстом. Возможность прослушивания текста в индивидуальном режиме с субтитрами и без.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7" y="113042"/>
            <a:ext cx="699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ЭФУ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6256" y="574707"/>
            <a:ext cx="783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текстом. Возможность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драматизации диалога.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352" r="12652"/>
          <a:stretch/>
        </p:blipFill>
        <p:spPr>
          <a:xfrm>
            <a:off x="1136256" y="1340951"/>
            <a:ext cx="6910464" cy="51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2582</TotalTime>
  <Words>640</Words>
  <Application>Microsoft Office PowerPoint</Application>
  <PresentationFormat>Экран (4:3)</PresentationFormat>
  <Paragraphs>110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User</cp:lastModifiedBy>
  <cp:revision>412</cp:revision>
  <dcterms:created xsi:type="dcterms:W3CDTF">2015-01-30T18:27:01Z</dcterms:created>
  <dcterms:modified xsi:type="dcterms:W3CDTF">2017-10-25T12:56:32Z</dcterms:modified>
</cp:coreProperties>
</file>